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x="10693400" cy="10693400"/>
  <p:notesSz cx="6858000" cy="9144000"/>
  <p:embeddedFontLst>
    <p:embeddedFont>
      <p:font typeface="Open Sans Bold" charset="1" panose="00000000000000000000"/>
      <p:regular r:id="rId44"/>
    </p:embeddedFont>
    <p:embeddedFont>
      <p:font typeface="Open Sans Italics" charset="1" panose="00000000000000000000"/>
      <p:regular r:id="rId45"/>
    </p:embeddedFont>
    <p:embeddedFont>
      <p:font typeface="Open Sans" charset="1" panose="00000000000000000000"/>
      <p:regular r:id="rId46"/>
    </p:embeddedFont>
    <p:embeddedFont>
      <p:font typeface="Public Sans" charset="1" panose="00000000000000000000"/>
      <p:regular r:id="rId47"/>
    </p:embeddedFont>
    <p:embeddedFont>
      <p:font typeface="Public Sans Bold" charset="1" panose="00000000000000000000"/>
      <p:regular r:id="rId48"/>
    </p:embeddedFont>
    <p:embeddedFont>
      <p:font typeface="Proxima Nova Bold" charset="1" panose="02000506030000020004"/>
      <p:regular r:id="rId49"/>
    </p:embeddedFont>
    <p:embeddedFont>
      <p:font typeface="Poppins Ultra-Bold" charset="1" panose="00000900000000000000"/>
      <p:regular r:id="rId50"/>
    </p:embeddedFont>
    <p:embeddedFont>
      <p:font typeface="Proxima Nova" charset="1" panose="02000506030000020004"/>
      <p:regular r:id="rId51"/>
    </p:embeddedFont>
    <p:embeddedFont>
      <p:font typeface="Montserrat" charset="1" panose="00000500000000000000"/>
      <p:regular r:id="rId52"/>
    </p:embeddedFont>
    <p:embeddedFont>
      <p:font typeface="Montserrat Bold" charset="1" panose="00000800000000000000"/>
      <p:regular r:id="rId5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1.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svg" Type="http://schemas.openxmlformats.org/officeDocument/2006/relationships/image"/><Relationship Id="rId4" Target="../media/image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8.png" Type="http://schemas.openxmlformats.org/officeDocument/2006/relationships/image"/><Relationship Id="rId4" Target="../media/image29.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7.svg" Type="http://schemas.openxmlformats.org/officeDocument/2006/relationships/image"/><Relationship Id="rId2" Target="../media/image1.png" Type="http://schemas.openxmlformats.org/officeDocument/2006/relationships/image"/><Relationship Id="rId3" Target="../media/image30.png" Type="http://schemas.openxmlformats.org/officeDocument/2006/relationships/image"/><Relationship Id="rId4" Target="../media/image31.svg" Type="http://schemas.openxmlformats.org/officeDocument/2006/relationships/image"/><Relationship Id="rId5" Target="../media/image32.png" Type="http://schemas.openxmlformats.org/officeDocument/2006/relationships/image"/><Relationship Id="rId6" Target="../media/image33.svg" Type="http://schemas.openxmlformats.org/officeDocument/2006/relationships/image"/><Relationship Id="rId7" Target="../media/image34.png" Type="http://schemas.openxmlformats.org/officeDocument/2006/relationships/image"/><Relationship Id="rId8" Target="../media/image35.svg" Type="http://schemas.openxmlformats.org/officeDocument/2006/relationships/image"/><Relationship Id="rId9" Target="../media/image36.pn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2.png" Type="http://schemas.openxmlformats.org/officeDocument/2006/relationships/image"/><Relationship Id="rId4" Target="../media/image43.jpeg" Type="http://schemas.openxmlformats.org/officeDocument/2006/relationships/image"/><Relationship Id="rId5" Target="../media/image44.png" Type="http://schemas.openxmlformats.org/officeDocument/2006/relationships/image"/><Relationship Id="rId6" Target="../media/image45.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46.png" Type="http://schemas.openxmlformats.org/officeDocument/2006/relationships/image"/><Relationship Id="rId4" Target="../media/image47.png" Type="http://schemas.openxmlformats.org/officeDocument/2006/relationships/image"/><Relationship Id="rId5" Target="../media/image48.png" Type="http://schemas.openxmlformats.org/officeDocument/2006/relationships/image"/><Relationship Id="rId6" Target="../media/image49.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50.jpeg" Type="http://schemas.openxmlformats.org/officeDocument/2006/relationships/image"/><Relationship Id="rId4" Target="../media/image51.jpeg" Type="http://schemas.openxmlformats.org/officeDocument/2006/relationships/image"/><Relationship Id="rId5" Target="../media/image52.jpeg" Type="http://schemas.openxmlformats.org/officeDocument/2006/relationships/image"/><Relationship Id="rId6" Target="../media/image53.jpe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1.svg" Type="http://schemas.openxmlformats.org/officeDocument/2006/relationships/image"/><Relationship Id="rId11" Target="../media/image62.png" Type="http://schemas.openxmlformats.org/officeDocument/2006/relationships/image"/><Relationship Id="rId12" Target="../media/image63.svg" Type="http://schemas.openxmlformats.org/officeDocument/2006/relationships/image"/><Relationship Id="rId2" Target="../media/image1.png" Type="http://schemas.openxmlformats.org/officeDocument/2006/relationships/image"/><Relationship Id="rId3" Target="../media/image54.png" Type="http://schemas.openxmlformats.org/officeDocument/2006/relationships/image"/><Relationship Id="rId4" Target="../media/image55.svg" Type="http://schemas.openxmlformats.org/officeDocument/2006/relationships/image"/><Relationship Id="rId5" Target="../media/image56.png" Type="http://schemas.openxmlformats.org/officeDocument/2006/relationships/image"/><Relationship Id="rId6" Target="../media/image57.svg" Type="http://schemas.openxmlformats.org/officeDocument/2006/relationships/image"/><Relationship Id="rId7" Target="../media/image58.png" Type="http://schemas.openxmlformats.org/officeDocument/2006/relationships/image"/><Relationship Id="rId8" Target="../media/image59.svg" Type="http://schemas.openxmlformats.org/officeDocument/2006/relationships/image"/><Relationship Id="rId9" Target="../media/image60.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jpeg" Type="http://schemas.openxmlformats.org/officeDocument/2006/relationships/image"/><Relationship Id="rId3" Target="../media/image65.png" Type="http://schemas.openxmlformats.org/officeDocument/2006/relationships/image"/><Relationship Id="rId4" Target="../media/image66.png" Type="http://schemas.openxmlformats.org/officeDocument/2006/relationships/image"/><Relationship Id="rId5" Target="../media/image67.png" Type="http://schemas.openxmlformats.org/officeDocument/2006/relationships/image"/><Relationship Id="rId6" Target="../media/image68.png" Type="http://schemas.openxmlformats.org/officeDocument/2006/relationships/image"/><Relationship Id="rId7" Target="../media/image69.svg" Type="http://schemas.openxmlformats.org/officeDocument/2006/relationships/image"/><Relationship Id="rId8" Target="../media/image70.png" Type="http://schemas.openxmlformats.org/officeDocument/2006/relationships/image"/><Relationship Id="rId9" Target="../media/image71.sv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5.png" Type="http://schemas.openxmlformats.org/officeDocument/2006/relationships/image"/><Relationship Id="rId3" Target="../media/image66.png" Type="http://schemas.openxmlformats.org/officeDocument/2006/relationships/image"/><Relationship Id="rId4" Target="../media/image72.jpeg" Type="http://schemas.openxmlformats.org/officeDocument/2006/relationships/image"/><Relationship Id="rId5" Target="../media/image67.png" Type="http://schemas.openxmlformats.org/officeDocument/2006/relationships/image"/><Relationship Id="rId6" Target="../media/image68.png" Type="http://schemas.openxmlformats.org/officeDocument/2006/relationships/image"/><Relationship Id="rId7" Target="../media/image69.svg" Type="http://schemas.openxmlformats.org/officeDocument/2006/relationships/image"/><Relationship Id="rId8" Target="../media/image70.png" Type="http://schemas.openxmlformats.org/officeDocument/2006/relationships/image"/><Relationship Id="rId9" Target="../media/image71.sv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66.png" Type="http://schemas.openxmlformats.org/officeDocument/2006/relationships/image"/><Relationship Id="rId7" Target="../media/image73.jpeg" Type="http://schemas.openxmlformats.org/officeDocument/2006/relationships/image"/><Relationship Id="rId8" Target="../media/image74.png" Type="http://schemas.openxmlformats.org/officeDocument/2006/relationships/image"/><Relationship Id="rId9" Target="../media/image75.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4.png" Type="http://schemas.openxmlformats.org/officeDocument/2006/relationships/image"/><Relationship Id="rId11" Target="../media/image75.png" Type="http://schemas.openxmlformats.org/officeDocument/2006/relationships/image"/><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66.png" Type="http://schemas.openxmlformats.org/officeDocument/2006/relationships/image"/><Relationship Id="rId7" Target="../media/image76.jpeg" Type="http://schemas.openxmlformats.org/officeDocument/2006/relationships/image"/><Relationship Id="rId8" Target="../media/image77.png" Type="http://schemas.openxmlformats.org/officeDocument/2006/relationships/image"/><Relationship Id="rId9" Target="../media/image78.sv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jpeg" Type="http://schemas.openxmlformats.org/officeDocument/2006/relationships/image"/><Relationship Id="rId3" Target="../media/image68.png" Type="http://schemas.openxmlformats.org/officeDocument/2006/relationships/image"/><Relationship Id="rId4" Target="../media/image69.svg" Type="http://schemas.openxmlformats.org/officeDocument/2006/relationships/image"/><Relationship Id="rId5" Target="../media/image70.png" Type="http://schemas.openxmlformats.org/officeDocument/2006/relationships/image"/><Relationship Id="rId6" Target="../media/image71.svg" Type="http://schemas.openxmlformats.org/officeDocument/2006/relationships/image"/><Relationship Id="rId7" Target="../media/image66.png" Type="http://schemas.openxmlformats.org/officeDocument/2006/relationships/image"/><Relationship Id="rId8" Target="../media/image75.png" Type="http://schemas.openxmlformats.org/officeDocument/2006/relationships/image"/><Relationship Id="rId9" Target="../media/image80.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5.png" Type="http://schemas.openxmlformats.org/officeDocument/2006/relationships/image"/><Relationship Id="rId11" Target="../media/image80.png" Type="http://schemas.openxmlformats.org/officeDocument/2006/relationships/image"/><Relationship Id="rId2" Target="../media/image68.png" Type="http://schemas.openxmlformats.org/officeDocument/2006/relationships/image"/><Relationship Id="rId3" Target="../media/image69.svg" Type="http://schemas.openxmlformats.org/officeDocument/2006/relationships/image"/><Relationship Id="rId4" Target="../media/image70.png" Type="http://schemas.openxmlformats.org/officeDocument/2006/relationships/image"/><Relationship Id="rId5" Target="../media/image71.svg" Type="http://schemas.openxmlformats.org/officeDocument/2006/relationships/image"/><Relationship Id="rId6" Target="../media/image66.png" Type="http://schemas.openxmlformats.org/officeDocument/2006/relationships/image"/><Relationship Id="rId7" Target="../media/image81.jpeg" Type="http://schemas.openxmlformats.org/officeDocument/2006/relationships/image"/><Relationship Id="rId8" Target="../media/image77.png" Type="http://schemas.openxmlformats.org/officeDocument/2006/relationships/image"/><Relationship Id="rId9" Target="../media/image78.sv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2.jpeg" Type="http://schemas.openxmlformats.org/officeDocument/2006/relationships/image"/><Relationship Id="rId3" Target="../media/image68.png" Type="http://schemas.openxmlformats.org/officeDocument/2006/relationships/image"/><Relationship Id="rId4" Target="../media/image69.svg" Type="http://schemas.openxmlformats.org/officeDocument/2006/relationships/image"/><Relationship Id="rId5" Target="../media/image70.png" Type="http://schemas.openxmlformats.org/officeDocument/2006/relationships/image"/><Relationship Id="rId6" Target="../media/image71.svg" Type="http://schemas.openxmlformats.org/officeDocument/2006/relationships/image"/><Relationship Id="rId7" Target="../media/image83.png" Type="http://schemas.openxmlformats.org/officeDocument/2006/relationships/image"/><Relationship Id="rId8" Target="../media/image66.png" Type="http://schemas.openxmlformats.org/officeDocument/2006/relationships/image"/><Relationship Id="rId9" Target="../media/image6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2" Target="../media/image2.png" Type="http://schemas.openxmlformats.org/officeDocument/2006/relationships/image"/><Relationship Id="rId3" Target="../media/image3.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 Id="rId7" Target="../media/image7.png" Type="http://schemas.openxmlformats.org/officeDocument/2006/relationships/image"/><Relationship Id="rId8" Target="../media/image8.png" Type="http://schemas.openxmlformats.org/officeDocument/2006/relationships/image"/><Relationship Id="rId9" Target="../media/image1.pn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83.png" Type="http://schemas.openxmlformats.org/officeDocument/2006/relationships/image"/><Relationship Id="rId11" Target="../media/image65.png" Type="http://schemas.openxmlformats.org/officeDocument/2006/relationships/image"/><Relationship Id="rId2" Target="../media/image84.jpeg" Type="http://schemas.openxmlformats.org/officeDocument/2006/relationships/image"/><Relationship Id="rId3" Target="../media/image77.png" Type="http://schemas.openxmlformats.org/officeDocument/2006/relationships/image"/><Relationship Id="rId4" Target="../media/image78.svg" Type="http://schemas.openxmlformats.org/officeDocument/2006/relationships/image"/><Relationship Id="rId5" Target="../media/image68.png" Type="http://schemas.openxmlformats.org/officeDocument/2006/relationships/image"/><Relationship Id="rId6" Target="../media/image69.svg" Type="http://schemas.openxmlformats.org/officeDocument/2006/relationships/image"/><Relationship Id="rId7" Target="../media/image70.png" Type="http://schemas.openxmlformats.org/officeDocument/2006/relationships/image"/><Relationship Id="rId8" Target="../media/image71.svg" Type="http://schemas.openxmlformats.org/officeDocument/2006/relationships/image"/><Relationship Id="rId9" Target="../media/image66.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2.svg" Type="http://schemas.openxmlformats.org/officeDocument/2006/relationships/image"/><Relationship Id="rId11" Target="../media/image93.png" Type="http://schemas.openxmlformats.org/officeDocument/2006/relationships/image"/><Relationship Id="rId12" Target="../media/image94.svg" Type="http://schemas.openxmlformats.org/officeDocument/2006/relationships/image"/><Relationship Id="rId13" Target="../media/image95.png" Type="http://schemas.openxmlformats.org/officeDocument/2006/relationships/image"/><Relationship Id="rId14" Target="../media/image96.svg" Type="http://schemas.openxmlformats.org/officeDocument/2006/relationships/image"/><Relationship Id="rId2" Target="../media/image1.png" Type="http://schemas.openxmlformats.org/officeDocument/2006/relationships/image"/><Relationship Id="rId3" Target="../media/image85.png" Type="http://schemas.openxmlformats.org/officeDocument/2006/relationships/image"/><Relationship Id="rId4" Target="../media/image86.svg" Type="http://schemas.openxmlformats.org/officeDocument/2006/relationships/image"/><Relationship Id="rId5" Target="../media/image87.png" Type="http://schemas.openxmlformats.org/officeDocument/2006/relationships/image"/><Relationship Id="rId6" Target="../media/image88.svg" Type="http://schemas.openxmlformats.org/officeDocument/2006/relationships/image"/><Relationship Id="rId7" Target="../media/image89.png" Type="http://schemas.openxmlformats.org/officeDocument/2006/relationships/image"/><Relationship Id="rId8" Target="../media/image90.svg" Type="http://schemas.openxmlformats.org/officeDocument/2006/relationships/image"/><Relationship Id="rId9" Target="../media/image91.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97.jpeg" Type="http://schemas.openxmlformats.org/officeDocument/2006/relationships/image"/><Relationship Id="rId4" Target="../media/image98.jpeg" Type="http://schemas.openxmlformats.org/officeDocument/2006/relationships/image"/><Relationship Id="rId5" Target="../media/image99.jpe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0.png" Type="http://schemas.openxmlformats.org/officeDocument/2006/relationships/image"/><Relationship Id="rId4" Target="../media/image101.png" Type="http://schemas.openxmlformats.org/officeDocument/2006/relationships/image"/><Relationship Id="rId5" Target="../media/image102.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03.png" Type="http://schemas.openxmlformats.org/officeDocument/2006/relationships/image"/><Relationship Id="rId4" Target="../media/image104.png" Type="http://schemas.openxmlformats.org/officeDocument/2006/relationships/image"/><Relationship Id="rId5" Target="../media/image105.png" Type="http://schemas.openxmlformats.org/officeDocument/2006/relationships/image"/></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38.png" Type="http://schemas.openxmlformats.org/officeDocument/2006/relationships/image"/><Relationship Id="rId4" Target="../media/image39.svg" Type="http://schemas.openxmlformats.org/officeDocument/2006/relationships/image"/><Relationship Id="rId5" Target="../media/image40.png" Type="http://schemas.openxmlformats.org/officeDocument/2006/relationships/image"/><Relationship Id="rId6" Target="../media/image41.sv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png" Type="http://schemas.openxmlformats.org/officeDocument/2006/relationships/image"/><Relationship Id="rId2" Target="../media/image12.png" Type="http://schemas.openxmlformats.org/officeDocument/2006/relationships/image"/><Relationship Id="rId3" Target="../media/image13.svg" Type="http://schemas.openxmlformats.org/officeDocument/2006/relationships/image"/><Relationship Id="rId4" Target="../media/image14.png" Type="http://schemas.openxmlformats.org/officeDocument/2006/relationships/image"/><Relationship Id="rId5" Target="../media/image15.svg" Type="http://schemas.openxmlformats.org/officeDocument/2006/relationships/image"/><Relationship Id="rId6" Target="../media/image16.png" Type="http://schemas.openxmlformats.org/officeDocument/2006/relationships/image"/><Relationship Id="rId7" Target="../media/image17.svg" Type="http://schemas.openxmlformats.org/officeDocument/2006/relationships/image"/><Relationship Id="rId8" Target="../media/image18.png" Type="http://schemas.openxmlformats.org/officeDocument/2006/relationships/image"/><Relationship Id="rId9" Target="../media/image19.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0.png" Type="http://schemas.openxmlformats.org/officeDocument/2006/relationships/image"/><Relationship Id="rId4" Target="../media/image21.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77587" y="2456573"/>
            <a:ext cx="4506489" cy="4506489"/>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 id="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1566000" y="7535719"/>
            <a:ext cx="7560000" cy="3209246"/>
            <a:chOff x="0" y="0"/>
            <a:chExt cx="812800" cy="345036"/>
          </a:xfrm>
        </p:grpSpPr>
        <p:sp>
          <p:nvSpPr>
            <p:cNvPr name="Freeform 6" id="6"/>
            <p:cNvSpPr/>
            <p:nvPr/>
          </p:nvSpPr>
          <p:spPr>
            <a:xfrm flipH="false" flipV="false" rot="0">
              <a:off x="0" y="0"/>
              <a:ext cx="812800" cy="345036"/>
            </a:xfrm>
            <a:custGeom>
              <a:avLst/>
              <a:gdLst/>
              <a:ahLst/>
              <a:cxnLst/>
              <a:rect r="r" b="b" t="t" l="l"/>
              <a:pathLst>
                <a:path h="345036" w="812800">
                  <a:moveTo>
                    <a:pt x="0" y="0"/>
                  </a:moveTo>
                  <a:lnTo>
                    <a:pt x="812800" y="0"/>
                  </a:lnTo>
                  <a:lnTo>
                    <a:pt x="812800" y="345036"/>
                  </a:lnTo>
                  <a:lnTo>
                    <a:pt x="0" y="345036"/>
                  </a:lnTo>
                  <a:close/>
                </a:path>
              </a:pathLst>
            </a:custGeom>
            <a:solidFill>
              <a:srgbClr val="A5DEF5"/>
            </a:solidFill>
          </p:spPr>
        </p:sp>
        <p:sp>
          <p:nvSpPr>
            <p:cNvPr name="TextBox 7" id="7"/>
            <p:cNvSpPr txBox="true"/>
            <p:nvPr/>
          </p:nvSpPr>
          <p:spPr>
            <a:xfrm>
              <a:off x="0" y="-28575"/>
              <a:ext cx="812800" cy="373611"/>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566000" y="7667862"/>
            <a:ext cx="7560000" cy="3209246"/>
            <a:chOff x="0" y="0"/>
            <a:chExt cx="812800" cy="345036"/>
          </a:xfrm>
        </p:grpSpPr>
        <p:sp>
          <p:nvSpPr>
            <p:cNvPr name="Freeform 9" id="9"/>
            <p:cNvSpPr/>
            <p:nvPr/>
          </p:nvSpPr>
          <p:spPr>
            <a:xfrm flipH="false" flipV="false" rot="0">
              <a:off x="0" y="0"/>
              <a:ext cx="812800" cy="345036"/>
            </a:xfrm>
            <a:custGeom>
              <a:avLst/>
              <a:gdLst/>
              <a:ahLst/>
              <a:cxnLst/>
              <a:rect r="r" b="b" t="t" l="l"/>
              <a:pathLst>
                <a:path h="345036" w="812800">
                  <a:moveTo>
                    <a:pt x="0" y="0"/>
                  </a:moveTo>
                  <a:lnTo>
                    <a:pt x="812800" y="0"/>
                  </a:lnTo>
                  <a:lnTo>
                    <a:pt x="812800" y="345036"/>
                  </a:lnTo>
                  <a:lnTo>
                    <a:pt x="0" y="345036"/>
                  </a:lnTo>
                  <a:close/>
                </a:path>
              </a:pathLst>
            </a:custGeom>
            <a:solidFill>
              <a:srgbClr val="FFFFFF"/>
            </a:solidFill>
          </p:spPr>
        </p:sp>
        <p:sp>
          <p:nvSpPr>
            <p:cNvPr name="TextBox 10" id="10"/>
            <p:cNvSpPr txBox="true"/>
            <p:nvPr/>
          </p:nvSpPr>
          <p:spPr>
            <a:xfrm>
              <a:off x="0" y="-28575"/>
              <a:ext cx="812800" cy="373611"/>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1393037" y="7775854"/>
            <a:ext cx="8299023" cy="3209246"/>
            <a:chOff x="0" y="0"/>
            <a:chExt cx="892255" cy="345036"/>
          </a:xfrm>
        </p:grpSpPr>
        <p:sp>
          <p:nvSpPr>
            <p:cNvPr name="Freeform 12" id="12"/>
            <p:cNvSpPr/>
            <p:nvPr/>
          </p:nvSpPr>
          <p:spPr>
            <a:xfrm flipH="false" flipV="false" rot="0">
              <a:off x="0" y="0"/>
              <a:ext cx="892255" cy="345036"/>
            </a:xfrm>
            <a:custGeom>
              <a:avLst/>
              <a:gdLst/>
              <a:ahLst/>
              <a:cxnLst/>
              <a:rect r="r" b="b" t="t" l="l"/>
              <a:pathLst>
                <a:path h="345036" w="892255">
                  <a:moveTo>
                    <a:pt x="0" y="0"/>
                  </a:moveTo>
                  <a:lnTo>
                    <a:pt x="892255" y="0"/>
                  </a:lnTo>
                  <a:lnTo>
                    <a:pt x="892255" y="345036"/>
                  </a:lnTo>
                  <a:lnTo>
                    <a:pt x="0" y="345036"/>
                  </a:lnTo>
                  <a:close/>
                </a:path>
              </a:pathLst>
            </a:custGeom>
            <a:solidFill>
              <a:srgbClr val="161643"/>
            </a:solidFill>
          </p:spPr>
        </p:sp>
        <p:sp>
          <p:nvSpPr>
            <p:cNvPr name="TextBox 13" id="13"/>
            <p:cNvSpPr txBox="true"/>
            <p:nvPr/>
          </p:nvSpPr>
          <p:spPr>
            <a:xfrm>
              <a:off x="0" y="-28575"/>
              <a:ext cx="892255" cy="373611"/>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2714340" y="3245862"/>
            <a:ext cx="6874371" cy="6649905"/>
            <a:chOff x="0" y="0"/>
            <a:chExt cx="660400" cy="638836"/>
          </a:xfrm>
        </p:grpSpPr>
        <p:sp>
          <p:nvSpPr>
            <p:cNvPr name="Freeform 15" id="15"/>
            <p:cNvSpPr/>
            <p:nvPr/>
          </p:nvSpPr>
          <p:spPr>
            <a:xfrm flipH="false" flipV="false" rot="0">
              <a:off x="0" y="0"/>
              <a:ext cx="660400" cy="638836"/>
            </a:xfrm>
            <a:custGeom>
              <a:avLst/>
              <a:gdLst/>
              <a:ahLst/>
              <a:cxnLst/>
              <a:rect r="r" b="b" t="t" l="l"/>
              <a:pathLst>
                <a:path h="638836" w="660400">
                  <a:moveTo>
                    <a:pt x="220252" y="619767"/>
                  </a:moveTo>
                  <a:cubicBezTo>
                    <a:pt x="254109" y="631281"/>
                    <a:pt x="292600" y="638836"/>
                    <a:pt x="330378" y="638836"/>
                  </a:cubicBezTo>
                  <a:cubicBezTo>
                    <a:pt x="368157" y="638836"/>
                    <a:pt x="404509" y="632359"/>
                    <a:pt x="438009" y="620845"/>
                  </a:cubicBezTo>
                  <a:cubicBezTo>
                    <a:pt x="438723" y="620486"/>
                    <a:pt x="439435" y="620486"/>
                    <a:pt x="440148" y="620127"/>
                  </a:cubicBezTo>
                  <a:cubicBezTo>
                    <a:pt x="565955" y="574071"/>
                    <a:pt x="658618" y="452457"/>
                    <a:pt x="660400" y="314198"/>
                  </a:cubicBezTo>
                  <a:lnTo>
                    <a:pt x="660400" y="0"/>
                  </a:lnTo>
                  <a:lnTo>
                    <a:pt x="0" y="0"/>
                  </a:lnTo>
                  <a:lnTo>
                    <a:pt x="0" y="313965"/>
                  </a:lnTo>
                  <a:cubicBezTo>
                    <a:pt x="1782" y="453176"/>
                    <a:pt x="93019" y="574791"/>
                    <a:pt x="220252" y="619767"/>
                  </a:cubicBezTo>
                  <a:close/>
                </a:path>
              </a:pathLst>
            </a:custGeom>
            <a:solidFill>
              <a:srgbClr val="A5DEF5"/>
            </a:solidFill>
          </p:spPr>
        </p:sp>
        <p:sp>
          <p:nvSpPr>
            <p:cNvPr name="TextBox 16" id="16"/>
            <p:cNvSpPr txBox="true"/>
            <p:nvPr/>
          </p:nvSpPr>
          <p:spPr>
            <a:xfrm>
              <a:off x="0" y="-28575"/>
              <a:ext cx="660400" cy="540411"/>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1242000" y="792000"/>
            <a:ext cx="6218126" cy="6218126"/>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1665739" y="1215739"/>
            <a:ext cx="5370649" cy="537064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2042353" y="1678271"/>
            <a:ext cx="4617421" cy="4445584"/>
          </a:xfrm>
          <a:custGeom>
            <a:avLst/>
            <a:gdLst/>
            <a:ahLst/>
            <a:cxnLst/>
            <a:rect r="r" b="b" t="t" l="l"/>
            <a:pathLst>
              <a:path h="4445584" w="4617421">
                <a:moveTo>
                  <a:pt x="0" y="0"/>
                </a:moveTo>
                <a:lnTo>
                  <a:pt x="4617421" y="0"/>
                </a:lnTo>
                <a:lnTo>
                  <a:pt x="4617421" y="4445584"/>
                </a:lnTo>
                <a:lnTo>
                  <a:pt x="0" y="4445584"/>
                </a:lnTo>
                <a:lnTo>
                  <a:pt x="0" y="0"/>
                </a:lnTo>
                <a:close/>
              </a:path>
            </a:pathLst>
          </a:custGeom>
          <a:blipFill>
            <a:blip r:embed="rId2"/>
            <a:stretch>
              <a:fillRect l="0" t="0" r="0" b="0"/>
            </a:stretch>
          </a:blipFill>
        </p:spPr>
      </p:sp>
      <p:sp>
        <p:nvSpPr>
          <p:cNvPr name="TextBox 24" id="24"/>
          <p:cNvSpPr txBox="true"/>
          <p:nvPr/>
        </p:nvSpPr>
        <p:spPr>
          <a:xfrm rot="0">
            <a:off x="2646573" y="7287898"/>
            <a:ext cx="6187843" cy="1441594"/>
          </a:xfrm>
          <a:prstGeom prst="rect">
            <a:avLst/>
          </a:prstGeom>
        </p:spPr>
        <p:txBody>
          <a:bodyPr anchor="t" rtlCol="false" tIns="0" lIns="0" bIns="0" rIns="0">
            <a:spAutoFit/>
          </a:bodyPr>
          <a:lstStyle/>
          <a:p>
            <a:pPr algn="r">
              <a:lnSpc>
                <a:spcPts val="5517"/>
              </a:lnSpc>
            </a:pPr>
            <a:r>
              <a:rPr lang="en-US" b="true" sz="5869">
                <a:solidFill>
                  <a:srgbClr val="161643"/>
                </a:solidFill>
                <a:latin typeface="Open Sans Bold"/>
                <a:ea typeface="Open Sans Bold"/>
                <a:cs typeface="Open Sans Bold"/>
                <a:sym typeface="Open Sans Bold"/>
              </a:rPr>
              <a:t>INFORMATION HANDBOOK</a:t>
            </a:r>
          </a:p>
        </p:txBody>
      </p:sp>
      <p:sp>
        <p:nvSpPr>
          <p:cNvPr name="TextBox 25" id="25"/>
          <p:cNvSpPr txBox="true"/>
          <p:nvPr/>
        </p:nvSpPr>
        <p:spPr>
          <a:xfrm rot="0">
            <a:off x="3091071" y="8921538"/>
            <a:ext cx="5743345" cy="271644"/>
          </a:xfrm>
          <a:prstGeom prst="rect">
            <a:avLst/>
          </a:prstGeom>
        </p:spPr>
        <p:txBody>
          <a:bodyPr anchor="t" rtlCol="false" tIns="0" lIns="0" bIns="0" rIns="0">
            <a:spAutoFit/>
          </a:bodyPr>
          <a:lstStyle/>
          <a:p>
            <a:pPr algn="r">
              <a:lnSpc>
                <a:spcPts val="2038"/>
              </a:lnSpc>
            </a:pPr>
            <a:r>
              <a:rPr lang="en-US" sz="2168" i="true">
                <a:solidFill>
                  <a:srgbClr val="FFFFFF"/>
                </a:solidFill>
                <a:latin typeface="Open Sans Italics"/>
                <a:ea typeface="Open Sans Italics"/>
                <a:cs typeface="Open Sans Italics"/>
                <a:sym typeface="Open Sans Italics"/>
              </a:rPr>
              <a:t>TOGETHER WE ARE STRONGER</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78730" y="5811315"/>
            <a:ext cx="7147703" cy="3653397"/>
            <a:chOff x="0" y="0"/>
            <a:chExt cx="2561575" cy="1309295"/>
          </a:xfrm>
        </p:grpSpPr>
        <p:sp>
          <p:nvSpPr>
            <p:cNvPr name="Freeform 3" id="3"/>
            <p:cNvSpPr/>
            <p:nvPr/>
          </p:nvSpPr>
          <p:spPr>
            <a:xfrm flipH="false" flipV="false" rot="0">
              <a:off x="0" y="0"/>
              <a:ext cx="2561575" cy="1309295"/>
            </a:xfrm>
            <a:custGeom>
              <a:avLst/>
              <a:gdLst/>
              <a:ahLst/>
              <a:cxnLst/>
              <a:rect r="r" b="b" t="t" l="l"/>
              <a:pathLst>
                <a:path h="1309295" w="2561575">
                  <a:moveTo>
                    <a:pt x="38993" y="0"/>
                  </a:moveTo>
                  <a:lnTo>
                    <a:pt x="2522583" y="0"/>
                  </a:lnTo>
                  <a:cubicBezTo>
                    <a:pt x="2544118" y="0"/>
                    <a:pt x="2561575" y="17458"/>
                    <a:pt x="2561575" y="38993"/>
                  </a:cubicBezTo>
                  <a:lnTo>
                    <a:pt x="2561575" y="1270302"/>
                  </a:lnTo>
                  <a:cubicBezTo>
                    <a:pt x="2561575" y="1291837"/>
                    <a:pt x="2544118" y="1309295"/>
                    <a:pt x="2522583" y="1309295"/>
                  </a:cubicBezTo>
                  <a:lnTo>
                    <a:pt x="38993" y="1309295"/>
                  </a:lnTo>
                  <a:cubicBezTo>
                    <a:pt x="17458" y="1309295"/>
                    <a:pt x="0" y="1291837"/>
                    <a:pt x="0" y="1270302"/>
                  </a:cubicBezTo>
                  <a:lnTo>
                    <a:pt x="0" y="38993"/>
                  </a:lnTo>
                  <a:cubicBezTo>
                    <a:pt x="0" y="17458"/>
                    <a:pt x="17458" y="0"/>
                    <a:pt x="38993" y="0"/>
                  </a:cubicBezTo>
                  <a:close/>
                </a:path>
              </a:pathLst>
            </a:custGeom>
            <a:solidFill>
              <a:srgbClr val="A5DEF5"/>
            </a:solidFill>
          </p:spPr>
        </p:sp>
        <p:sp>
          <p:nvSpPr>
            <p:cNvPr name="TextBox 4" id="4"/>
            <p:cNvSpPr txBox="true"/>
            <p:nvPr/>
          </p:nvSpPr>
          <p:spPr>
            <a:xfrm>
              <a:off x="0" y="-28575"/>
              <a:ext cx="2561575" cy="1337870"/>
            </a:xfrm>
            <a:prstGeom prst="rect">
              <a:avLst/>
            </a:prstGeom>
          </p:spPr>
          <p:txBody>
            <a:bodyPr anchor="ctr" rtlCol="false" tIns="50800" lIns="50800" bIns="50800" rIns="50800"/>
            <a:lstStyle/>
            <a:p>
              <a:pPr algn="ctr">
                <a:lnSpc>
                  <a:spcPts val="1960"/>
                </a:lnSpc>
              </a:pPr>
            </a:p>
          </p:txBody>
        </p:sp>
      </p:grpSp>
      <p:sp>
        <p:nvSpPr>
          <p:cNvPr name="TextBox 5" id="5"/>
          <p:cNvSpPr txBox="true"/>
          <p:nvPr/>
        </p:nvSpPr>
        <p:spPr>
          <a:xfrm rot="0">
            <a:off x="1870073" y="2865037"/>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sp>
        <p:nvSpPr>
          <p:cNvPr name="TextBox 6" id="6"/>
          <p:cNvSpPr txBox="true"/>
          <p:nvPr/>
        </p:nvSpPr>
        <p:spPr>
          <a:xfrm rot="0">
            <a:off x="3111088" y="10370787"/>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7" id="7"/>
          <p:cNvSpPr txBox="true"/>
          <p:nvPr/>
        </p:nvSpPr>
        <p:spPr>
          <a:xfrm rot="0">
            <a:off x="1957608" y="6163740"/>
            <a:ext cx="4414551"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SHARED AGREEMENT: </a:t>
            </a:r>
          </a:p>
        </p:txBody>
      </p:sp>
      <p:sp>
        <p:nvSpPr>
          <p:cNvPr name="TextBox 8" id="8"/>
          <p:cNvSpPr txBox="true"/>
          <p:nvPr/>
        </p:nvSpPr>
        <p:spPr>
          <a:xfrm rot="0">
            <a:off x="1957608" y="6534154"/>
            <a:ext cx="6441453" cy="2569144"/>
          </a:xfrm>
          <a:prstGeom prst="rect">
            <a:avLst/>
          </a:prstGeom>
        </p:spPr>
        <p:txBody>
          <a:bodyPr anchor="t" rtlCol="false" tIns="0" lIns="0" bIns="0" rIns="0">
            <a:spAutoFit/>
          </a:bodyPr>
          <a:lstStyle/>
          <a:p>
            <a:pPr algn="l" marL="237490" indent="-118745" lvl="1">
              <a:lnSpc>
                <a:spcPts val="1540"/>
              </a:lnSpc>
              <a:buFont typeface="Arial"/>
              <a:buChar char="•"/>
            </a:pPr>
            <a:r>
              <a:rPr lang="en-US" sz="1100">
                <a:solidFill>
                  <a:srgbClr val="161643"/>
                </a:solidFill>
                <a:latin typeface="Open Sans"/>
                <a:ea typeface="Open Sans"/>
                <a:cs typeface="Open Sans"/>
                <a:sym typeface="Open Sans"/>
              </a:rPr>
              <a:t>Supp</a:t>
            </a:r>
            <a:r>
              <a:rPr lang="en-US" sz="1100">
                <a:solidFill>
                  <a:srgbClr val="161643"/>
                </a:solidFill>
                <a:latin typeface="Open Sans"/>
                <a:ea typeface="Open Sans"/>
                <a:cs typeface="Open Sans"/>
                <a:sym typeface="Open Sans"/>
              </a:rPr>
              <a:t>ort their child’s participation in Local Delivery by ensuring they attend all scheduled online and face-to-face sessions.</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Assist with transport arrangements for practicals or face-to-face lessons if required, in partnership with the home school.</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Maintain open communication with the home school and delivery teacher, responding promptly to correspondence and sharing any concerns.</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Encourage and support their child to meet all draft and final deadlines, seek help when challenges arise, and engage positively with feedback.</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Provide a suitable home environment that supports independent learning, including a device and internet access where possible.</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Celebrate their child’s achievements and work collaboratively with schools to address any concerns or challenges.</a:t>
            </a:r>
          </a:p>
        </p:txBody>
      </p:sp>
      <p:grpSp>
        <p:nvGrpSpPr>
          <p:cNvPr name="Group 9" id="9"/>
          <p:cNvGrpSpPr/>
          <p:nvPr/>
        </p:nvGrpSpPr>
        <p:grpSpPr>
          <a:xfrm rot="-5400000">
            <a:off x="4142139" y="660327"/>
            <a:ext cx="1624173" cy="8104489"/>
            <a:chOff x="0" y="0"/>
            <a:chExt cx="742428" cy="3704652"/>
          </a:xfrm>
        </p:grpSpPr>
        <p:sp>
          <p:nvSpPr>
            <p:cNvPr name="Freeform 10" id="10"/>
            <p:cNvSpPr/>
            <p:nvPr/>
          </p:nvSpPr>
          <p:spPr>
            <a:xfrm flipH="false" flipV="false" rot="0">
              <a:off x="0" y="0"/>
              <a:ext cx="742428" cy="3704652"/>
            </a:xfrm>
            <a:custGeom>
              <a:avLst/>
              <a:gdLst/>
              <a:ahLst/>
              <a:cxnLst/>
              <a:rect r="r" b="b" t="t" l="l"/>
              <a:pathLst>
                <a:path h="3704652" w="742428">
                  <a:moveTo>
                    <a:pt x="247610" y="3685583"/>
                  </a:moveTo>
                  <a:cubicBezTo>
                    <a:pt x="285672" y="3697096"/>
                    <a:pt x="328944" y="3704652"/>
                    <a:pt x="371414" y="3704652"/>
                  </a:cubicBezTo>
                  <a:cubicBezTo>
                    <a:pt x="413885" y="3704652"/>
                    <a:pt x="454753" y="3698175"/>
                    <a:pt x="492414" y="3686661"/>
                  </a:cubicBezTo>
                  <a:cubicBezTo>
                    <a:pt x="493216" y="3686301"/>
                    <a:pt x="494017" y="3686301"/>
                    <a:pt x="494818" y="3685942"/>
                  </a:cubicBezTo>
                  <a:cubicBezTo>
                    <a:pt x="636252" y="3639887"/>
                    <a:pt x="740424" y="3518273"/>
                    <a:pt x="742428" y="3311914"/>
                  </a:cubicBezTo>
                  <a:lnTo>
                    <a:pt x="742428" y="0"/>
                  </a:lnTo>
                  <a:lnTo>
                    <a:pt x="0" y="0"/>
                  </a:lnTo>
                  <a:lnTo>
                    <a:pt x="0" y="3309456"/>
                  </a:lnTo>
                  <a:cubicBezTo>
                    <a:pt x="2003" y="3518992"/>
                    <a:pt x="104573" y="3640607"/>
                    <a:pt x="247610" y="3685583"/>
                  </a:cubicBezTo>
                  <a:close/>
                </a:path>
              </a:pathLst>
            </a:custGeom>
            <a:solidFill>
              <a:srgbClr val="161643"/>
            </a:solidFill>
          </p:spPr>
        </p:sp>
        <p:sp>
          <p:nvSpPr>
            <p:cNvPr name="TextBox 11" id="11"/>
            <p:cNvSpPr txBox="true"/>
            <p:nvPr/>
          </p:nvSpPr>
          <p:spPr>
            <a:xfrm>
              <a:off x="0" y="-28575"/>
              <a:ext cx="742428" cy="3606227"/>
            </a:xfrm>
            <a:prstGeom prst="rect">
              <a:avLst/>
            </a:prstGeom>
          </p:spPr>
          <p:txBody>
            <a:bodyPr anchor="ctr" rtlCol="false" tIns="50800" lIns="50800" bIns="50800" rIns="50800"/>
            <a:lstStyle/>
            <a:p>
              <a:pPr algn="ctr">
                <a:lnSpc>
                  <a:spcPts val="1960"/>
                </a:lnSpc>
              </a:pPr>
            </a:p>
          </p:txBody>
        </p:sp>
      </p:grpSp>
      <p:grpSp>
        <p:nvGrpSpPr>
          <p:cNvPr name="Group 12" id="12"/>
          <p:cNvGrpSpPr/>
          <p:nvPr/>
        </p:nvGrpSpPr>
        <p:grpSpPr>
          <a:xfrm rot="0">
            <a:off x="7463502" y="3972338"/>
            <a:ext cx="1480466" cy="148046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15" id="15"/>
          <p:cNvSpPr/>
          <p:nvPr/>
        </p:nvSpPr>
        <p:spPr>
          <a:xfrm flipH="false" flipV="false" rot="0">
            <a:off x="7646394" y="4271764"/>
            <a:ext cx="1114683" cy="881613"/>
          </a:xfrm>
          <a:custGeom>
            <a:avLst/>
            <a:gdLst/>
            <a:ahLst/>
            <a:cxnLst/>
            <a:rect r="r" b="b" t="t" l="l"/>
            <a:pathLst>
              <a:path h="881613" w="1114683">
                <a:moveTo>
                  <a:pt x="0" y="0"/>
                </a:moveTo>
                <a:lnTo>
                  <a:pt x="1114683" y="0"/>
                </a:lnTo>
                <a:lnTo>
                  <a:pt x="1114683" y="881614"/>
                </a:lnTo>
                <a:lnTo>
                  <a:pt x="0" y="8816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6" id="16"/>
          <p:cNvSpPr txBox="true"/>
          <p:nvPr/>
        </p:nvSpPr>
        <p:spPr>
          <a:xfrm rot="0">
            <a:off x="1870073" y="4291584"/>
            <a:ext cx="5487093" cy="1134110"/>
          </a:xfrm>
          <a:prstGeom prst="rect">
            <a:avLst/>
          </a:prstGeom>
        </p:spPr>
        <p:txBody>
          <a:bodyPr anchor="t" rtlCol="false" tIns="0" lIns="0" bIns="0" rIns="0">
            <a:spAutoFit/>
          </a:bodyPr>
          <a:lstStyle/>
          <a:p>
            <a:pPr algn="l">
              <a:lnSpc>
                <a:spcPts val="1540"/>
              </a:lnSpc>
              <a:spcBef>
                <a:spcPct val="0"/>
              </a:spcBef>
            </a:pPr>
            <a:r>
              <a:rPr lang="en-US" sz="1100">
                <a:solidFill>
                  <a:srgbClr val="FFFFFF"/>
                </a:solidFill>
                <a:latin typeface="Open Sans"/>
                <a:ea typeface="Open Sans"/>
                <a:cs typeface="Open Sans"/>
                <a:sym typeface="Open Sans"/>
              </a:rPr>
              <a:t>To ensure that Local Delivery is consistent and of high quality across all YPSA schools, we have developed a set of shared expectations. These outline the responsibilities of students, teachers, parents/caregivers, host schools, and home schools. Clear expectations build accountability, strengthen collaboration, and create supportive learning environments that enable all students to achieve the best possible outcomes.</a:t>
            </a:r>
          </a:p>
        </p:txBody>
      </p:sp>
      <p:sp>
        <p:nvSpPr>
          <p:cNvPr name="TextBox 17" id="17"/>
          <p:cNvSpPr txBox="true"/>
          <p:nvPr/>
        </p:nvSpPr>
        <p:spPr>
          <a:xfrm rot="0">
            <a:off x="1870073" y="4019963"/>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PARENT/CAREGIVERS</a:t>
            </a:r>
          </a:p>
        </p:txBody>
      </p:sp>
      <p:grpSp>
        <p:nvGrpSpPr>
          <p:cNvPr name="Group 18" id="18"/>
          <p:cNvGrpSpPr/>
          <p:nvPr/>
        </p:nvGrpSpPr>
        <p:grpSpPr>
          <a:xfrm rot="-10778115">
            <a:off x="734617" y="-167509"/>
            <a:ext cx="8437779" cy="1803766"/>
            <a:chOff x="0" y="0"/>
            <a:chExt cx="1928845" cy="412334"/>
          </a:xfrm>
        </p:grpSpPr>
        <p:sp>
          <p:nvSpPr>
            <p:cNvPr name="Freeform 19" id="19"/>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20" id="20"/>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21" id="21"/>
          <p:cNvGrpSpPr/>
          <p:nvPr/>
        </p:nvGrpSpPr>
        <p:grpSpPr>
          <a:xfrm rot="-10778115">
            <a:off x="735408" y="-241779"/>
            <a:ext cx="8437779" cy="1803766"/>
            <a:chOff x="0" y="0"/>
            <a:chExt cx="1928845" cy="412334"/>
          </a:xfrm>
        </p:grpSpPr>
        <p:sp>
          <p:nvSpPr>
            <p:cNvPr name="Freeform 22" id="22"/>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23" id="23"/>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24" id="24"/>
          <p:cNvGrpSpPr/>
          <p:nvPr/>
        </p:nvGrpSpPr>
        <p:grpSpPr>
          <a:xfrm rot="-10778115">
            <a:off x="736051" y="-301624"/>
            <a:ext cx="8705180" cy="1803766"/>
            <a:chOff x="0" y="0"/>
            <a:chExt cx="1989972" cy="412334"/>
          </a:xfrm>
        </p:grpSpPr>
        <p:sp>
          <p:nvSpPr>
            <p:cNvPr name="Freeform 25" id="25"/>
            <p:cNvSpPr/>
            <p:nvPr/>
          </p:nvSpPr>
          <p:spPr>
            <a:xfrm flipH="false" flipV="false" rot="0">
              <a:off x="0" y="0"/>
              <a:ext cx="1989972" cy="412334"/>
            </a:xfrm>
            <a:custGeom>
              <a:avLst/>
              <a:gdLst/>
              <a:ahLst/>
              <a:cxnLst/>
              <a:rect r="r" b="b" t="t" l="l"/>
              <a:pathLst>
                <a:path h="412334" w="1989972">
                  <a:moveTo>
                    <a:pt x="0" y="0"/>
                  </a:moveTo>
                  <a:lnTo>
                    <a:pt x="1989972" y="0"/>
                  </a:lnTo>
                  <a:lnTo>
                    <a:pt x="1989972" y="412334"/>
                  </a:lnTo>
                  <a:lnTo>
                    <a:pt x="0" y="412334"/>
                  </a:lnTo>
                  <a:close/>
                </a:path>
              </a:pathLst>
            </a:custGeom>
            <a:solidFill>
              <a:srgbClr val="161643"/>
            </a:solidFill>
          </p:spPr>
        </p:sp>
        <p:sp>
          <p:nvSpPr>
            <p:cNvPr name="TextBox 26" id="26"/>
            <p:cNvSpPr txBox="true"/>
            <p:nvPr/>
          </p:nvSpPr>
          <p:spPr>
            <a:xfrm>
              <a:off x="0" y="-28575"/>
              <a:ext cx="1989972" cy="440909"/>
            </a:xfrm>
            <a:prstGeom prst="rect">
              <a:avLst/>
            </a:prstGeom>
          </p:spPr>
          <p:txBody>
            <a:bodyPr anchor="ctr" rtlCol="false" tIns="50800" lIns="50800" bIns="50800" rIns="50800"/>
            <a:lstStyle/>
            <a:p>
              <a:pPr algn="ctr">
                <a:lnSpc>
                  <a:spcPts val="1960"/>
                </a:lnSpc>
              </a:pPr>
            </a:p>
          </p:txBody>
        </p:sp>
      </p:grpSp>
      <p:grpSp>
        <p:nvGrpSpPr>
          <p:cNvPr name="Group 27" id="27"/>
          <p:cNvGrpSpPr/>
          <p:nvPr/>
        </p:nvGrpSpPr>
        <p:grpSpPr>
          <a:xfrm rot="0">
            <a:off x="6775010" y="971395"/>
            <a:ext cx="1763126" cy="1763126"/>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9" id="2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0" id="30"/>
          <p:cNvGrpSpPr/>
          <p:nvPr/>
        </p:nvGrpSpPr>
        <p:grpSpPr>
          <a:xfrm rot="5400000">
            <a:off x="6590208" y="24633"/>
            <a:ext cx="2689540" cy="3023813"/>
            <a:chOff x="0" y="0"/>
            <a:chExt cx="660400" cy="742479"/>
          </a:xfrm>
        </p:grpSpPr>
        <p:sp>
          <p:nvSpPr>
            <p:cNvPr name="Freeform 31" id="31"/>
            <p:cNvSpPr/>
            <p:nvPr/>
          </p:nvSpPr>
          <p:spPr>
            <a:xfrm flipH="false" flipV="false" rot="0">
              <a:off x="0" y="0"/>
              <a:ext cx="660400" cy="742479"/>
            </a:xfrm>
            <a:custGeom>
              <a:avLst/>
              <a:gdLst/>
              <a:ahLst/>
              <a:cxnLst/>
              <a:rect r="r" b="b" t="t" l="l"/>
              <a:pathLst>
                <a:path h="742479" w="660400">
                  <a:moveTo>
                    <a:pt x="220252" y="723410"/>
                  </a:moveTo>
                  <a:cubicBezTo>
                    <a:pt x="254109" y="734924"/>
                    <a:pt x="292600" y="742479"/>
                    <a:pt x="330378" y="742479"/>
                  </a:cubicBezTo>
                  <a:cubicBezTo>
                    <a:pt x="368157" y="742479"/>
                    <a:pt x="404509" y="736002"/>
                    <a:pt x="438009" y="724488"/>
                  </a:cubicBezTo>
                  <a:cubicBezTo>
                    <a:pt x="438723" y="724129"/>
                    <a:pt x="439435" y="724129"/>
                    <a:pt x="440148" y="723769"/>
                  </a:cubicBezTo>
                  <a:cubicBezTo>
                    <a:pt x="565955" y="677714"/>
                    <a:pt x="658618" y="556100"/>
                    <a:pt x="660400" y="415539"/>
                  </a:cubicBezTo>
                  <a:lnTo>
                    <a:pt x="660400" y="0"/>
                  </a:lnTo>
                  <a:lnTo>
                    <a:pt x="0" y="0"/>
                  </a:lnTo>
                  <a:lnTo>
                    <a:pt x="0" y="415230"/>
                  </a:lnTo>
                  <a:cubicBezTo>
                    <a:pt x="1782" y="556819"/>
                    <a:pt x="93019" y="678434"/>
                    <a:pt x="220252" y="723410"/>
                  </a:cubicBezTo>
                  <a:close/>
                </a:path>
              </a:pathLst>
            </a:custGeom>
            <a:solidFill>
              <a:srgbClr val="A5DEF5"/>
            </a:solidFill>
          </p:spPr>
        </p:sp>
        <p:sp>
          <p:nvSpPr>
            <p:cNvPr name="TextBox 32" id="32"/>
            <p:cNvSpPr txBox="true"/>
            <p:nvPr/>
          </p:nvSpPr>
          <p:spPr>
            <a:xfrm>
              <a:off x="0" y="-28575"/>
              <a:ext cx="660400" cy="644054"/>
            </a:xfrm>
            <a:prstGeom prst="rect">
              <a:avLst/>
            </a:prstGeom>
          </p:spPr>
          <p:txBody>
            <a:bodyPr anchor="ctr" rtlCol="false" tIns="50800" lIns="50800" bIns="50800" rIns="50800"/>
            <a:lstStyle/>
            <a:p>
              <a:pPr algn="ctr">
                <a:lnSpc>
                  <a:spcPts val="1960"/>
                </a:lnSpc>
              </a:pPr>
            </a:p>
          </p:txBody>
        </p:sp>
      </p:grpSp>
      <p:grpSp>
        <p:nvGrpSpPr>
          <p:cNvPr name="Group 33" id="33"/>
          <p:cNvGrpSpPr/>
          <p:nvPr/>
        </p:nvGrpSpPr>
        <p:grpSpPr>
          <a:xfrm rot="0">
            <a:off x="6555553" y="320145"/>
            <a:ext cx="2432790" cy="2432790"/>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35" id="3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6" id="36"/>
          <p:cNvGrpSpPr/>
          <p:nvPr/>
        </p:nvGrpSpPr>
        <p:grpSpPr>
          <a:xfrm rot="0">
            <a:off x="6692126" y="485929"/>
            <a:ext cx="2101221" cy="2101221"/>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8" id="3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9" id="39"/>
          <p:cNvSpPr/>
          <p:nvPr/>
        </p:nvSpPr>
        <p:spPr>
          <a:xfrm flipH="false" flipV="false" rot="0">
            <a:off x="6839473"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4"/>
            <a:stretch>
              <a:fillRect l="0" t="0" r="0" b="0"/>
            </a:stretch>
          </a:blipFill>
        </p:spPr>
      </p:sp>
      <p:grpSp>
        <p:nvGrpSpPr>
          <p:cNvPr name="Group 40" id="40"/>
          <p:cNvGrpSpPr/>
          <p:nvPr/>
        </p:nvGrpSpPr>
        <p:grpSpPr>
          <a:xfrm rot="0">
            <a:off x="1778730" y="10293808"/>
            <a:ext cx="255194" cy="230775"/>
            <a:chOff x="0" y="0"/>
            <a:chExt cx="340259" cy="307700"/>
          </a:xfrm>
        </p:grpSpPr>
        <p:grpSp>
          <p:nvGrpSpPr>
            <p:cNvPr name="Group 41" id="41"/>
            <p:cNvGrpSpPr/>
            <p:nvPr/>
          </p:nvGrpSpPr>
          <p:grpSpPr>
            <a:xfrm rot="0">
              <a:off x="16280" y="0"/>
              <a:ext cx="307700" cy="307700"/>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3" id="4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4" id="44"/>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10</a:t>
              </a:r>
            </a:p>
          </p:txBody>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778730" y="5793054"/>
            <a:ext cx="7147703" cy="4032050"/>
            <a:chOff x="0" y="0"/>
            <a:chExt cx="2561575" cy="1444996"/>
          </a:xfrm>
        </p:grpSpPr>
        <p:sp>
          <p:nvSpPr>
            <p:cNvPr name="Freeform 3" id="3"/>
            <p:cNvSpPr/>
            <p:nvPr/>
          </p:nvSpPr>
          <p:spPr>
            <a:xfrm flipH="false" flipV="false" rot="0">
              <a:off x="0" y="0"/>
              <a:ext cx="2561575" cy="1444996"/>
            </a:xfrm>
            <a:custGeom>
              <a:avLst/>
              <a:gdLst/>
              <a:ahLst/>
              <a:cxnLst/>
              <a:rect r="r" b="b" t="t" l="l"/>
              <a:pathLst>
                <a:path h="1444996" w="2561575">
                  <a:moveTo>
                    <a:pt x="38993" y="0"/>
                  </a:moveTo>
                  <a:lnTo>
                    <a:pt x="2522583" y="0"/>
                  </a:lnTo>
                  <a:cubicBezTo>
                    <a:pt x="2544118" y="0"/>
                    <a:pt x="2561575" y="17458"/>
                    <a:pt x="2561575" y="38993"/>
                  </a:cubicBezTo>
                  <a:lnTo>
                    <a:pt x="2561575" y="1406003"/>
                  </a:lnTo>
                  <a:cubicBezTo>
                    <a:pt x="2561575" y="1427538"/>
                    <a:pt x="2544118" y="1444996"/>
                    <a:pt x="2522583" y="1444996"/>
                  </a:cubicBezTo>
                  <a:lnTo>
                    <a:pt x="38993" y="1444996"/>
                  </a:lnTo>
                  <a:cubicBezTo>
                    <a:pt x="17458" y="1444996"/>
                    <a:pt x="0" y="1427538"/>
                    <a:pt x="0" y="1406003"/>
                  </a:cubicBezTo>
                  <a:lnTo>
                    <a:pt x="0" y="38993"/>
                  </a:lnTo>
                  <a:cubicBezTo>
                    <a:pt x="0" y="17458"/>
                    <a:pt x="17458" y="0"/>
                    <a:pt x="38993" y="0"/>
                  </a:cubicBezTo>
                  <a:close/>
                </a:path>
              </a:pathLst>
            </a:custGeom>
            <a:solidFill>
              <a:srgbClr val="A5DEF5"/>
            </a:solidFill>
          </p:spPr>
        </p:sp>
        <p:sp>
          <p:nvSpPr>
            <p:cNvPr name="TextBox 4" id="4"/>
            <p:cNvSpPr txBox="true"/>
            <p:nvPr/>
          </p:nvSpPr>
          <p:spPr>
            <a:xfrm>
              <a:off x="0" y="-28575"/>
              <a:ext cx="2561575" cy="1473571"/>
            </a:xfrm>
            <a:prstGeom prst="rect">
              <a:avLst/>
            </a:prstGeom>
          </p:spPr>
          <p:txBody>
            <a:bodyPr anchor="ctr" rtlCol="false" tIns="50800" lIns="50800" bIns="50800" rIns="50800"/>
            <a:lstStyle/>
            <a:p>
              <a:pPr algn="ctr">
                <a:lnSpc>
                  <a:spcPts val="1960"/>
                </a:lnSpc>
              </a:pPr>
            </a:p>
          </p:txBody>
        </p:sp>
      </p:grpSp>
      <p:sp>
        <p:nvSpPr>
          <p:cNvPr name="TextBox 5" id="5"/>
          <p:cNvSpPr txBox="true"/>
          <p:nvPr/>
        </p:nvSpPr>
        <p:spPr>
          <a:xfrm rot="0">
            <a:off x="1828296" y="2865037"/>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grpSp>
        <p:nvGrpSpPr>
          <p:cNvPr name="Group 6" id="6"/>
          <p:cNvGrpSpPr/>
          <p:nvPr/>
        </p:nvGrpSpPr>
        <p:grpSpPr>
          <a:xfrm rot="0">
            <a:off x="1957608" y="6010016"/>
            <a:ext cx="6441453" cy="3598127"/>
            <a:chOff x="0" y="0"/>
            <a:chExt cx="8588605" cy="4797503"/>
          </a:xfrm>
        </p:grpSpPr>
        <p:sp>
          <p:nvSpPr>
            <p:cNvPr name="TextBox 7" id="7"/>
            <p:cNvSpPr txBox="true"/>
            <p:nvPr/>
          </p:nvSpPr>
          <p:spPr>
            <a:xfrm rot="0">
              <a:off x="0" y="47625"/>
              <a:ext cx="5886068" cy="348873"/>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SHARED AGREEMENT: </a:t>
              </a:r>
            </a:p>
          </p:txBody>
        </p:sp>
        <p:sp>
          <p:nvSpPr>
            <p:cNvPr name="TextBox 8" id="8"/>
            <p:cNvSpPr txBox="true"/>
            <p:nvPr/>
          </p:nvSpPr>
          <p:spPr>
            <a:xfrm rot="0">
              <a:off x="0" y="535920"/>
              <a:ext cx="8588605" cy="4261583"/>
            </a:xfrm>
            <a:prstGeom prst="rect">
              <a:avLst/>
            </a:prstGeom>
          </p:spPr>
          <p:txBody>
            <a:bodyPr anchor="t" rtlCol="false" tIns="0" lIns="0" bIns="0" rIns="0">
              <a:spAutoFit/>
            </a:bodyPr>
            <a:lstStyle/>
            <a:p>
              <a:pPr algn="l" marL="237490" indent="-118745" lvl="1">
                <a:lnSpc>
                  <a:spcPts val="1540"/>
                </a:lnSpc>
                <a:buFont typeface="Arial"/>
                <a:buChar char="•"/>
              </a:pPr>
              <a:r>
                <a:rPr lang="en-US" sz="1100">
                  <a:solidFill>
                    <a:srgbClr val="161643"/>
                  </a:solidFill>
                  <a:latin typeface="Open Sans"/>
                  <a:ea typeface="Open Sans"/>
                  <a:cs typeface="Open Sans"/>
                  <a:sym typeface="Open Sans"/>
                </a:rPr>
                <a:t>Provide st</a:t>
              </a:r>
              <a:r>
                <a:rPr lang="en-US" sz="1100">
                  <a:solidFill>
                    <a:srgbClr val="161643"/>
                  </a:solidFill>
                  <a:latin typeface="Open Sans"/>
                  <a:ea typeface="Open Sans"/>
                  <a:cs typeface="Open Sans"/>
                  <a:sym typeface="Open Sans"/>
                </a:rPr>
                <a:t>udents wi</a:t>
              </a:r>
              <a:r>
                <a:rPr lang="en-US" sz="1100">
                  <a:solidFill>
                    <a:srgbClr val="161643"/>
                  </a:solidFill>
                  <a:latin typeface="Open Sans"/>
                  <a:ea typeface="Open Sans"/>
                  <a:cs typeface="Open Sans"/>
                  <a:sym typeface="Open Sans"/>
                </a:rPr>
                <a:t>th the required ICT infrastructure, dedicated learning spaces, and technology (laptop, headset, internet access, Daymap support) to engage successfully in Local Delivery.</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Ensure students enrolled in Local Delivery have the skills and dispositions for success, including independent learning and effective communication.</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Assign an on-site mentor to support and guide students, monitor progress, and liaise regularly with Local Delivery teachers.</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Actively supervise students during online lessons and provide a dedicated learning space for Local Delivery sessions.</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Collaborate with host schools to develop and agree on timetabled lessons, finalised by Week 1 of each semester.</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Take responsibility for supporting students and families with any challenges that arise through the Local Delivery system, and work with host schools to put appropriate supports in place.</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Implement clear intervention processes when students do not meet deadlines or expectations, in partnership with the delivery teacher.</a:t>
              </a:r>
            </a:p>
          </p:txBody>
        </p:sp>
      </p:grpSp>
      <p:grpSp>
        <p:nvGrpSpPr>
          <p:cNvPr name="Group 9" id="9"/>
          <p:cNvGrpSpPr/>
          <p:nvPr/>
        </p:nvGrpSpPr>
        <p:grpSpPr>
          <a:xfrm rot="-5400000">
            <a:off x="4142139" y="661669"/>
            <a:ext cx="1624173" cy="8104489"/>
            <a:chOff x="0" y="0"/>
            <a:chExt cx="742428" cy="3704652"/>
          </a:xfrm>
        </p:grpSpPr>
        <p:sp>
          <p:nvSpPr>
            <p:cNvPr name="Freeform 10" id="10"/>
            <p:cNvSpPr/>
            <p:nvPr/>
          </p:nvSpPr>
          <p:spPr>
            <a:xfrm flipH="false" flipV="false" rot="0">
              <a:off x="0" y="0"/>
              <a:ext cx="742428" cy="3704652"/>
            </a:xfrm>
            <a:custGeom>
              <a:avLst/>
              <a:gdLst/>
              <a:ahLst/>
              <a:cxnLst/>
              <a:rect r="r" b="b" t="t" l="l"/>
              <a:pathLst>
                <a:path h="3704652" w="742428">
                  <a:moveTo>
                    <a:pt x="247610" y="3685583"/>
                  </a:moveTo>
                  <a:cubicBezTo>
                    <a:pt x="285672" y="3697096"/>
                    <a:pt x="328944" y="3704652"/>
                    <a:pt x="371414" y="3704652"/>
                  </a:cubicBezTo>
                  <a:cubicBezTo>
                    <a:pt x="413885" y="3704652"/>
                    <a:pt x="454753" y="3698175"/>
                    <a:pt x="492414" y="3686661"/>
                  </a:cubicBezTo>
                  <a:cubicBezTo>
                    <a:pt x="493216" y="3686301"/>
                    <a:pt x="494017" y="3686301"/>
                    <a:pt x="494818" y="3685942"/>
                  </a:cubicBezTo>
                  <a:cubicBezTo>
                    <a:pt x="636252" y="3639887"/>
                    <a:pt x="740424" y="3518273"/>
                    <a:pt x="742428" y="3311914"/>
                  </a:cubicBezTo>
                  <a:lnTo>
                    <a:pt x="742428" y="0"/>
                  </a:lnTo>
                  <a:lnTo>
                    <a:pt x="0" y="0"/>
                  </a:lnTo>
                  <a:lnTo>
                    <a:pt x="0" y="3309456"/>
                  </a:lnTo>
                  <a:cubicBezTo>
                    <a:pt x="2003" y="3518992"/>
                    <a:pt x="104573" y="3640607"/>
                    <a:pt x="247610" y="3685583"/>
                  </a:cubicBezTo>
                  <a:close/>
                </a:path>
              </a:pathLst>
            </a:custGeom>
            <a:solidFill>
              <a:srgbClr val="161643"/>
            </a:solidFill>
          </p:spPr>
        </p:sp>
        <p:sp>
          <p:nvSpPr>
            <p:cNvPr name="TextBox 11" id="11"/>
            <p:cNvSpPr txBox="true"/>
            <p:nvPr/>
          </p:nvSpPr>
          <p:spPr>
            <a:xfrm>
              <a:off x="0" y="-28575"/>
              <a:ext cx="742428" cy="3606227"/>
            </a:xfrm>
            <a:prstGeom prst="rect">
              <a:avLst/>
            </a:prstGeom>
          </p:spPr>
          <p:txBody>
            <a:bodyPr anchor="ctr" rtlCol="false" tIns="50800" lIns="50800" bIns="50800" rIns="50800"/>
            <a:lstStyle/>
            <a:p>
              <a:pPr algn="ctr">
                <a:lnSpc>
                  <a:spcPts val="1960"/>
                </a:lnSpc>
              </a:pPr>
            </a:p>
          </p:txBody>
        </p:sp>
      </p:grpSp>
      <p:grpSp>
        <p:nvGrpSpPr>
          <p:cNvPr name="Group 12" id="12"/>
          <p:cNvGrpSpPr/>
          <p:nvPr/>
        </p:nvGrpSpPr>
        <p:grpSpPr>
          <a:xfrm rot="0">
            <a:off x="7463502" y="3973680"/>
            <a:ext cx="1480466" cy="148046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15" id="15"/>
          <p:cNvSpPr/>
          <p:nvPr/>
        </p:nvSpPr>
        <p:spPr>
          <a:xfrm flipH="false" flipV="false" rot="0">
            <a:off x="7655211" y="4122367"/>
            <a:ext cx="1097049" cy="1050425"/>
          </a:xfrm>
          <a:custGeom>
            <a:avLst/>
            <a:gdLst/>
            <a:ahLst/>
            <a:cxnLst/>
            <a:rect r="r" b="b" t="t" l="l"/>
            <a:pathLst>
              <a:path h="1050425" w="1097049">
                <a:moveTo>
                  <a:pt x="0" y="0"/>
                </a:moveTo>
                <a:lnTo>
                  <a:pt x="1097049" y="0"/>
                </a:lnTo>
                <a:lnTo>
                  <a:pt x="1097049" y="1050425"/>
                </a:lnTo>
                <a:lnTo>
                  <a:pt x="0" y="10504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16" id="16"/>
          <p:cNvSpPr txBox="true"/>
          <p:nvPr/>
        </p:nvSpPr>
        <p:spPr>
          <a:xfrm rot="0">
            <a:off x="1828296" y="4292926"/>
            <a:ext cx="5487093" cy="1134110"/>
          </a:xfrm>
          <a:prstGeom prst="rect">
            <a:avLst/>
          </a:prstGeom>
        </p:spPr>
        <p:txBody>
          <a:bodyPr anchor="t" rtlCol="false" tIns="0" lIns="0" bIns="0" rIns="0">
            <a:spAutoFit/>
          </a:bodyPr>
          <a:lstStyle/>
          <a:p>
            <a:pPr algn="l">
              <a:lnSpc>
                <a:spcPts val="1540"/>
              </a:lnSpc>
              <a:spcBef>
                <a:spcPct val="0"/>
              </a:spcBef>
            </a:pPr>
            <a:r>
              <a:rPr lang="en-US" sz="1100">
                <a:solidFill>
                  <a:srgbClr val="FFFFFF"/>
                </a:solidFill>
                <a:latin typeface="Open Sans"/>
                <a:ea typeface="Open Sans"/>
                <a:cs typeface="Open Sans"/>
                <a:sym typeface="Open Sans"/>
              </a:rPr>
              <a:t>To ensure that Local Delivery is consistent and of high quality across all YPSA schools, we have developed a set of shared expectations. These outline the responsibilities of students, teachers, parents/caregivers, host schools, and home schools. Clear expectations build accountability, strengthen collaboration, and create supportive learning environments that enable all students to achieve the best possible outcomes.</a:t>
            </a:r>
          </a:p>
        </p:txBody>
      </p:sp>
      <p:sp>
        <p:nvSpPr>
          <p:cNvPr name="TextBox 17" id="17"/>
          <p:cNvSpPr txBox="true"/>
          <p:nvPr/>
        </p:nvSpPr>
        <p:spPr>
          <a:xfrm rot="0">
            <a:off x="1828296" y="4021305"/>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HOME SCHOOL</a:t>
            </a:r>
          </a:p>
        </p:txBody>
      </p:sp>
      <p:sp>
        <p:nvSpPr>
          <p:cNvPr name="TextBox 18" id="18"/>
          <p:cNvSpPr txBox="true"/>
          <p:nvPr/>
        </p:nvSpPr>
        <p:spPr>
          <a:xfrm rot="0">
            <a:off x="3111088" y="10348979"/>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19" id="19"/>
          <p:cNvGrpSpPr/>
          <p:nvPr/>
        </p:nvGrpSpPr>
        <p:grpSpPr>
          <a:xfrm rot="-10778115">
            <a:off x="734617" y="-167509"/>
            <a:ext cx="8437779" cy="1803766"/>
            <a:chOff x="0" y="0"/>
            <a:chExt cx="1928845" cy="412334"/>
          </a:xfrm>
        </p:grpSpPr>
        <p:sp>
          <p:nvSpPr>
            <p:cNvPr name="Freeform 20" id="20"/>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21" id="21"/>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22" id="22"/>
          <p:cNvGrpSpPr/>
          <p:nvPr/>
        </p:nvGrpSpPr>
        <p:grpSpPr>
          <a:xfrm rot="-10778115">
            <a:off x="735408" y="-241779"/>
            <a:ext cx="8437779" cy="1803766"/>
            <a:chOff x="0" y="0"/>
            <a:chExt cx="1928845" cy="412334"/>
          </a:xfrm>
        </p:grpSpPr>
        <p:sp>
          <p:nvSpPr>
            <p:cNvPr name="Freeform 23" id="2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24" id="2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25" id="25"/>
          <p:cNvGrpSpPr/>
          <p:nvPr/>
        </p:nvGrpSpPr>
        <p:grpSpPr>
          <a:xfrm rot="-10778115">
            <a:off x="736049" y="-301073"/>
            <a:ext cx="8878240" cy="1803766"/>
            <a:chOff x="0" y="0"/>
            <a:chExt cx="2029533" cy="412334"/>
          </a:xfrm>
        </p:grpSpPr>
        <p:sp>
          <p:nvSpPr>
            <p:cNvPr name="Freeform 26" id="26"/>
            <p:cNvSpPr/>
            <p:nvPr/>
          </p:nvSpPr>
          <p:spPr>
            <a:xfrm flipH="false" flipV="false" rot="0">
              <a:off x="0" y="0"/>
              <a:ext cx="2029533" cy="412334"/>
            </a:xfrm>
            <a:custGeom>
              <a:avLst/>
              <a:gdLst/>
              <a:ahLst/>
              <a:cxnLst/>
              <a:rect r="r" b="b" t="t" l="l"/>
              <a:pathLst>
                <a:path h="412334" w="2029533">
                  <a:moveTo>
                    <a:pt x="0" y="0"/>
                  </a:moveTo>
                  <a:lnTo>
                    <a:pt x="2029533" y="0"/>
                  </a:lnTo>
                  <a:lnTo>
                    <a:pt x="2029533" y="412334"/>
                  </a:lnTo>
                  <a:lnTo>
                    <a:pt x="0" y="412334"/>
                  </a:lnTo>
                  <a:close/>
                </a:path>
              </a:pathLst>
            </a:custGeom>
            <a:solidFill>
              <a:srgbClr val="161643"/>
            </a:solidFill>
          </p:spPr>
        </p:sp>
        <p:sp>
          <p:nvSpPr>
            <p:cNvPr name="TextBox 27" id="27"/>
            <p:cNvSpPr txBox="true"/>
            <p:nvPr/>
          </p:nvSpPr>
          <p:spPr>
            <a:xfrm>
              <a:off x="0" y="-28575"/>
              <a:ext cx="2029533" cy="440909"/>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0">
            <a:off x="6775010" y="971395"/>
            <a:ext cx="1763126" cy="1763126"/>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0" id="3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1" id="31"/>
          <p:cNvGrpSpPr/>
          <p:nvPr/>
        </p:nvGrpSpPr>
        <p:grpSpPr>
          <a:xfrm rot="5400000">
            <a:off x="6503682" y="111159"/>
            <a:ext cx="2689540" cy="2850761"/>
            <a:chOff x="0" y="0"/>
            <a:chExt cx="660400" cy="699987"/>
          </a:xfrm>
        </p:grpSpPr>
        <p:sp>
          <p:nvSpPr>
            <p:cNvPr name="Freeform 32" id="32"/>
            <p:cNvSpPr/>
            <p:nvPr/>
          </p:nvSpPr>
          <p:spPr>
            <a:xfrm flipH="false" flipV="false" rot="0">
              <a:off x="0" y="0"/>
              <a:ext cx="660400" cy="699987"/>
            </a:xfrm>
            <a:custGeom>
              <a:avLst/>
              <a:gdLst/>
              <a:ahLst/>
              <a:cxnLst/>
              <a:rect r="r" b="b" t="t" l="l"/>
              <a:pathLst>
                <a:path h="699987" w="660400">
                  <a:moveTo>
                    <a:pt x="220252" y="680918"/>
                  </a:moveTo>
                  <a:cubicBezTo>
                    <a:pt x="254109" y="692432"/>
                    <a:pt x="292600" y="699987"/>
                    <a:pt x="330378" y="699987"/>
                  </a:cubicBezTo>
                  <a:cubicBezTo>
                    <a:pt x="368157" y="699987"/>
                    <a:pt x="404509" y="693510"/>
                    <a:pt x="438009" y="681996"/>
                  </a:cubicBezTo>
                  <a:cubicBezTo>
                    <a:pt x="438723" y="681637"/>
                    <a:pt x="439435" y="681637"/>
                    <a:pt x="440148" y="681277"/>
                  </a:cubicBezTo>
                  <a:cubicBezTo>
                    <a:pt x="565955" y="635222"/>
                    <a:pt x="658618" y="513608"/>
                    <a:pt x="660400" y="373991"/>
                  </a:cubicBezTo>
                  <a:lnTo>
                    <a:pt x="660400" y="0"/>
                  </a:lnTo>
                  <a:lnTo>
                    <a:pt x="0" y="0"/>
                  </a:lnTo>
                  <a:lnTo>
                    <a:pt x="0" y="373713"/>
                  </a:lnTo>
                  <a:cubicBezTo>
                    <a:pt x="1782" y="514327"/>
                    <a:pt x="93019" y="635942"/>
                    <a:pt x="220252" y="680918"/>
                  </a:cubicBezTo>
                  <a:close/>
                </a:path>
              </a:pathLst>
            </a:custGeom>
            <a:solidFill>
              <a:srgbClr val="A5DEF5"/>
            </a:solidFill>
          </p:spPr>
        </p:sp>
        <p:sp>
          <p:nvSpPr>
            <p:cNvPr name="TextBox 33" id="33"/>
            <p:cNvSpPr txBox="true"/>
            <p:nvPr/>
          </p:nvSpPr>
          <p:spPr>
            <a:xfrm>
              <a:off x="0" y="-28575"/>
              <a:ext cx="660400" cy="601562"/>
            </a:xfrm>
            <a:prstGeom prst="rect">
              <a:avLst/>
            </a:prstGeom>
          </p:spPr>
          <p:txBody>
            <a:bodyPr anchor="ctr" rtlCol="false" tIns="50800" lIns="50800" bIns="50800" rIns="50800"/>
            <a:lstStyle/>
            <a:p>
              <a:pPr algn="ctr">
                <a:lnSpc>
                  <a:spcPts val="1960"/>
                </a:lnSpc>
              </a:pPr>
            </a:p>
          </p:txBody>
        </p:sp>
      </p:grpSp>
      <p:grpSp>
        <p:nvGrpSpPr>
          <p:cNvPr name="Group 34" id="34"/>
          <p:cNvGrpSpPr/>
          <p:nvPr/>
        </p:nvGrpSpPr>
        <p:grpSpPr>
          <a:xfrm rot="0">
            <a:off x="6555553" y="320145"/>
            <a:ext cx="2432790" cy="2432790"/>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36" id="36"/>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7" id="37"/>
          <p:cNvGrpSpPr/>
          <p:nvPr/>
        </p:nvGrpSpPr>
        <p:grpSpPr>
          <a:xfrm rot="0">
            <a:off x="6692126" y="485929"/>
            <a:ext cx="2101221" cy="2101221"/>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9" id="3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40" id="40"/>
          <p:cNvSpPr/>
          <p:nvPr/>
        </p:nvSpPr>
        <p:spPr>
          <a:xfrm flipH="false" flipV="false" rot="0">
            <a:off x="6839473"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4"/>
            <a:stretch>
              <a:fillRect l="0" t="0" r="0" b="0"/>
            </a:stretch>
          </a:blipFill>
        </p:spPr>
      </p:sp>
      <p:grpSp>
        <p:nvGrpSpPr>
          <p:cNvPr name="Group 41" id="41"/>
          <p:cNvGrpSpPr/>
          <p:nvPr/>
        </p:nvGrpSpPr>
        <p:grpSpPr>
          <a:xfrm rot="0">
            <a:off x="1778730" y="10310879"/>
            <a:ext cx="255194" cy="230775"/>
            <a:chOff x="0" y="0"/>
            <a:chExt cx="340259" cy="307700"/>
          </a:xfrm>
        </p:grpSpPr>
        <p:grpSp>
          <p:nvGrpSpPr>
            <p:cNvPr name="Group 42" id="42"/>
            <p:cNvGrpSpPr/>
            <p:nvPr/>
          </p:nvGrpSpPr>
          <p:grpSpPr>
            <a:xfrm rot="0">
              <a:off x="16280" y="0"/>
              <a:ext cx="307700" cy="307700"/>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5" id="45"/>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11</a:t>
              </a:r>
            </a:p>
          </p:txBody>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142139" y="-86084"/>
            <a:ext cx="1624173" cy="8104489"/>
            <a:chOff x="0" y="0"/>
            <a:chExt cx="742428" cy="3704652"/>
          </a:xfrm>
        </p:grpSpPr>
        <p:sp>
          <p:nvSpPr>
            <p:cNvPr name="Freeform 3" id="3"/>
            <p:cNvSpPr/>
            <p:nvPr/>
          </p:nvSpPr>
          <p:spPr>
            <a:xfrm flipH="false" flipV="false" rot="0">
              <a:off x="0" y="0"/>
              <a:ext cx="742428" cy="3704652"/>
            </a:xfrm>
            <a:custGeom>
              <a:avLst/>
              <a:gdLst/>
              <a:ahLst/>
              <a:cxnLst/>
              <a:rect r="r" b="b" t="t" l="l"/>
              <a:pathLst>
                <a:path h="3704652" w="742428">
                  <a:moveTo>
                    <a:pt x="247610" y="3685583"/>
                  </a:moveTo>
                  <a:cubicBezTo>
                    <a:pt x="285672" y="3697096"/>
                    <a:pt x="328944" y="3704652"/>
                    <a:pt x="371414" y="3704652"/>
                  </a:cubicBezTo>
                  <a:cubicBezTo>
                    <a:pt x="413885" y="3704652"/>
                    <a:pt x="454753" y="3698175"/>
                    <a:pt x="492414" y="3686661"/>
                  </a:cubicBezTo>
                  <a:cubicBezTo>
                    <a:pt x="493216" y="3686301"/>
                    <a:pt x="494017" y="3686301"/>
                    <a:pt x="494818" y="3685942"/>
                  </a:cubicBezTo>
                  <a:cubicBezTo>
                    <a:pt x="636252" y="3639887"/>
                    <a:pt x="740424" y="3518273"/>
                    <a:pt x="742428" y="3311914"/>
                  </a:cubicBezTo>
                  <a:lnTo>
                    <a:pt x="742428" y="0"/>
                  </a:lnTo>
                  <a:lnTo>
                    <a:pt x="0" y="0"/>
                  </a:lnTo>
                  <a:lnTo>
                    <a:pt x="0" y="3309456"/>
                  </a:lnTo>
                  <a:cubicBezTo>
                    <a:pt x="2003" y="3518992"/>
                    <a:pt x="104573" y="3640607"/>
                    <a:pt x="247610" y="3685583"/>
                  </a:cubicBezTo>
                  <a:close/>
                </a:path>
              </a:pathLst>
            </a:custGeom>
            <a:solidFill>
              <a:srgbClr val="161643"/>
            </a:solidFill>
          </p:spPr>
        </p:sp>
        <p:sp>
          <p:nvSpPr>
            <p:cNvPr name="TextBox 4" id="4"/>
            <p:cNvSpPr txBox="true"/>
            <p:nvPr/>
          </p:nvSpPr>
          <p:spPr>
            <a:xfrm>
              <a:off x="0" y="-28575"/>
              <a:ext cx="742428" cy="3606227"/>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7463502" y="3225927"/>
            <a:ext cx="1480466" cy="1480466"/>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778730" y="4965597"/>
            <a:ext cx="7147703" cy="5373829"/>
            <a:chOff x="0" y="0"/>
            <a:chExt cx="2561575" cy="1925859"/>
          </a:xfrm>
        </p:grpSpPr>
        <p:sp>
          <p:nvSpPr>
            <p:cNvPr name="Freeform 9" id="9"/>
            <p:cNvSpPr/>
            <p:nvPr/>
          </p:nvSpPr>
          <p:spPr>
            <a:xfrm flipH="false" flipV="false" rot="0">
              <a:off x="0" y="0"/>
              <a:ext cx="2561575" cy="1925859"/>
            </a:xfrm>
            <a:custGeom>
              <a:avLst/>
              <a:gdLst/>
              <a:ahLst/>
              <a:cxnLst/>
              <a:rect r="r" b="b" t="t" l="l"/>
              <a:pathLst>
                <a:path h="1925859" w="2561575">
                  <a:moveTo>
                    <a:pt x="38993" y="0"/>
                  </a:moveTo>
                  <a:lnTo>
                    <a:pt x="2522583" y="0"/>
                  </a:lnTo>
                  <a:cubicBezTo>
                    <a:pt x="2544118" y="0"/>
                    <a:pt x="2561575" y="17458"/>
                    <a:pt x="2561575" y="38993"/>
                  </a:cubicBezTo>
                  <a:lnTo>
                    <a:pt x="2561575" y="1886866"/>
                  </a:lnTo>
                  <a:cubicBezTo>
                    <a:pt x="2561575" y="1908401"/>
                    <a:pt x="2544118" y="1925859"/>
                    <a:pt x="2522583" y="1925859"/>
                  </a:cubicBezTo>
                  <a:lnTo>
                    <a:pt x="38993" y="1925859"/>
                  </a:lnTo>
                  <a:cubicBezTo>
                    <a:pt x="17458" y="1925859"/>
                    <a:pt x="0" y="1908401"/>
                    <a:pt x="0" y="1886866"/>
                  </a:cubicBezTo>
                  <a:lnTo>
                    <a:pt x="0" y="38993"/>
                  </a:lnTo>
                  <a:cubicBezTo>
                    <a:pt x="0" y="17458"/>
                    <a:pt x="17458" y="0"/>
                    <a:pt x="38993" y="0"/>
                  </a:cubicBezTo>
                  <a:close/>
                </a:path>
              </a:pathLst>
            </a:custGeom>
            <a:solidFill>
              <a:srgbClr val="A5DEF5"/>
            </a:solidFill>
          </p:spPr>
        </p:sp>
        <p:sp>
          <p:nvSpPr>
            <p:cNvPr name="TextBox 10" id="10"/>
            <p:cNvSpPr txBox="true"/>
            <p:nvPr/>
          </p:nvSpPr>
          <p:spPr>
            <a:xfrm>
              <a:off x="0" y="-28575"/>
              <a:ext cx="2561575" cy="1954434"/>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734617" y="-167509"/>
            <a:ext cx="8437779" cy="1803766"/>
            <a:chOff x="0" y="0"/>
            <a:chExt cx="1928845" cy="412334"/>
          </a:xfrm>
        </p:grpSpPr>
        <p:sp>
          <p:nvSpPr>
            <p:cNvPr name="Freeform 12" id="12"/>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13" id="13"/>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10778115">
            <a:off x="735408" y="-241779"/>
            <a:ext cx="8437779" cy="1803766"/>
            <a:chOff x="0" y="0"/>
            <a:chExt cx="1928845" cy="412334"/>
          </a:xfrm>
        </p:grpSpPr>
        <p:sp>
          <p:nvSpPr>
            <p:cNvPr name="Freeform 15" id="15"/>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16" id="16"/>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10778115">
            <a:off x="736049" y="-300923"/>
            <a:ext cx="8925510" cy="1803766"/>
            <a:chOff x="0" y="0"/>
            <a:chExt cx="2040339" cy="412334"/>
          </a:xfrm>
        </p:grpSpPr>
        <p:sp>
          <p:nvSpPr>
            <p:cNvPr name="Freeform 18" id="18"/>
            <p:cNvSpPr/>
            <p:nvPr/>
          </p:nvSpPr>
          <p:spPr>
            <a:xfrm flipH="false" flipV="false" rot="0">
              <a:off x="0" y="0"/>
              <a:ext cx="2040339" cy="412334"/>
            </a:xfrm>
            <a:custGeom>
              <a:avLst/>
              <a:gdLst/>
              <a:ahLst/>
              <a:cxnLst/>
              <a:rect r="r" b="b" t="t" l="l"/>
              <a:pathLst>
                <a:path h="412334" w="2040339">
                  <a:moveTo>
                    <a:pt x="0" y="0"/>
                  </a:moveTo>
                  <a:lnTo>
                    <a:pt x="2040339" y="0"/>
                  </a:lnTo>
                  <a:lnTo>
                    <a:pt x="2040339" y="412334"/>
                  </a:lnTo>
                  <a:lnTo>
                    <a:pt x="0" y="412334"/>
                  </a:lnTo>
                  <a:close/>
                </a:path>
              </a:pathLst>
            </a:custGeom>
            <a:solidFill>
              <a:srgbClr val="161643"/>
            </a:solidFill>
          </p:spPr>
        </p:sp>
        <p:sp>
          <p:nvSpPr>
            <p:cNvPr name="TextBox 19" id="19"/>
            <p:cNvSpPr txBox="true"/>
            <p:nvPr/>
          </p:nvSpPr>
          <p:spPr>
            <a:xfrm>
              <a:off x="0" y="-28575"/>
              <a:ext cx="2040339" cy="440909"/>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775010" y="971395"/>
            <a:ext cx="1763126" cy="176312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3" id="23"/>
          <p:cNvGrpSpPr/>
          <p:nvPr/>
        </p:nvGrpSpPr>
        <p:grpSpPr>
          <a:xfrm rot="5400000">
            <a:off x="6598025" y="16815"/>
            <a:ext cx="2689540" cy="3039448"/>
            <a:chOff x="0" y="0"/>
            <a:chExt cx="660400" cy="746318"/>
          </a:xfrm>
        </p:grpSpPr>
        <p:sp>
          <p:nvSpPr>
            <p:cNvPr name="Freeform 24" id="24"/>
            <p:cNvSpPr/>
            <p:nvPr/>
          </p:nvSpPr>
          <p:spPr>
            <a:xfrm flipH="false" flipV="false" rot="0">
              <a:off x="0" y="0"/>
              <a:ext cx="660400" cy="746318"/>
            </a:xfrm>
            <a:custGeom>
              <a:avLst/>
              <a:gdLst/>
              <a:ahLst/>
              <a:cxnLst/>
              <a:rect r="r" b="b" t="t" l="l"/>
              <a:pathLst>
                <a:path h="746318" w="660400">
                  <a:moveTo>
                    <a:pt x="220252" y="727249"/>
                  </a:moveTo>
                  <a:cubicBezTo>
                    <a:pt x="254109" y="738763"/>
                    <a:pt x="292600" y="746318"/>
                    <a:pt x="330378" y="746318"/>
                  </a:cubicBezTo>
                  <a:cubicBezTo>
                    <a:pt x="368157" y="746318"/>
                    <a:pt x="404509" y="739841"/>
                    <a:pt x="438009" y="728327"/>
                  </a:cubicBezTo>
                  <a:cubicBezTo>
                    <a:pt x="438723" y="727968"/>
                    <a:pt x="439435" y="727968"/>
                    <a:pt x="440148" y="727608"/>
                  </a:cubicBezTo>
                  <a:cubicBezTo>
                    <a:pt x="565955" y="681553"/>
                    <a:pt x="658618" y="559939"/>
                    <a:pt x="660400" y="419293"/>
                  </a:cubicBezTo>
                  <a:lnTo>
                    <a:pt x="660400" y="0"/>
                  </a:lnTo>
                  <a:lnTo>
                    <a:pt x="0" y="0"/>
                  </a:lnTo>
                  <a:lnTo>
                    <a:pt x="0" y="418981"/>
                  </a:lnTo>
                  <a:cubicBezTo>
                    <a:pt x="1782" y="560658"/>
                    <a:pt x="93019" y="682273"/>
                    <a:pt x="220252" y="727249"/>
                  </a:cubicBezTo>
                  <a:close/>
                </a:path>
              </a:pathLst>
            </a:custGeom>
            <a:solidFill>
              <a:srgbClr val="A5DEF5"/>
            </a:solidFill>
          </p:spPr>
        </p:sp>
        <p:sp>
          <p:nvSpPr>
            <p:cNvPr name="TextBox 25" id="25"/>
            <p:cNvSpPr txBox="true"/>
            <p:nvPr/>
          </p:nvSpPr>
          <p:spPr>
            <a:xfrm>
              <a:off x="0" y="-28575"/>
              <a:ext cx="660400" cy="647893"/>
            </a:xfrm>
            <a:prstGeom prst="rect">
              <a:avLst/>
            </a:prstGeom>
          </p:spPr>
          <p:txBody>
            <a:bodyPr anchor="ctr" rtlCol="false" tIns="50800" lIns="50800" bIns="50800" rIns="50800"/>
            <a:lstStyle/>
            <a:p>
              <a:pPr algn="ctr">
                <a:lnSpc>
                  <a:spcPts val="1960"/>
                </a:lnSpc>
              </a:pPr>
            </a:p>
          </p:txBody>
        </p:sp>
      </p:grpSp>
      <p:grpSp>
        <p:nvGrpSpPr>
          <p:cNvPr name="Group 26" id="26"/>
          <p:cNvGrpSpPr/>
          <p:nvPr/>
        </p:nvGrpSpPr>
        <p:grpSpPr>
          <a:xfrm rot="0">
            <a:off x="6555553" y="320145"/>
            <a:ext cx="2432790" cy="2432790"/>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28" id="2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9" id="29"/>
          <p:cNvGrpSpPr/>
          <p:nvPr/>
        </p:nvGrpSpPr>
        <p:grpSpPr>
          <a:xfrm rot="0">
            <a:off x="6692126" y="485929"/>
            <a:ext cx="2101221" cy="2101221"/>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1" id="3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2" id="32"/>
          <p:cNvSpPr/>
          <p:nvPr/>
        </p:nvSpPr>
        <p:spPr>
          <a:xfrm flipH="false" flipV="false" rot="0">
            <a:off x="6839473"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Freeform 33" id="33"/>
          <p:cNvSpPr/>
          <p:nvPr/>
        </p:nvSpPr>
        <p:spPr>
          <a:xfrm flipH="false" flipV="false" rot="0">
            <a:off x="7634735" y="3523300"/>
            <a:ext cx="1138002" cy="901866"/>
          </a:xfrm>
          <a:custGeom>
            <a:avLst/>
            <a:gdLst/>
            <a:ahLst/>
            <a:cxnLst/>
            <a:rect r="r" b="b" t="t" l="l"/>
            <a:pathLst>
              <a:path h="901866" w="1138002">
                <a:moveTo>
                  <a:pt x="0" y="0"/>
                </a:moveTo>
                <a:lnTo>
                  <a:pt x="1138001" y="0"/>
                </a:lnTo>
                <a:lnTo>
                  <a:pt x="1138001" y="901867"/>
                </a:lnTo>
                <a:lnTo>
                  <a:pt x="0" y="90186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4" id="34"/>
          <p:cNvSpPr txBox="true"/>
          <p:nvPr/>
        </p:nvSpPr>
        <p:spPr>
          <a:xfrm rot="0">
            <a:off x="1798073" y="2217933"/>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sp>
        <p:nvSpPr>
          <p:cNvPr name="TextBox 35" id="35"/>
          <p:cNvSpPr txBox="true"/>
          <p:nvPr/>
        </p:nvSpPr>
        <p:spPr>
          <a:xfrm rot="0">
            <a:off x="1834073" y="3545173"/>
            <a:ext cx="5487093" cy="1134110"/>
          </a:xfrm>
          <a:prstGeom prst="rect">
            <a:avLst/>
          </a:prstGeom>
        </p:spPr>
        <p:txBody>
          <a:bodyPr anchor="t" rtlCol="false" tIns="0" lIns="0" bIns="0" rIns="0">
            <a:spAutoFit/>
          </a:bodyPr>
          <a:lstStyle/>
          <a:p>
            <a:pPr algn="l">
              <a:lnSpc>
                <a:spcPts val="1540"/>
              </a:lnSpc>
              <a:spcBef>
                <a:spcPct val="0"/>
              </a:spcBef>
            </a:pPr>
            <a:r>
              <a:rPr lang="en-US" sz="1100">
                <a:solidFill>
                  <a:srgbClr val="FFFFFF"/>
                </a:solidFill>
                <a:latin typeface="Open Sans"/>
                <a:ea typeface="Open Sans"/>
                <a:cs typeface="Open Sans"/>
                <a:sym typeface="Open Sans"/>
              </a:rPr>
              <a:t>To ensure that Local Delivery is consistent and of high quality across all YPSA schools, we have developed a set of shared expectations. These outline the responsibilities of students, teachers, parents/caregivers, host schools, and home schools. Clear expectations build accountability, strengthen collaboration, and create supportive learning environments that enable all students to achieve the best possible outcomes.</a:t>
            </a:r>
          </a:p>
        </p:txBody>
      </p:sp>
      <p:sp>
        <p:nvSpPr>
          <p:cNvPr name="TextBox 36" id="36"/>
          <p:cNvSpPr txBox="true"/>
          <p:nvPr/>
        </p:nvSpPr>
        <p:spPr>
          <a:xfrm rot="0">
            <a:off x="1834073" y="3273552"/>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HOST SCHOOL</a:t>
            </a:r>
          </a:p>
        </p:txBody>
      </p:sp>
      <p:grpSp>
        <p:nvGrpSpPr>
          <p:cNvPr name="Group 37" id="37"/>
          <p:cNvGrpSpPr/>
          <p:nvPr/>
        </p:nvGrpSpPr>
        <p:grpSpPr>
          <a:xfrm rot="0">
            <a:off x="1957608" y="5126547"/>
            <a:ext cx="6598057" cy="5051928"/>
            <a:chOff x="0" y="0"/>
            <a:chExt cx="8797409" cy="6735905"/>
          </a:xfrm>
        </p:grpSpPr>
        <p:sp>
          <p:nvSpPr>
            <p:cNvPr name="TextBox 38" id="38"/>
            <p:cNvSpPr txBox="true"/>
            <p:nvPr/>
          </p:nvSpPr>
          <p:spPr>
            <a:xfrm rot="0">
              <a:off x="0" y="47625"/>
              <a:ext cx="5886068" cy="348873"/>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SHARED AGREEMENT: </a:t>
              </a:r>
            </a:p>
          </p:txBody>
        </p:sp>
        <p:sp>
          <p:nvSpPr>
            <p:cNvPr name="TextBox 39" id="39"/>
            <p:cNvSpPr txBox="true"/>
            <p:nvPr/>
          </p:nvSpPr>
          <p:spPr>
            <a:xfrm rot="0">
              <a:off x="0" y="463548"/>
              <a:ext cx="8797409" cy="6272357"/>
            </a:xfrm>
            <a:prstGeom prst="rect">
              <a:avLst/>
            </a:prstGeom>
          </p:spPr>
          <p:txBody>
            <a:bodyPr anchor="t" rtlCol="false" tIns="0" lIns="0" bIns="0" rIns="0">
              <a:spAutoFit/>
            </a:bodyPr>
            <a:lstStyle/>
            <a:p>
              <a:pPr algn="l" marL="237490" indent="-118745" lvl="1">
                <a:lnSpc>
                  <a:spcPts val="1539"/>
                </a:lnSpc>
                <a:buFont typeface="Arial"/>
                <a:buChar char="•"/>
              </a:pPr>
              <a:r>
                <a:rPr lang="en-US" sz="1099">
                  <a:solidFill>
                    <a:srgbClr val="161643"/>
                  </a:solidFill>
                  <a:latin typeface="Open Sans"/>
                  <a:ea typeface="Open Sans"/>
                  <a:cs typeface="Open Sans"/>
                  <a:sym typeface="Open Sans"/>
                </a:rPr>
                <a:t>Provide </a:t>
              </a:r>
              <a:r>
                <a:rPr lang="en-US" sz="1099">
                  <a:solidFill>
                    <a:srgbClr val="161643"/>
                  </a:solidFill>
                  <a:latin typeface="Open Sans"/>
                  <a:ea typeface="Open Sans"/>
                  <a:cs typeface="Open Sans"/>
                  <a:sym typeface="Open Sans"/>
                </a:rPr>
                <a:t>the ICT infrastructure and learning spaces required to support Local Delivery.</a:t>
              </a:r>
            </a:p>
            <a:p>
              <a:pPr algn="l">
                <a:lnSpc>
                  <a:spcPts val="420"/>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Ensure delivery teachers have strong curriculum knowledge and appropriate communication skills, and ICT capability for online and blended teaching.</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Work with home schools to develop and negotiate timetables for virtual and face-to-face lessons, with schedules finalised by Week 1 of each semester.</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Communicate all face-to-face lessons and practical requirements to the home school a minimum of three weeks in advance.</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Take responsibility for providing structured induction and ongoing mentoring to Local Delivery teachers, ensuring they are supported to deliver high-quality teaching and maintain consistency across sites.</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Maintain open and timely communication between the host school coordinator and the home school coordinator at all times.</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Supply quality learning resources (e.g., textbooks, workbooks, digital materials) to students and home schools.</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Celebrate student successes and communicate concerns directly with parents/caregivers, ensuring the home school is included in correspondence.</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Maintain open, transparent communication that builds trust and strong relationships between schools, teachers, families, and students.</a:t>
              </a:r>
            </a:p>
            <a:p>
              <a:pPr algn="l">
                <a:lnSpc>
                  <a:spcPts val="419"/>
                </a:lnSpc>
              </a:pP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Wo</a:t>
              </a:r>
              <a:r>
                <a:rPr lang="en-US" sz="1099">
                  <a:solidFill>
                    <a:srgbClr val="161643"/>
                  </a:solidFill>
                  <a:latin typeface="Open Sans"/>
                  <a:ea typeface="Open Sans"/>
                  <a:cs typeface="Open Sans"/>
                  <a:sym typeface="Open Sans"/>
                </a:rPr>
                <a:t>rk collaboratively with the Local Delivery teacher to negotiate appropriate NIT release, recognising the additional time, preparation, and planning required to deliver high-quality learning experiences for students across sites.</a:t>
              </a: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Support the distribution of semester reports.   </a:t>
              </a:r>
            </a:p>
          </p:txBody>
        </p:sp>
      </p:grpSp>
      <p:sp>
        <p:nvSpPr>
          <p:cNvPr name="TextBox 40" id="40"/>
          <p:cNvSpPr txBox="true"/>
          <p:nvPr/>
        </p:nvSpPr>
        <p:spPr>
          <a:xfrm rot="0">
            <a:off x="3111088" y="10396576"/>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41" id="41"/>
          <p:cNvGrpSpPr/>
          <p:nvPr/>
        </p:nvGrpSpPr>
        <p:grpSpPr>
          <a:xfrm rot="0">
            <a:off x="1738414" y="10303426"/>
            <a:ext cx="255194" cy="230775"/>
            <a:chOff x="0" y="0"/>
            <a:chExt cx="340259" cy="307700"/>
          </a:xfrm>
        </p:grpSpPr>
        <p:grpSp>
          <p:nvGrpSpPr>
            <p:cNvPr name="Group 42" id="42"/>
            <p:cNvGrpSpPr/>
            <p:nvPr/>
          </p:nvGrpSpPr>
          <p:grpSpPr>
            <a:xfrm rot="0">
              <a:off x="16280" y="0"/>
              <a:ext cx="307700" cy="307700"/>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5" id="45"/>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12</a:t>
              </a:r>
            </a:p>
          </p:txBody>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142139" y="-22584"/>
            <a:ext cx="1624173" cy="8104489"/>
            <a:chOff x="0" y="0"/>
            <a:chExt cx="742428" cy="3704652"/>
          </a:xfrm>
        </p:grpSpPr>
        <p:sp>
          <p:nvSpPr>
            <p:cNvPr name="Freeform 3" id="3"/>
            <p:cNvSpPr/>
            <p:nvPr/>
          </p:nvSpPr>
          <p:spPr>
            <a:xfrm flipH="false" flipV="false" rot="0">
              <a:off x="0" y="0"/>
              <a:ext cx="742428" cy="3704652"/>
            </a:xfrm>
            <a:custGeom>
              <a:avLst/>
              <a:gdLst/>
              <a:ahLst/>
              <a:cxnLst/>
              <a:rect r="r" b="b" t="t" l="l"/>
              <a:pathLst>
                <a:path h="3704652" w="742428">
                  <a:moveTo>
                    <a:pt x="247610" y="3685583"/>
                  </a:moveTo>
                  <a:cubicBezTo>
                    <a:pt x="285672" y="3697096"/>
                    <a:pt x="328944" y="3704652"/>
                    <a:pt x="371414" y="3704652"/>
                  </a:cubicBezTo>
                  <a:cubicBezTo>
                    <a:pt x="413885" y="3704652"/>
                    <a:pt x="454753" y="3698175"/>
                    <a:pt x="492414" y="3686661"/>
                  </a:cubicBezTo>
                  <a:cubicBezTo>
                    <a:pt x="493216" y="3686301"/>
                    <a:pt x="494017" y="3686301"/>
                    <a:pt x="494818" y="3685942"/>
                  </a:cubicBezTo>
                  <a:cubicBezTo>
                    <a:pt x="636252" y="3639887"/>
                    <a:pt x="740424" y="3518273"/>
                    <a:pt x="742428" y="3311914"/>
                  </a:cubicBezTo>
                  <a:lnTo>
                    <a:pt x="742428" y="0"/>
                  </a:lnTo>
                  <a:lnTo>
                    <a:pt x="0" y="0"/>
                  </a:lnTo>
                  <a:lnTo>
                    <a:pt x="0" y="3309456"/>
                  </a:lnTo>
                  <a:cubicBezTo>
                    <a:pt x="2003" y="3518992"/>
                    <a:pt x="104573" y="3640607"/>
                    <a:pt x="247610" y="3685583"/>
                  </a:cubicBezTo>
                  <a:close/>
                </a:path>
              </a:pathLst>
            </a:custGeom>
            <a:solidFill>
              <a:srgbClr val="161643"/>
            </a:solidFill>
          </p:spPr>
        </p:sp>
        <p:sp>
          <p:nvSpPr>
            <p:cNvPr name="TextBox 4" id="4"/>
            <p:cNvSpPr txBox="true"/>
            <p:nvPr/>
          </p:nvSpPr>
          <p:spPr>
            <a:xfrm>
              <a:off x="0" y="-28575"/>
              <a:ext cx="742428" cy="3606227"/>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7463502" y="3289428"/>
            <a:ext cx="1480466" cy="1480466"/>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778730" y="4928678"/>
            <a:ext cx="7147703" cy="5408051"/>
            <a:chOff x="0" y="0"/>
            <a:chExt cx="2561575" cy="1938123"/>
          </a:xfrm>
        </p:grpSpPr>
        <p:sp>
          <p:nvSpPr>
            <p:cNvPr name="Freeform 9" id="9"/>
            <p:cNvSpPr/>
            <p:nvPr/>
          </p:nvSpPr>
          <p:spPr>
            <a:xfrm flipH="false" flipV="false" rot="0">
              <a:off x="0" y="0"/>
              <a:ext cx="2561575" cy="1938123"/>
            </a:xfrm>
            <a:custGeom>
              <a:avLst/>
              <a:gdLst/>
              <a:ahLst/>
              <a:cxnLst/>
              <a:rect r="r" b="b" t="t" l="l"/>
              <a:pathLst>
                <a:path h="1938123" w="2561575">
                  <a:moveTo>
                    <a:pt x="38993" y="0"/>
                  </a:moveTo>
                  <a:lnTo>
                    <a:pt x="2522583" y="0"/>
                  </a:lnTo>
                  <a:cubicBezTo>
                    <a:pt x="2544118" y="0"/>
                    <a:pt x="2561575" y="17458"/>
                    <a:pt x="2561575" y="38993"/>
                  </a:cubicBezTo>
                  <a:lnTo>
                    <a:pt x="2561575" y="1899131"/>
                  </a:lnTo>
                  <a:cubicBezTo>
                    <a:pt x="2561575" y="1920666"/>
                    <a:pt x="2544118" y="1938123"/>
                    <a:pt x="2522583" y="1938123"/>
                  </a:cubicBezTo>
                  <a:lnTo>
                    <a:pt x="38993" y="1938123"/>
                  </a:lnTo>
                  <a:cubicBezTo>
                    <a:pt x="17458" y="1938123"/>
                    <a:pt x="0" y="1920666"/>
                    <a:pt x="0" y="1899131"/>
                  </a:cubicBezTo>
                  <a:lnTo>
                    <a:pt x="0" y="38993"/>
                  </a:lnTo>
                  <a:cubicBezTo>
                    <a:pt x="0" y="17458"/>
                    <a:pt x="17458" y="0"/>
                    <a:pt x="38993" y="0"/>
                  </a:cubicBezTo>
                  <a:close/>
                </a:path>
              </a:pathLst>
            </a:custGeom>
            <a:solidFill>
              <a:srgbClr val="A5DEF5"/>
            </a:solidFill>
          </p:spPr>
        </p:sp>
        <p:sp>
          <p:nvSpPr>
            <p:cNvPr name="TextBox 10" id="10"/>
            <p:cNvSpPr txBox="true"/>
            <p:nvPr/>
          </p:nvSpPr>
          <p:spPr>
            <a:xfrm>
              <a:off x="0" y="-28575"/>
              <a:ext cx="2561575" cy="1966698"/>
            </a:xfrm>
            <a:prstGeom prst="rect">
              <a:avLst/>
            </a:prstGeom>
          </p:spPr>
          <p:txBody>
            <a:bodyPr anchor="ctr" rtlCol="false" tIns="50800" lIns="50800" bIns="50800" rIns="50800"/>
            <a:lstStyle/>
            <a:p>
              <a:pPr algn="ctr">
                <a:lnSpc>
                  <a:spcPts val="1960"/>
                </a:lnSpc>
              </a:pPr>
            </a:p>
          </p:txBody>
        </p:sp>
      </p:grpSp>
      <p:sp>
        <p:nvSpPr>
          <p:cNvPr name="TextBox 11" id="11"/>
          <p:cNvSpPr txBox="true"/>
          <p:nvPr/>
        </p:nvSpPr>
        <p:spPr>
          <a:xfrm rot="0">
            <a:off x="1828296" y="2306859"/>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sp>
        <p:nvSpPr>
          <p:cNvPr name="TextBox 12" id="12"/>
          <p:cNvSpPr txBox="true"/>
          <p:nvPr/>
        </p:nvSpPr>
        <p:spPr>
          <a:xfrm rot="0">
            <a:off x="1828296" y="3608673"/>
            <a:ext cx="5487093" cy="1134110"/>
          </a:xfrm>
          <a:prstGeom prst="rect">
            <a:avLst/>
          </a:prstGeom>
        </p:spPr>
        <p:txBody>
          <a:bodyPr anchor="t" rtlCol="false" tIns="0" lIns="0" bIns="0" rIns="0">
            <a:spAutoFit/>
          </a:bodyPr>
          <a:lstStyle/>
          <a:p>
            <a:pPr algn="l">
              <a:lnSpc>
                <a:spcPts val="1540"/>
              </a:lnSpc>
              <a:spcBef>
                <a:spcPct val="0"/>
              </a:spcBef>
            </a:pPr>
            <a:r>
              <a:rPr lang="en-US" sz="1100">
                <a:solidFill>
                  <a:srgbClr val="FFFFFF"/>
                </a:solidFill>
                <a:latin typeface="Open Sans"/>
                <a:ea typeface="Open Sans"/>
                <a:cs typeface="Open Sans"/>
                <a:sym typeface="Open Sans"/>
              </a:rPr>
              <a:t>To ensure that Local Delivery is consistent and of high quality across all YPSA schools, we have developed a set of shared expectations. These outline the responsibilities of students, teachers, parents/caregivers, host schools, and home schools. Clear expectations build accountability, strengthen collaboration, and create supportive learning environments that enable all students to achieve the best possible outcomes.</a:t>
            </a:r>
          </a:p>
        </p:txBody>
      </p:sp>
      <p:sp>
        <p:nvSpPr>
          <p:cNvPr name="TextBox 13" id="13"/>
          <p:cNvSpPr txBox="true"/>
          <p:nvPr/>
        </p:nvSpPr>
        <p:spPr>
          <a:xfrm rot="0">
            <a:off x="1828296" y="3337053"/>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LOCAL DELIVERY TEACHER</a:t>
            </a:r>
          </a:p>
        </p:txBody>
      </p:sp>
      <p:sp>
        <p:nvSpPr>
          <p:cNvPr name="TextBox 14" id="14"/>
          <p:cNvSpPr txBox="true"/>
          <p:nvPr/>
        </p:nvSpPr>
        <p:spPr>
          <a:xfrm rot="0">
            <a:off x="1957608" y="5051297"/>
            <a:ext cx="4414551"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SHARED AGREEMENT: </a:t>
            </a:r>
          </a:p>
        </p:txBody>
      </p:sp>
      <p:sp>
        <p:nvSpPr>
          <p:cNvPr name="TextBox 15" id="15"/>
          <p:cNvSpPr txBox="true"/>
          <p:nvPr/>
        </p:nvSpPr>
        <p:spPr>
          <a:xfrm rot="0">
            <a:off x="1957608" y="5281996"/>
            <a:ext cx="6598057" cy="4944105"/>
          </a:xfrm>
          <a:prstGeom prst="rect">
            <a:avLst/>
          </a:prstGeom>
        </p:spPr>
        <p:txBody>
          <a:bodyPr anchor="t" rtlCol="false" tIns="0" lIns="0" bIns="0" rIns="0">
            <a:spAutoFit/>
          </a:bodyPr>
          <a:lstStyle/>
          <a:p>
            <a:pPr algn="l" marL="237490" indent="-118745" lvl="1">
              <a:lnSpc>
                <a:spcPts val="1540"/>
              </a:lnSpc>
              <a:buFont typeface="Arial"/>
              <a:buChar char="•"/>
            </a:pPr>
            <a:r>
              <a:rPr lang="en-US" sz="1100">
                <a:solidFill>
                  <a:srgbClr val="161643"/>
                </a:solidFill>
                <a:latin typeface="Open Sans"/>
                <a:ea typeface="Open Sans"/>
                <a:cs typeface="Open Sans"/>
                <a:sym typeface="Open Sans"/>
              </a:rPr>
              <a:t>Maintain open, transparent communication that builds trust and strong relationships between schools, teachers, families, and students.</a:t>
            </a: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Connect wi</a:t>
            </a:r>
            <a:r>
              <a:rPr lang="en-US" sz="1100">
                <a:solidFill>
                  <a:srgbClr val="161643"/>
                </a:solidFill>
                <a:latin typeface="Open Sans"/>
                <a:ea typeface="Open Sans"/>
                <a:cs typeface="Open Sans"/>
                <a:sym typeface="Open Sans"/>
              </a:rPr>
              <a:t>th students through a minimum of two weekly Teams lessons, with all content-based lessons recorded and uploaded to Teams.</a:t>
            </a: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Conduct a 1:1 m</a:t>
            </a:r>
            <a:r>
              <a:rPr lang="en-US" sz="1100">
                <a:solidFill>
                  <a:srgbClr val="161643"/>
                </a:solidFill>
                <a:latin typeface="Open Sans"/>
                <a:ea typeface="Open Sans"/>
                <a:cs typeface="Open Sans"/>
                <a:sym typeface="Open Sans"/>
              </a:rPr>
              <a:t>eeting (online or face to face) with each Local Delivery student within the first two weeks of each semester to establish shared expectations, outline learning goals, and review the term or semester overview. Negotiate delivery platforms (e.g., Teams, Daymap) and communicate the agreed-upon actions and expectations to the student’s Home School. </a:t>
            </a: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Communicate all face-to-face lessons and practical requirements to the home school and host school coordinators a minimum of three weeks in advance.</a:t>
            </a:r>
          </a:p>
          <a:p>
            <a:pPr algn="l">
              <a:lnSpc>
                <a:spcPts val="419"/>
              </a:lnSpc>
            </a:pP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Upload all learning materials, tasks, and supports to Teams, ensuring consistent access for students and home schools.</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Provide Learning and Assessment Plans and Semester Overviews to students, families, and home schools by Week 2 of each semester.</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Monitor attendance at online lessons and notify the home school coordinator of any missed sessions.</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Provide both formative and summative feedback to students, parents/caregivers, and the home school coordinator.</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Implement clear intervention processes when deadlines are not met, including timely communication with parents/caregivers and home school staff.</a:t>
            </a: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N</a:t>
            </a:r>
            <a:r>
              <a:rPr lang="en-US" sz="1100">
                <a:solidFill>
                  <a:srgbClr val="161643"/>
                </a:solidFill>
                <a:latin typeface="Open Sans"/>
                <a:ea typeface="Open Sans"/>
                <a:cs typeface="Open Sans"/>
                <a:sym typeface="Open Sans"/>
              </a:rPr>
              <a:t>egotiate the delivery of practical sessions in a timely manner with all relevant parties, ensuring arrangements are clearly communicated to home schools and families.</a:t>
            </a: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Celebrate student successes and communicate concerns directly with parents/caregivers, ensuring the home school is included in correspondence.</a:t>
            </a:r>
          </a:p>
        </p:txBody>
      </p:sp>
      <p:grpSp>
        <p:nvGrpSpPr>
          <p:cNvPr name="Group 16" id="16"/>
          <p:cNvGrpSpPr/>
          <p:nvPr/>
        </p:nvGrpSpPr>
        <p:grpSpPr>
          <a:xfrm rot="-10778115">
            <a:off x="734617" y="-167509"/>
            <a:ext cx="8437779" cy="1803766"/>
            <a:chOff x="0" y="0"/>
            <a:chExt cx="1928845" cy="412334"/>
          </a:xfrm>
        </p:grpSpPr>
        <p:sp>
          <p:nvSpPr>
            <p:cNvPr name="Freeform 17" id="17"/>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18" id="18"/>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19" id="19"/>
          <p:cNvGrpSpPr/>
          <p:nvPr/>
        </p:nvGrpSpPr>
        <p:grpSpPr>
          <a:xfrm rot="-10778115">
            <a:off x="735408" y="-241779"/>
            <a:ext cx="8437779" cy="1803766"/>
            <a:chOff x="0" y="0"/>
            <a:chExt cx="1928845" cy="412334"/>
          </a:xfrm>
        </p:grpSpPr>
        <p:sp>
          <p:nvSpPr>
            <p:cNvPr name="Freeform 20" id="20"/>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21" id="21"/>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22" id="22"/>
          <p:cNvGrpSpPr/>
          <p:nvPr/>
        </p:nvGrpSpPr>
        <p:grpSpPr>
          <a:xfrm rot="-10778115">
            <a:off x="736051" y="-301474"/>
            <a:ext cx="8752251" cy="1803766"/>
            <a:chOff x="0" y="0"/>
            <a:chExt cx="2000732" cy="412334"/>
          </a:xfrm>
        </p:grpSpPr>
        <p:sp>
          <p:nvSpPr>
            <p:cNvPr name="Freeform 23" id="23"/>
            <p:cNvSpPr/>
            <p:nvPr/>
          </p:nvSpPr>
          <p:spPr>
            <a:xfrm flipH="false" flipV="false" rot="0">
              <a:off x="0" y="0"/>
              <a:ext cx="2000732" cy="412334"/>
            </a:xfrm>
            <a:custGeom>
              <a:avLst/>
              <a:gdLst/>
              <a:ahLst/>
              <a:cxnLst/>
              <a:rect r="r" b="b" t="t" l="l"/>
              <a:pathLst>
                <a:path h="412334" w="2000732">
                  <a:moveTo>
                    <a:pt x="0" y="0"/>
                  </a:moveTo>
                  <a:lnTo>
                    <a:pt x="2000732" y="0"/>
                  </a:lnTo>
                  <a:lnTo>
                    <a:pt x="2000732" y="412334"/>
                  </a:lnTo>
                  <a:lnTo>
                    <a:pt x="0" y="412334"/>
                  </a:lnTo>
                  <a:close/>
                </a:path>
              </a:pathLst>
            </a:custGeom>
            <a:solidFill>
              <a:srgbClr val="161643"/>
            </a:solidFill>
          </p:spPr>
        </p:sp>
        <p:sp>
          <p:nvSpPr>
            <p:cNvPr name="TextBox 24" id="24"/>
            <p:cNvSpPr txBox="true"/>
            <p:nvPr/>
          </p:nvSpPr>
          <p:spPr>
            <a:xfrm>
              <a:off x="0" y="-28575"/>
              <a:ext cx="2000732" cy="440909"/>
            </a:xfrm>
            <a:prstGeom prst="rect">
              <a:avLst/>
            </a:prstGeom>
          </p:spPr>
          <p:txBody>
            <a:bodyPr anchor="ctr" rtlCol="false" tIns="50800" lIns="50800" bIns="50800" rIns="50800"/>
            <a:lstStyle/>
            <a:p>
              <a:pPr algn="ctr">
                <a:lnSpc>
                  <a:spcPts val="1960"/>
                </a:lnSpc>
              </a:pPr>
            </a:p>
          </p:txBody>
        </p:sp>
      </p:grpSp>
      <p:grpSp>
        <p:nvGrpSpPr>
          <p:cNvPr name="Group 25" id="25"/>
          <p:cNvGrpSpPr/>
          <p:nvPr/>
        </p:nvGrpSpPr>
        <p:grpSpPr>
          <a:xfrm rot="0">
            <a:off x="6721521" y="971395"/>
            <a:ext cx="1763126" cy="1763126"/>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7" id="2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5400000">
            <a:off x="6519406" y="95435"/>
            <a:ext cx="2689540" cy="2882209"/>
            <a:chOff x="0" y="0"/>
            <a:chExt cx="660400" cy="707709"/>
          </a:xfrm>
        </p:grpSpPr>
        <p:sp>
          <p:nvSpPr>
            <p:cNvPr name="Freeform 29" id="29"/>
            <p:cNvSpPr/>
            <p:nvPr/>
          </p:nvSpPr>
          <p:spPr>
            <a:xfrm flipH="false" flipV="false" rot="0">
              <a:off x="0" y="0"/>
              <a:ext cx="660400" cy="707709"/>
            </a:xfrm>
            <a:custGeom>
              <a:avLst/>
              <a:gdLst/>
              <a:ahLst/>
              <a:cxnLst/>
              <a:rect r="r" b="b" t="t" l="l"/>
              <a:pathLst>
                <a:path h="707709" w="660400">
                  <a:moveTo>
                    <a:pt x="220252" y="688640"/>
                  </a:moveTo>
                  <a:cubicBezTo>
                    <a:pt x="254109" y="700154"/>
                    <a:pt x="292600" y="707709"/>
                    <a:pt x="330378" y="707709"/>
                  </a:cubicBezTo>
                  <a:cubicBezTo>
                    <a:pt x="368157" y="707709"/>
                    <a:pt x="404509" y="701232"/>
                    <a:pt x="438009" y="689718"/>
                  </a:cubicBezTo>
                  <a:cubicBezTo>
                    <a:pt x="438723" y="689359"/>
                    <a:pt x="439435" y="689359"/>
                    <a:pt x="440148" y="688999"/>
                  </a:cubicBezTo>
                  <a:cubicBezTo>
                    <a:pt x="565955" y="642944"/>
                    <a:pt x="658618" y="521330"/>
                    <a:pt x="660400" y="381541"/>
                  </a:cubicBezTo>
                  <a:lnTo>
                    <a:pt x="660400" y="0"/>
                  </a:lnTo>
                  <a:lnTo>
                    <a:pt x="0" y="0"/>
                  </a:lnTo>
                  <a:lnTo>
                    <a:pt x="0" y="381258"/>
                  </a:lnTo>
                  <a:cubicBezTo>
                    <a:pt x="1782" y="522049"/>
                    <a:pt x="93019" y="643664"/>
                    <a:pt x="220252" y="688640"/>
                  </a:cubicBezTo>
                  <a:close/>
                </a:path>
              </a:pathLst>
            </a:custGeom>
            <a:solidFill>
              <a:srgbClr val="A5DEF5"/>
            </a:solidFill>
          </p:spPr>
        </p:sp>
        <p:sp>
          <p:nvSpPr>
            <p:cNvPr name="TextBox 30" id="30"/>
            <p:cNvSpPr txBox="true"/>
            <p:nvPr/>
          </p:nvSpPr>
          <p:spPr>
            <a:xfrm>
              <a:off x="0" y="-28575"/>
              <a:ext cx="660400" cy="609284"/>
            </a:xfrm>
            <a:prstGeom prst="rect">
              <a:avLst/>
            </a:prstGeom>
          </p:spPr>
          <p:txBody>
            <a:bodyPr anchor="ctr" rtlCol="false" tIns="50800" lIns="50800" bIns="50800" rIns="50800"/>
            <a:lstStyle/>
            <a:p>
              <a:pPr algn="ctr">
                <a:lnSpc>
                  <a:spcPts val="1960"/>
                </a:lnSpc>
              </a:pPr>
            </a:p>
          </p:txBody>
        </p:sp>
      </p:grpSp>
      <p:grpSp>
        <p:nvGrpSpPr>
          <p:cNvPr name="Group 31" id="31"/>
          <p:cNvGrpSpPr/>
          <p:nvPr/>
        </p:nvGrpSpPr>
        <p:grpSpPr>
          <a:xfrm rot="0">
            <a:off x="6555553" y="320145"/>
            <a:ext cx="2432790" cy="2432790"/>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33" id="3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4" id="34"/>
          <p:cNvGrpSpPr/>
          <p:nvPr/>
        </p:nvGrpSpPr>
        <p:grpSpPr>
          <a:xfrm rot="0">
            <a:off x="6692126" y="485929"/>
            <a:ext cx="2101221" cy="2101221"/>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6" id="36"/>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7" id="37"/>
          <p:cNvSpPr/>
          <p:nvPr/>
        </p:nvSpPr>
        <p:spPr>
          <a:xfrm flipH="false" flipV="false" rot="0">
            <a:off x="6839473"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38" id="38"/>
          <p:cNvSpPr txBox="true"/>
          <p:nvPr/>
        </p:nvSpPr>
        <p:spPr>
          <a:xfrm rot="0">
            <a:off x="3099107" y="10435166"/>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Freeform 39" id="39"/>
          <p:cNvSpPr/>
          <p:nvPr/>
        </p:nvSpPr>
        <p:spPr>
          <a:xfrm flipH="false" flipV="false" rot="0">
            <a:off x="7565019" y="3489453"/>
            <a:ext cx="1277432" cy="1047495"/>
          </a:xfrm>
          <a:custGeom>
            <a:avLst/>
            <a:gdLst/>
            <a:ahLst/>
            <a:cxnLst/>
            <a:rect r="r" b="b" t="t" l="l"/>
            <a:pathLst>
              <a:path h="1047495" w="1277432">
                <a:moveTo>
                  <a:pt x="0" y="0"/>
                </a:moveTo>
                <a:lnTo>
                  <a:pt x="1277433" y="0"/>
                </a:lnTo>
                <a:lnTo>
                  <a:pt x="1277433" y="1047494"/>
                </a:lnTo>
                <a:lnTo>
                  <a:pt x="0" y="104749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40" id="40"/>
          <p:cNvGrpSpPr/>
          <p:nvPr/>
        </p:nvGrpSpPr>
        <p:grpSpPr>
          <a:xfrm rot="0">
            <a:off x="1736698" y="10300729"/>
            <a:ext cx="255194" cy="230775"/>
            <a:chOff x="0" y="0"/>
            <a:chExt cx="340259" cy="307700"/>
          </a:xfrm>
        </p:grpSpPr>
        <p:grpSp>
          <p:nvGrpSpPr>
            <p:cNvPr name="Group 41" id="41"/>
            <p:cNvGrpSpPr/>
            <p:nvPr/>
          </p:nvGrpSpPr>
          <p:grpSpPr>
            <a:xfrm rot="0">
              <a:off x="16280" y="0"/>
              <a:ext cx="307700" cy="307700"/>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3" id="4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4" id="44"/>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13</a:t>
              </a:r>
            </a:p>
          </p:txBody>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34617"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35408"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36050" y="-301374"/>
            <a:ext cx="8783698" cy="1803766"/>
            <a:chOff x="0" y="0"/>
            <a:chExt cx="2007921" cy="412334"/>
          </a:xfrm>
        </p:grpSpPr>
        <p:sp>
          <p:nvSpPr>
            <p:cNvPr name="Freeform 9" id="9"/>
            <p:cNvSpPr/>
            <p:nvPr/>
          </p:nvSpPr>
          <p:spPr>
            <a:xfrm flipH="false" flipV="false" rot="0">
              <a:off x="0" y="0"/>
              <a:ext cx="2007921" cy="412334"/>
            </a:xfrm>
            <a:custGeom>
              <a:avLst/>
              <a:gdLst/>
              <a:ahLst/>
              <a:cxnLst/>
              <a:rect r="r" b="b" t="t" l="l"/>
              <a:pathLst>
                <a:path h="412334" w="2007921">
                  <a:moveTo>
                    <a:pt x="0" y="0"/>
                  </a:moveTo>
                  <a:lnTo>
                    <a:pt x="2007921" y="0"/>
                  </a:lnTo>
                  <a:lnTo>
                    <a:pt x="2007921" y="412334"/>
                  </a:lnTo>
                  <a:lnTo>
                    <a:pt x="0" y="412334"/>
                  </a:lnTo>
                  <a:close/>
                </a:path>
              </a:pathLst>
            </a:custGeom>
            <a:solidFill>
              <a:srgbClr val="161643"/>
            </a:solidFill>
          </p:spPr>
        </p:sp>
        <p:sp>
          <p:nvSpPr>
            <p:cNvPr name="TextBox 10" id="10"/>
            <p:cNvSpPr txBox="true"/>
            <p:nvPr/>
          </p:nvSpPr>
          <p:spPr>
            <a:xfrm>
              <a:off x="0" y="-28575"/>
              <a:ext cx="2007921"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37564" y="77277"/>
            <a:ext cx="2689540" cy="2918525"/>
            <a:chOff x="0" y="0"/>
            <a:chExt cx="660400" cy="716626"/>
          </a:xfrm>
        </p:grpSpPr>
        <p:sp>
          <p:nvSpPr>
            <p:cNvPr name="Freeform 15" id="15"/>
            <p:cNvSpPr/>
            <p:nvPr/>
          </p:nvSpPr>
          <p:spPr>
            <a:xfrm flipH="false" flipV="false" rot="0">
              <a:off x="0" y="0"/>
              <a:ext cx="660400" cy="716626"/>
            </a:xfrm>
            <a:custGeom>
              <a:avLst/>
              <a:gdLst/>
              <a:ahLst/>
              <a:cxnLst/>
              <a:rect r="r" b="b" t="t" l="l"/>
              <a:pathLst>
                <a:path h="716626" w="660400">
                  <a:moveTo>
                    <a:pt x="220252" y="697557"/>
                  </a:moveTo>
                  <a:cubicBezTo>
                    <a:pt x="254109" y="709071"/>
                    <a:pt x="292600" y="716626"/>
                    <a:pt x="330378" y="716626"/>
                  </a:cubicBezTo>
                  <a:cubicBezTo>
                    <a:pt x="368157" y="716626"/>
                    <a:pt x="404509" y="710149"/>
                    <a:pt x="438009" y="698635"/>
                  </a:cubicBezTo>
                  <a:cubicBezTo>
                    <a:pt x="438723" y="698276"/>
                    <a:pt x="439435" y="698276"/>
                    <a:pt x="440148" y="697916"/>
                  </a:cubicBezTo>
                  <a:cubicBezTo>
                    <a:pt x="565955" y="651861"/>
                    <a:pt x="658618" y="530247"/>
                    <a:pt x="660400" y="390260"/>
                  </a:cubicBezTo>
                  <a:lnTo>
                    <a:pt x="660400" y="0"/>
                  </a:lnTo>
                  <a:lnTo>
                    <a:pt x="0" y="0"/>
                  </a:lnTo>
                  <a:lnTo>
                    <a:pt x="0" y="389971"/>
                  </a:lnTo>
                  <a:cubicBezTo>
                    <a:pt x="1782" y="530966"/>
                    <a:pt x="93019" y="652581"/>
                    <a:pt x="220252" y="697557"/>
                  </a:cubicBezTo>
                  <a:close/>
                </a:path>
              </a:pathLst>
            </a:custGeom>
            <a:solidFill>
              <a:srgbClr val="A5DEF5"/>
            </a:solidFill>
          </p:spPr>
        </p:sp>
        <p:sp>
          <p:nvSpPr>
            <p:cNvPr name="TextBox 16" id="16"/>
            <p:cNvSpPr txBox="true"/>
            <p:nvPr/>
          </p:nvSpPr>
          <p:spPr>
            <a:xfrm>
              <a:off x="0" y="-28575"/>
              <a:ext cx="660400" cy="618201"/>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55553"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38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24" id="24"/>
          <p:cNvSpPr txBox="true"/>
          <p:nvPr/>
        </p:nvSpPr>
        <p:spPr>
          <a:xfrm rot="0">
            <a:off x="3111088" y="10412684"/>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25" id="25"/>
          <p:cNvGrpSpPr/>
          <p:nvPr/>
        </p:nvGrpSpPr>
        <p:grpSpPr>
          <a:xfrm rot="0">
            <a:off x="1309731" y="3510165"/>
            <a:ext cx="8031866" cy="1728610"/>
            <a:chOff x="0" y="0"/>
            <a:chExt cx="2878439" cy="619495"/>
          </a:xfrm>
        </p:grpSpPr>
        <p:sp>
          <p:nvSpPr>
            <p:cNvPr name="Freeform 26" id="26"/>
            <p:cNvSpPr/>
            <p:nvPr/>
          </p:nvSpPr>
          <p:spPr>
            <a:xfrm flipH="false" flipV="false" rot="0">
              <a:off x="0" y="0"/>
              <a:ext cx="2878439" cy="619495"/>
            </a:xfrm>
            <a:custGeom>
              <a:avLst/>
              <a:gdLst/>
              <a:ahLst/>
              <a:cxnLst/>
              <a:rect r="r" b="b" t="t" l="l"/>
              <a:pathLst>
                <a:path h="619495" w="2878439">
                  <a:moveTo>
                    <a:pt x="0" y="0"/>
                  </a:moveTo>
                  <a:lnTo>
                    <a:pt x="2878439" y="0"/>
                  </a:lnTo>
                  <a:lnTo>
                    <a:pt x="2878439" y="619495"/>
                  </a:lnTo>
                  <a:lnTo>
                    <a:pt x="0" y="619495"/>
                  </a:lnTo>
                  <a:close/>
                </a:path>
              </a:pathLst>
            </a:custGeom>
            <a:solidFill>
              <a:srgbClr val="161643"/>
            </a:solidFill>
          </p:spPr>
        </p:sp>
        <p:sp>
          <p:nvSpPr>
            <p:cNvPr name="TextBox 27" id="27"/>
            <p:cNvSpPr txBox="true"/>
            <p:nvPr/>
          </p:nvSpPr>
          <p:spPr>
            <a:xfrm>
              <a:off x="0" y="-28575"/>
              <a:ext cx="2878439" cy="648070"/>
            </a:xfrm>
            <a:prstGeom prst="rect">
              <a:avLst/>
            </a:prstGeom>
          </p:spPr>
          <p:txBody>
            <a:bodyPr anchor="ctr" rtlCol="false" tIns="50800" lIns="50800" bIns="50800" rIns="50800"/>
            <a:lstStyle/>
            <a:p>
              <a:pPr algn="ctr">
                <a:lnSpc>
                  <a:spcPts val="1960"/>
                </a:lnSpc>
              </a:pPr>
            </a:p>
          </p:txBody>
        </p:sp>
      </p:grpSp>
      <p:sp>
        <p:nvSpPr>
          <p:cNvPr name="TextBox 28" id="28"/>
          <p:cNvSpPr txBox="true"/>
          <p:nvPr/>
        </p:nvSpPr>
        <p:spPr>
          <a:xfrm rot="0">
            <a:off x="1828296" y="3889820"/>
            <a:ext cx="6911563" cy="1227261"/>
          </a:xfrm>
          <a:prstGeom prst="rect">
            <a:avLst/>
          </a:prstGeom>
        </p:spPr>
        <p:txBody>
          <a:bodyPr anchor="t" rtlCol="false" tIns="0" lIns="0" bIns="0" rIns="0">
            <a:spAutoFit/>
          </a:bodyPr>
          <a:lstStyle/>
          <a:p>
            <a:pPr algn="l">
              <a:lnSpc>
                <a:spcPts val="1539"/>
              </a:lnSpc>
              <a:spcBef>
                <a:spcPct val="0"/>
              </a:spcBef>
            </a:pPr>
            <a:r>
              <a:rPr lang="en-US" sz="1099">
                <a:solidFill>
                  <a:srgbClr val="FFFFFF"/>
                </a:solidFill>
                <a:latin typeface="Open Sans"/>
                <a:ea typeface="Open Sans"/>
                <a:cs typeface="Open Sans"/>
                <a:sym typeface="Open Sans"/>
              </a:rPr>
              <a:t>Assessment and reporting for Local D</a:t>
            </a:r>
            <a:r>
              <a:rPr lang="en-US" sz="1099">
                <a:solidFill>
                  <a:srgbClr val="FFFFFF"/>
                </a:solidFill>
                <a:latin typeface="Open Sans"/>
                <a:ea typeface="Open Sans"/>
                <a:cs typeface="Open Sans"/>
                <a:sym typeface="Open Sans"/>
              </a:rPr>
              <a:t>elivery subjects across YPSA schools align with the Department for Education guidelines and the SACE Board’s policies and procedures, ensuring fairness, integrity, and consistency across all sites.</a:t>
            </a:r>
          </a:p>
          <a:p>
            <a:pPr algn="l">
              <a:lnSpc>
                <a:spcPts val="560"/>
              </a:lnSpc>
              <a:spcBef>
                <a:spcPct val="0"/>
              </a:spcBef>
            </a:pPr>
          </a:p>
          <a:p>
            <a:pPr algn="l">
              <a:lnSpc>
                <a:spcPts val="1539"/>
              </a:lnSpc>
              <a:spcBef>
                <a:spcPct val="0"/>
              </a:spcBef>
            </a:pPr>
            <a:r>
              <a:rPr lang="en-US" sz="1099">
                <a:solidFill>
                  <a:srgbClr val="FFFFFF"/>
                </a:solidFill>
                <a:latin typeface="Open Sans"/>
                <a:ea typeface="Open Sans"/>
                <a:cs typeface="Open Sans"/>
                <a:sym typeface="Open Sans"/>
              </a:rPr>
              <a:t>These guidelines provide a framework for how student progress and achievement are assessed and communicated. They reflect YPSA’s commitment to equity, collaboration, and high-quality learning outcomes for every student, regardless of their location.</a:t>
            </a:r>
          </a:p>
        </p:txBody>
      </p:sp>
      <p:sp>
        <p:nvSpPr>
          <p:cNvPr name="TextBox 29" id="29"/>
          <p:cNvSpPr txBox="true"/>
          <p:nvPr/>
        </p:nvSpPr>
        <p:spPr>
          <a:xfrm rot="0">
            <a:off x="1828296" y="3634748"/>
            <a:ext cx="505140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PURPOSE</a:t>
            </a:r>
          </a:p>
        </p:txBody>
      </p:sp>
      <p:sp>
        <p:nvSpPr>
          <p:cNvPr name="TextBox 30" id="30"/>
          <p:cNvSpPr txBox="true"/>
          <p:nvPr/>
        </p:nvSpPr>
        <p:spPr>
          <a:xfrm rot="0">
            <a:off x="1828296" y="2392063"/>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sp>
        <p:nvSpPr>
          <p:cNvPr name="TextBox 31" id="31"/>
          <p:cNvSpPr txBox="true"/>
          <p:nvPr/>
        </p:nvSpPr>
        <p:spPr>
          <a:xfrm rot="0">
            <a:off x="1828296" y="3210056"/>
            <a:ext cx="4414551" cy="181610"/>
          </a:xfrm>
          <a:prstGeom prst="rect">
            <a:avLst/>
          </a:prstGeom>
        </p:spPr>
        <p:txBody>
          <a:bodyPr anchor="t" rtlCol="false" tIns="0" lIns="0" bIns="0" rIns="0">
            <a:spAutoFit/>
          </a:bodyPr>
          <a:lstStyle/>
          <a:p>
            <a:pPr algn="l">
              <a:lnSpc>
                <a:spcPts val="1373"/>
              </a:lnSpc>
            </a:pPr>
            <a:r>
              <a:rPr lang="en-US" b="true" sz="1461">
                <a:solidFill>
                  <a:srgbClr val="A5DEF5"/>
                </a:solidFill>
                <a:latin typeface="Open Sans Bold"/>
                <a:ea typeface="Open Sans Bold"/>
                <a:cs typeface="Open Sans Bold"/>
                <a:sym typeface="Open Sans Bold"/>
              </a:rPr>
              <a:t>ASSESSMENT &amp; REPORTING GUIDELINES</a:t>
            </a:r>
          </a:p>
        </p:txBody>
      </p:sp>
      <p:grpSp>
        <p:nvGrpSpPr>
          <p:cNvPr name="Group 32" id="32"/>
          <p:cNvGrpSpPr/>
          <p:nvPr/>
        </p:nvGrpSpPr>
        <p:grpSpPr>
          <a:xfrm rot="0">
            <a:off x="1755380" y="5429275"/>
            <a:ext cx="7147703" cy="4884502"/>
            <a:chOff x="0" y="0"/>
            <a:chExt cx="2561575" cy="1750495"/>
          </a:xfrm>
        </p:grpSpPr>
        <p:sp>
          <p:nvSpPr>
            <p:cNvPr name="Freeform 33" id="33"/>
            <p:cNvSpPr/>
            <p:nvPr/>
          </p:nvSpPr>
          <p:spPr>
            <a:xfrm flipH="false" flipV="false" rot="0">
              <a:off x="0" y="0"/>
              <a:ext cx="2561575" cy="1750495"/>
            </a:xfrm>
            <a:custGeom>
              <a:avLst/>
              <a:gdLst/>
              <a:ahLst/>
              <a:cxnLst/>
              <a:rect r="r" b="b" t="t" l="l"/>
              <a:pathLst>
                <a:path h="1750495" w="2561575">
                  <a:moveTo>
                    <a:pt x="38993" y="0"/>
                  </a:moveTo>
                  <a:lnTo>
                    <a:pt x="2522583" y="0"/>
                  </a:lnTo>
                  <a:cubicBezTo>
                    <a:pt x="2544118" y="0"/>
                    <a:pt x="2561575" y="17458"/>
                    <a:pt x="2561575" y="38993"/>
                  </a:cubicBezTo>
                  <a:lnTo>
                    <a:pt x="2561575" y="1711502"/>
                  </a:lnTo>
                  <a:cubicBezTo>
                    <a:pt x="2561575" y="1733037"/>
                    <a:pt x="2544118" y="1750495"/>
                    <a:pt x="2522583" y="1750495"/>
                  </a:cubicBezTo>
                  <a:lnTo>
                    <a:pt x="38993" y="1750495"/>
                  </a:lnTo>
                  <a:cubicBezTo>
                    <a:pt x="17458" y="1750495"/>
                    <a:pt x="0" y="1733037"/>
                    <a:pt x="0" y="1711502"/>
                  </a:cubicBezTo>
                  <a:lnTo>
                    <a:pt x="0" y="38993"/>
                  </a:lnTo>
                  <a:cubicBezTo>
                    <a:pt x="0" y="17458"/>
                    <a:pt x="17458" y="0"/>
                    <a:pt x="38993" y="0"/>
                  </a:cubicBezTo>
                  <a:close/>
                </a:path>
              </a:pathLst>
            </a:custGeom>
            <a:solidFill>
              <a:srgbClr val="A5DEF5"/>
            </a:solidFill>
          </p:spPr>
        </p:sp>
        <p:sp>
          <p:nvSpPr>
            <p:cNvPr name="TextBox 34" id="34"/>
            <p:cNvSpPr txBox="true"/>
            <p:nvPr/>
          </p:nvSpPr>
          <p:spPr>
            <a:xfrm>
              <a:off x="0" y="-28575"/>
              <a:ext cx="2561575" cy="1779070"/>
            </a:xfrm>
            <a:prstGeom prst="rect">
              <a:avLst/>
            </a:prstGeom>
          </p:spPr>
          <p:txBody>
            <a:bodyPr anchor="ctr" rtlCol="false" tIns="50800" lIns="50800" bIns="50800" rIns="50800"/>
            <a:lstStyle/>
            <a:p>
              <a:pPr algn="ctr">
                <a:lnSpc>
                  <a:spcPts val="1960"/>
                </a:lnSpc>
              </a:pPr>
            </a:p>
          </p:txBody>
        </p:sp>
      </p:grpSp>
      <p:sp>
        <p:nvSpPr>
          <p:cNvPr name="TextBox 35" id="35"/>
          <p:cNvSpPr txBox="true"/>
          <p:nvPr/>
        </p:nvSpPr>
        <p:spPr>
          <a:xfrm rot="0">
            <a:off x="1998379" y="5572150"/>
            <a:ext cx="6594132" cy="4520445"/>
          </a:xfrm>
          <a:prstGeom prst="rect">
            <a:avLst/>
          </a:prstGeom>
        </p:spPr>
        <p:txBody>
          <a:bodyPr anchor="t" rtlCol="false" tIns="0" lIns="0" bIns="0" rIns="0">
            <a:spAutoFit/>
          </a:bodyPr>
          <a:lstStyle/>
          <a:p>
            <a:pPr algn="l">
              <a:lnSpc>
                <a:spcPts val="1682"/>
              </a:lnSpc>
            </a:pPr>
            <a:r>
              <a:rPr lang="en-US" sz="1099" b="true">
                <a:solidFill>
                  <a:srgbClr val="161643"/>
                </a:solidFill>
                <a:latin typeface="Open Sans Bold"/>
                <a:ea typeface="Open Sans Bold"/>
                <a:cs typeface="Open Sans Bold"/>
                <a:sym typeface="Open Sans Bold"/>
              </a:rPr>
              <a:t>O</a:t>
            </a:r>
            <a:r>
              <a:rPr lang="en-US" sz="1099" b="true">
                <a:solidFill>
                  <a:srgbClr val="161643"/>
                </a:solidFill>
                <a:latin typeface="Open Sans Bold"/>
                <a:ea typeface="Open Sans Bold"/>
                <a:cs typeface="Open Sans Bold"/>
                <a:sym typeface="Open Sans Bold"/>
              </a:rPr>
              <a:t>ur Commitment</a:t>
            </a:r>
          </a:p>
          <a:p>
            <a:pPr algn="l">
              <a:lnSpc>
                <a:spcPts val="1682"/>
              </a:lnSpc>
            </a:pPr>
            <a:r>
              <a:rPr lang="en-US" sz="1099">
                <a:solidFill>
                  <a:srgbClr val="161643"/>
                </a:solidFill>
                <a:latin typeface="Open Sans"/>
                <a:ea typeface="Open Sans"/>
                <a:cs typeface="Open Sans"/>
                <a:sym typeface="Open Sans"/>
              </a:rPr>
              <a:t>YPSA schools follow a ‘no surprises’ policy for assessment and reporting.</a:t>
            </a:r>
          </a:p>
          <a:p>
            <a:pPr algn="l">
              <a:lnSpc>
                <a:spcPts val="612"/>
              </a:lnSpc>
            </a:pPr>
            <a:r>
              <a:rPr lang="en-US" sz="400">
                <a:solidFill>
                  <a:srgbClr val="161643"/>
                </a:solidFill>
                <a:latin typeface="Open Sans"/>
                <a:ea typeface="Open Sans"/>
                <a:cs typeface="Open Sans"/>
                <a:sym typeface="Open Sans"/>
              </a:rPr>
              <a:t> </a:t>
            </a:r>
          </a:p>
          <a:p>
            <a:pPr algn="l">
              <a:lnSpc>
                <a:spcPts val="1682"/>
              </a:lnSpc>
            </a:pPr>
            <a:r>
              <a:rPr lang="en-US" sz="1099">
                <a:solidFill>
                  <a:srgbClr val="161643"/>
                </a:solidFill>
                <a:latin typeface="Open Sans"/>
                <a:ea typeface="Open Sans"/>
                <a:cs typeface="Open Sans"/>
                <a:sym typeface="Open Sans"/>
              </a:rPr>
              <a:t>This means:</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Clear, proactive, and timely communication occurs throughout each semester and year.</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Students, families, and home schools are kept informed of progress, achievements, and areas for improvement.</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Communication includes both written and verbal updates to ensure shared understanding and support.</a:t>
            </a:r>
          </a:p>
          <a:p>
            <a:pPr algn="l">
              <a:lnSpc>
                <a:spcPts val="611"/>
              </a:lnSpc>
            </a:pPr>
          </a:p>
          <a:p>
            <a:pPr algn="l">
              <a:lnSpc>
                <a:spcPts val="1682"/>
              </a:lnSpc>
            </a:pPr>
            <a:r>
              <a:rPr lang="en-US" sz="1099">
                <a:solidFill>
                  <a:srgbClr val="161643"/>
                </a:solidFill>
                <a:latin typeface="Open Sans"/>
                <a:ea typeface="Open Sans"/>
                <a:cs typeface="Open Sans"/>
                <a:sym typeface="Open Sans"/>
              </a:rPr>
              <a:t>Teachers are encouraged to celebrate success, communicate concerns early, and work collaboratively with families and coordinators to identify next steps for improvement.</a:t>
            </a:r>
          </a:p>
          <a:p>
            <a:pPr algn="l">
              <a:lnSpc>
                <a:spcPts val="611"/>
              </a:lnSpc>
            </a:pPr>
          </a:p>
          <a:p>
            <a:pPr algn="l">
              <a:lnSpc>
                <a:spcPts val="1682"/>
              </a:lnSpc>
            </a:pPr>
            <a:r>
              <a:rPr lang="en-US" sz="1099" b="true">
                <a:solidFill>
                  <a:srgbClr val="161643"/>
                </a:solidFill>
                <a:latin typeface="Open Sans Bold"/>
                <a:ea typeface="Open Sans Bold"/>
                <a:cs typeface="Open Sans Bold"/>
                <a:sym typeface="Open Sans Bold"/>
              </a:rPr>
              <a:t>Fairness, Integrity and Consistency</a:t>
            </a:r>
          </a:p>
          <a:p>
            <a:pPr algn="l">
              <a:lnSpc>
                <a:spcPts val="1682"/>
              </a:lnSpc>
            </a:pPr>
            <a:r>
              <a:rPr lang="en-US" sz="1099">
                <a:solidFill>
                  <a:srgbClr val="161643"/>
                </a:solidFill>
                <a:latin typeface="Open Sans"/>
                <a:ea typeface="Open Sans"/>
                <a:cs typeface="Open Sans"/>
                <a:sym typeface="Open Sans"/>
              </a:rPr>
              <a:t>Assessment practices within YPSA schools are guided by the principles of fairness, transparency, and evidence-based decision making.</a:t>
            </a:r>
          </a:p>
          <a:p>
            <a:pPr algn="l">
              <a:lnSpc>
                <a:spcPts val="611"/>
              </a:lnSpc>
            </a:pPr>
          </a:p>
          <a:p>
            <a:pPr algn="l">
              <a:lnSpc>
                <a:spcPts val="1682"/>
              </a:lnSpc>
            </a:pPr>
            <a:r>
              <a:rPr lang="en-US" sz="1099">
                <a:solidFill>
                  <a:srgbClr val="161643"/>
                </a:solidFill>
                <a:latin typeface="Open Sans"/>
                <a:ea typeface="Open Sans"/>
                <a:cs typeface="Open Sans"/>
                <a:sym typeface="Open Sans"/>
              </a:rPr>
              <a:t>Teachers will:</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Use agreed assessment practices and shared moderation processes to ensure consistency across sites.</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Reference SACE Performance Standards and Australian Curriculum Achievement Standards where appropriate.</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Make ethical and transparent assessment decisions, based on valid evidence of student learning.</a:t>
            </a:r>
          </a:p>
          <a:p>
            <a:pPr algn="l" marL="237489" indent="-118745" lvl="1">
              <a:lnSpc>
                <a:spcPts val="1682"/>
              </a:lnSpc>
              <a:buFont typeface="Arial"/>
              <a:buChar char="•"/>
            </a:pPr>
            <a:r>
              <a:rPr lang="en-US" sz="1099">
                <a:solidFill>
                  <a:srgbClr val="161643"/>
                </a:solidFill>
                <a:latin typeface="Open Sans"/>
                <a:ea typeface="Open Sans"/>
                <a:cs typeface="Open Sans"/>
                <a:sym typeface="Open Sans"/>
              </a:rPr>
              <a:t>Use a variety of strategies and tools to respond to diverse learner needs.</a:t>
            </a:r>
          </a:p>
        </p:txBody>
      </p:sp>
      <p:grpSp>
        <p:nvGrpSpPr>
          <p:cNvPr name="Group 36" id="36"/>
          <p:cNvGrpSpPr/>
          <p:nvPr/>
        </p:nvGrpSpPr>
        <p:grpSpPr>
          <a:xfrm rot="0">
            <a:off x="1743185" y="10313776"/>
            <a:ext cx="255194" cy="230775"/>
            <a:chOff x="0" y="0"/>
            <a:chExt cx="340259" cy="307700"/>
          </a:xfrm>
        </p:grpSpPr>
        <p:grpSp>
          <p:nvGrpSpPr>
            <p:cNvPr name="Group 37" id="37"/>
            <p:cNvGrpSpPr/>
            <p:nvPr/>
          </p:nvGrpSpPr>
          <p:grpSpPr>
            <a:xfrm rot="0">
              <a:off x="16280" y="0"/>
              <a:ext cx="307700" cy="307700"/>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9" id="3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0" id="40"/>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14</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34617"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35408"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36049" y="-300973"/>
            <a:ext cx="8909687" cy="1803766"/>
            <a:chOff x="0" y="0"/>
            <a:chExt cx="2036722" cy="412334"/>
          </a:xfrm>
        </p:grpSpPr>
        <p:sp>
          <p:nvSpPr>
            <p:cNvPr name="Freeform 9" id="9"/>
            <p:cNvSpPr/>
            <p:nvPr/>
          </p:nvSpPr>
          <p:spPr>
            <a:xfrm flipH="false" flipV="false" rot="0">
              <a:off x="0" y="0"/>
              <a:ext cx="2036722" cy="412334"/>
            </a:xfrm>
            <a:custGeom>
              <a:avLst/>
              <a:gdLst/>
              <a:ahLst/>
              <a:cxnLst/>
              <a:rect r="r" b="b" t="t" l="l"/>
              <a:pathLst>
                <a:path h="412334" w="2036722">
                  <a:moveTo>
                    <a:pt x="0" y="0"/>
                  </a:moveTo>
                  <a:lnTo>
                    <a:pt x="2036722" y="0"/>
                  </a:lnTo>
                  <a:lnTo>
                    <a:pt x="2036722" y="412334"/>
                  </a:lnTo>
                  <a:lnTo>
                    <a:pt x="0" y="412334"/>
                  </a:lnTo>
                  <a:close/>
                </a:path>
              </a:pathLst>
            </a:custGeom>
            <a:solidFill>
              <a:srgbClr val="161643"/>
            </a:solidFill>
          </p:spPr>
        </p:sp>
        <p:sp>
          <p:nvSpPr>
            <p:cNvPr name="TextBox 10" id="10"/>
            <p:cNvSpPr txBox="true"/>
            <p:nvPr/>
          </p:nvSpPr>
          <p:spPr>
            <a:xfrm>
              <a:off x="0" y="-28575"/>
              <a:ext cx="2036722"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692459" y="-77619"/>
            <a:ext cx="2689540" cy="3228316"/>
            <a:chOff x="0" y="0"/>
            <a:chExt cx="660400" cy="792693"/>
          </a:xfrm>
        </p:grpSpPr>
        <p:sp>
          <p:nvSpPr>
            <p:cNvPr name="Freeform 15" id="15"/>
            <p:cNvSpPr/>
            <p:nvPr/>
          </p:nvSpPr>
          <p:spPr>
            <a:xfrm flipH="false" flipV="false" rot="0">
              <a:off x="0" y="0"/>
              <a:ext cx="660400" cy="792693"/>
            </a:xfrm>
            <a:custGeom>
              <a:avLst/>
              <a:gdLst/>
              <a:ahLst/>
              <a:cxnLst/>
              <a:rect r="r" b="b" t="t" l="l"/>
              <a:pathLst>
                <a:path h="792693" w="660400">
                  <a:moveTo>
                    <a:pt x="220252" y="773624"/>
                  </a:moveTo>
                  <a:cubicBezTo>
                    <a:pt x="254109" y="785138"/>
                    <a:pt x="292600" y="792693"/>
                    <a:pt x="330378" y="792693"/>
                  </a:cubicBezTo>
                  <a:cubicBezTo>
                    <a:pt x="368157" y="792693"/>
                    <a:pt x="404509" y="786216"/>
                    <a:pt x="438009" y="774702"/>
                  </a:cubicBezTo>
                  <a:cubicBezTo>
                    <a:pt x="438723" y="774343"/>
                    <a:pt x="439435" y="774343"/>
                    <a:pt x="440148" y="773983"/>
                  </a:cubicBezTo>
                  <a:cubicBezTo>
                    <a:pt x="565955" y="727928"/>
                    <a:pt x="658618" y="606314"/>
                    <a:pt x="660400" y="464638"/>
                  </a:cubicBezTo>
                  <a:lnTo>
                    <a:pt x="660400" y="0"/>
                  </a:lnTo>
                  <a:lnTo>
                    <a:pt x="0" y="0"/>
                  </a:lnTo>
                  <a:lnTo>
                    <a:pt x="0" y="464293"/>
                  </a:lnTo>
                  <a:cubicBezTo>
                    <a:pt x="1782" y="607033"/>
                    <a:pt x="93019" y="728648"/>
                    <a:pt x="220252" y="773624"/>
                  </a:cubicBezTo>
                  <a:close/>
                </a:path>
              </a:pathLst>
            </a:custGeom>
            <a:solidFill>
              <a:srgbClr val="A5DEF5"/>
            </a:solidFill>
          </p:spPr>
        </p:sp>
        <p:sp>
          <p:nvSpPr>
            <p:cNvPr name="TextBox 16" id="16"/>
            <p:cNvSpPr txBox="true"/>
            <p:nvPr/>
          </p:nvSpPr>
          <p:spPr>
            <a:xfrm>
              <a:off x="0" y="-28575"/>
              <a:ext cx="660400" cy="694268"/>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55553"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38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24" id="24"/>
          <p:cNvSpPr txBox="true"/>
          <p:nvPr/>
        </p:nvSpPr>
        <p:spPr>
          <a:xfrm rot="0">
            <a:off x="3111088" y="10453185"/>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25" id="25"/>
          <p:cNvSpPr txBox="true"/>
          <p:nvPr/>
        </p:nvSpPr>
        <p:spPr>
          <a:xfrm rot="0">
            <a:off x="1828296" y="1845707"/>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sp>
        <p:nvSpPr>
          <p:cNvPr name="TextBox 26" id="26"/>
          <p:cNvSpPr txBox="true"/>
          <p:nvPr/>
        </p:nvSpPr>
        <p:spPr>
          <a:xfrm rot="0">
            <a:off x="1828296" y="2663700"/>
            <a:ext cx="4414551" cy="181610"/>
          </a:xfrm>
          <a:prstGeom prst="rect">
            <a:avLst/>
          </a:prstGeom>
        </p:spPr>
        <p:txBody>
          <a:bodyPr anchor="t" rtlCol="false" tIns="0" lIns="0" bIns="0" rIns="0">
            <a:spAutoFit/>
          </a:bodyPr>
          <a:lstStyle/>
          <a:p>
            <a:pPr algn="l">
              <a:lnSpc>
                <a:spcPts val="1373"/>
              </a:lnSpc>
            </a:pPr>
            <a:r>
              <a:rPr lang="en-US" b="true" sz="1461">
                <a:solidFill>
                  <a:srgbClr val="A5DEF5"/>
                </a:solidFill>
                <a:latin typeface="Open Sans Bold"/>
                <a:ea typeface="Open Sans Bold"/>
                <a:cs typeface="Open Sans Bold"/>
                <a:sym typeface="Open Sans Bold"/>
              </a:rPr>
              <a:t>ASSESSMENT &amp; REPORTING GUIDELINES</a:t>
            </a:r>
          </a:p>
        </p:txBody>
      </p:sp>
      <p:grpSp>
        <p:nvGrpSpPr>
          <p:cNvPr name="Group 27" id="27"/>
          <p:cNvGrpSpPr/>
          <p:nvPr/>
        </p:nvGrpSpPr>
        <p:grpSpPr>
          <a:xfrm rot="0">
            <a:off x="1772148" y="2945884"/>
            <a:ext cx="7147703" cy="7459676"/>
            <a:chOff x="0" y="0"/>
            <a:chExt cx="2561575" cy="2673379"/>
          </a:xfrm>
        </p:grpSpPr>
        <p:sp>
          <p:nvSpPr>
            <p:cNvPr name="Freeform 28" id="28"/>
            <p:cNvSpPr/>
            <p:nvPr/>
          </p:nvSpPr>
          <p:spPr>
            <a:xfrm flipH="false" flipV="false" rot="0">
              <a:off x="0" y="0"/>
              <a:ext cx="2561575" cy="2673379"/>
            </a:xfrm>
            <a:custGeom>
              <a:avLst/>
              <a:gdLst/>
              <a:ahLst/>
              <a:cxnLst/>
              <a:rect r="r" b="b" t="t" l="l"/>
              <a:pathLst>
                <a:path h="2673379" w="2561575">
                  <a:moveTo>
                    <a:pt x="38993" y="0"/>
                  </a:moveTo>
                  <a:lnTo>
                    <a:pt x="2522583" y="0"/>
                  </a:lnTo>
                  <a:cubicBezTo>
                    <a:pt x="2544118" y="0"/>
                    <a:pt x="2561575" y="17458"/>
                    <a:pt x="2561575" y="38993"/>
                  </a:cubicBezTo>
                  <a:lnTo>
                    <a:pt x="2561575" y="2634387"/>
                  </a:lnTo>
                  <a:cubicBezTo>
                    <a:pt x="2561575" y="2655922"/>
                    <a:pt x="2544118" y="2673379"/>
                    <a:pt x="2522583" y="2673379"/>
                  </a:cubicBezTo>
                  <a:lnTo>
                    <a:pt x="38993" y="2673379"/>
                  </a:lnTo>
                  <a:cubicBezTo>
                    <a:pt x="17458" y="2673379"/>
                    <a:pt x="0" y="2655922"/>
                    <a:pt x="0" y="2634387"/>
                  </a:cubicBezTo>
                  <a:lnTo>
                    <a:pt x="0" y="38993"/>
                  </a:lnTo>
                  <a:cubicBezTo>
                    <a:pt x="0" y="17458"/>
                    <a:pt x="17458" y="0"/>
                    <a:pt x="38993" y="0"/>
                  </a:cubicBezTo>
                  <a:close/>
                </a:path>
              </a:pathLst>
            </a:custGeom>
            <a:solidFill>
              <a:srgbClr val="A5DEF5"/>
            </a:solidFill>
          </p:spPr>
        </p:sp>
        <p:sp>
          <p:nvSpPr>
            <p:cNvPr name="TextBox 29" id="29"/>
            <p:cNvSpPr txBox="true"/>
            <p:nvPr/>
          </p:nvSpPr>
          <p:spPr>
            <a:xfrm>
              <a:off x="0" y="-28575"/>
              <a:ext cx="2561575" cy="2701954"/>
            </a:xfrm>
            <a:prstGeom prst="rect">
              <a:avLst/>
            </a:prstGeom>
          </p:spPr>
          <p:txBody>
            <a:bodyPr anchor="ctr" rtlCol="false" tIns="50800" lIns="50800" bIns="50800" rIns="50800"/>
            <a:lstStyle/>
            <a:p>
              <a:pPr algn="ctr">
                <a:lnSpc>
                  <a:spcPts val="1960"/>
                </a:lnSpc>
              </a:pPr>
            </a:p>
          </p:txBody>
        </p:sp>
      </p:grpSp>
      <p:sp>
        <p:nvSpPr>
          <p:cNvPr name="TextBox 30" id="30"/>
          <p:cNvSpPr txBox="true"/>
          <p:nvPr/>
        </p:nvSpPr>
        <p:spPr>
          <a:xfrm rot="0">
            <a:off x="2048934" y="2957509"/>
            <a:ext cx="6594132" cy="7448051"/>
          </a:xfrm>
          <a:prstGeom prst="rect">
            <a:avLst/>
          </a:prstGeom>
        </p:spPr>
        <p:txBody>
          <a:bodyPr anchor="t" rtlCol="false" tIns="0" lIns="0" bIns="0" rIns="0">
            <a:spAutoFit/>
          </a:bodyPr>
          <a:lstStyle/>
          <a:p>
            <a:pPr algn="l">
              <a:lnSpc>
                <a:spcPts val="1682"/>
              </a:lnSpc>
            </a:pPr>
            <a:r>
              <a:rPr lang="en-US" sz="1099" b="true">
                <a:solidFill>
                  <a:srgbClr val="161643"/>
                </a:solidFill>
                <a:latin typeface="Open Sans Bold"/>
                <a:ea typeface="Open Sans Bold"/>
                <a:cs typeface="Open Sans Bold"/>
                <a:sym typeface="Open Sans Bold"/>
              </a:rPr>
              <a:t>Reporting Framework</a:t>
            </a:r>
          </a:p>
          <a:p>
            <a:pPr algn="l">
              <a:lnSpc>
                <a:spcPts val="1682"/>
              </a:lnSpc>
            </a:pPr>
            <a:r>
              <a:rPr lang="en-US" sz="1099">
                <a:solidFill>
                  <a:srgbClr val="161643"/>
                </a:solidFill>
                <a:latin typeface="Open Sans"/>
                <a:ea typeface="Open Sans"/>
                <a:cs typeface="Open Sans"/>
                <a:sym typeface="Open Sans"/>
              </a:rPr>
              <a:t>Reporting in YPSA schools is an ongoing and purposeful process designed to keep all stakeholders informed. It includes both formal written reports and informal updates through conversations, emails, and meetings where required.</a:t>
            </a:r>
          </a:p>
          <a:p>
            <a:pPr algn="l">
              <a:lnSpc>
                <a:spcPts val="611"/>
              </a:lnSpc>
            </a:pPr>
          </a:p>
          <a:p>
            <a:pPr algn="l">
              <a:lnSpc>
                <a:spcPts val="1682"/>
              </a:lnSpc>
            </a:pPr>
            <a:r>
              <a:rPr lang="en-US" sz="1099">
                <a:solidFill>
                  <a:srgbClr val="161643"/>
                </a:solidFill>
                <a:latin typeface="Open Sans"/>
                <a:ea typeface="Open Sans"/>
                <a:cs typeface="Open Sans"/>
                <a:sym typeface="Open Sans"/>
              </a:rPr>
              <a:t>Feedback will focus on:</a:t>
            </a:r>
          </a:p>
          <a:p>
            <a:pPr algn="l" marL="237490" indent="-118745" lvl="1">
              <a:lnSpc>
                <a:spcPts val="1682"/>
              </a:lnSpc>
              <a:buFont typeface="Arial"/>
              <a:buChar char="•"/>
            </a:pPr>
            <a:r>
              <a:rPr lang="en-US" sz="1099">
                <a:solidFill>
                  <a:srgbClr val="161643"/>
                </a:solidFill>
                <a:latin typeface="Open Sans"/>
                <a:ea typeface="Open Sans"/>
                <a:cs typeface="Open Sans"/>
                <a:sym typeface="Open Sans"/>
              </a:rPr>
              <a:t>What students have achieved so far</a:t>
            </a:r>
          </a:p>
          <a:p>
            <a:pPr algn="l" marL="237490" indent="-118745" lvl="1">
              <a:lnSpc>
                <a:spcPts val="1682"/>
              </a:lnSpc>
              <a:buFont typeface="Arial"/>
              <a:buChar char="•"/>
            </a:pPr>
            <a:r>
              <a:rPr lang="en-US" sz="1099">
                <a:solidFill>
                  <a:srgbClr val="161643"/>
                </a:solidFill>
                <a:latin typeface="Open Sans"/>
                <a:ea typeface="Open Sans"/>
                <a:cs typeface="Open Sans"/>
                <a:sym typeface="Open Sans"/>
              </a:rPr>
              <a:t>What their next learning steps are</a:t>
            </a:r>
          </a:p>
          <a:p>
            <a:pPr algn="l" marL="237490" indent="-118745" lvl="1">
              <a:lnSpc>
                <a:spcPts val="1682"/>
              </a:lnSpc>
              <a:buFont typeface="Arial"/>
              <a:buChar char="•"/>
            </a:pPr>
            <a:r>
              <a:rPr lang="en-US" sz="1099">
                <a:solidFill>
                  <a:srgbClr val="161643"/>
                </a:solidFill>
                <a:latin typeface="Open Sans"/>
                <a:ea typeface="Open Sans"/>
                <a:cs typeface="Open Sans"/>
                <a:sym typeface="Open Sans"/>
              </a:rPr>
              <a:t>How teachers, families, and schools can work together to support growth</a:t>
            </a:r>
          </a:p>
          <a:p>
            <a:pPr algn="l">
              <a:lnSpc>
                <a:spcPts val="612"/>
              </a:lnSpc>
            </a:pPr>
          </a:p>
          <a:p>
            <a:pPr algn="l">
              <a:lnSpc>
                <a:spcPts val="1682"/>
              </a:lnSpc>
            </a:pPr>
            <a:r>
              <a:rPr lang="en-US" sz="1099">
                <a:solidFill>
                  <a:srgbClr val="161643"/>
                </a:solidFill>
                <a:latin typeface="Open Sans"/>
                <a:ea typeface="Open Sans"/>
                <a:cs typeface="Open Sans"/>
                <a:sym typeface="Open Sans"/>
              </a:rPr>
              <a:t>All reports will use the A+–E- grading scale (referencing SACE Performance Standards) alongside an effort rating to recognise student application and engagement.</a:t>
            </a:r>
          </a:p>
          <a:p>
            <a:pPr algn="l">
              <a:lnSpc>
                <a:spcPts val="612"/>
              </a:lnSpc>
            </a:pPr>
          </a:p>
          <a:p>
            <a:pPr algn="l">
              <a:lnSpc>
                <a:spcPts val="1682"/>
              </a:lnSpc>
            </a:pPr>
            <a:r>
              <a:rPr lang="en-US" sz="1099" b="true">
                <a:solidFill>
                  <a:srgbClr val="161643"/>
                </a:solidFill>
                <a:latin typeface="Open Sans Bold"/>
                <a:ea typeface="Open Sans Bold"/>
                <a:cs typeface="Open Sans Bold"/>
                <a:sym typeface="Open Sans Bold"/>
              </a:rPr>
              <a:t>Reporting Timeline</a:t>
            </a:r>
          </a:p>
          <a:p>
            <a:pPr algn="l">
              <a:lnSpc>
                <a:spcPts val="1682"/>
              </a:lnSpc>
            </a:pPr>
            <a:r>
              <a:rPr lang="en-US" sz="1099">
                <a:solidFill>
                  <a:srgbClr val="161643"/>
                </a:solidFill>
                <a:latin typeface="Open Sans"/>
                <a:ea typeface="Open Sans"/>
                <a:cs typeface="Open Sans"/>
                <a:sym typeface="Open Sans"/>
              </a:rPr>
              <a:t>To maintain consistency across sites, YPSA schools will follow this reporting rhythm:</a:t>
            </a:r>
          </a:p>
          <a:p>
            <a:pPr algn="l">
              <a:lnSpc>
                <a:spcPts val="1682"/>
              </a:lnSpc>
            </a:pPr>
          </a:p>
          <a:p>
            <a:pPr algn="l">
              <a:lnSpc>
                <a:spcPts val="1682"/>
              </a:lnSpc>
            </a:pPr>
          </a:p>
          <a:p>
            <a:pPr algn="l">
              <a:lnSpc>
                <a:spcPts val="1682"/>
              </a:lnSpc>
            </a:pPr>
          </a:p>
          <a:p>
            <a:pPr algn="l">
              <a:lnSpc>
                <a:spcPts val="1682"/>
              </a:lnSpc>
            </a:pPr>
          </a:p>
          <a:p>
            <a:pPr algn="l">
              <a:lnSpc>
                <a:spcPts val="1682"/>
              </a:lnSpc>
            </a:pPr>
          </a:p>
          <a:p>
            <a:pPr algn="l">
              <a:lnSpc>
                <a:spcPts val="917"/>
              </a:lnSpc>
            </a:pPr>
          </a:p>
          <a:p>
            <a:pPr algn="l">
              <a:lnSpc>
                <a:spcPts val="1682"/>
              </a:lnSpc>
            </a:pPr>
          </a:p>
          <a:p>
            <a:pPr algn="l">
              <a:lnSpc>
                <a:spcPts val="1682"/>
              </a:lnSpc>
            </a:pPr>
          </a:p>
          <a:p>
            <a:pPr algn="l">
              <a:lnSpc>
                <a:spcPts val="1682"/>
              </a:lnSpc>
            </a:pPr>
          </a:p>
          <a:p>
            <a:pPr algn="l">
              <a:lnSpc>
                <a:spcPts val="1682"/>
              </a:lnSpc>
            </a:pPr>
          </a:p>
          <a:p>
            <a:pPr algn="l">
              <a:lnSpc>
                <a:spcPts val="1682"/>
              </a:lnSpc>
            </a:pPr>
          </a:p>
          <a:p>
            <a:pPr algn="l">
              <a:lnSpc>
                <a:spcPts val="917"/>
              </a:lnSpc>
            </a:pPr>
          </a:p>
          <a:p>
            <a:pPr algn="l">
              <a:lnSpc>
                <a:spcPts val="1682"/>
              </a:lnSpc>
            </a:pPr>
            <a:r>
              <a:rPr lang="en-US" sz="1099" b="true">
                <a:solidFill>
                  <a:srgbClr val="161643"/>
                </a:solidFill>
                <a:latin typeface="Open Sans Bold"/>
                <a:ea typeface="Open Sans Bold"/>
                <a:cs typeface="Open Sans Bold"/>
                <a:sym typeface="Open Sans Bold"/>
              </a:rPr>
              <a:t>Supporting Diverse Learners</a:t>
            </a:r>
          </a:p>
          <a:p>
            <a:pPr algn="l">
              <a:lnSpc>
                <a:spcPts val="1682"/>
              </a:lnSpc>
            </a:pPr>
            <a:r>
              <a:rPr lang="en-US" sz="1099">
                <a:solidFill>
                  <a:srgbClr val="161643"/>
                </a:solidFill>
                <a:latin typeface="Open Sans"/>
                <a:ea typeface="Open Sans"/>
                <a:cs typeface="Open Sans"/>
                <a:sym typeface="Open Sans"/>
              </a:rPr>
              <a:t>For students with an adjusted learning program or a One Plan, assessment and reporting will be modified in consultation with the student, their family, and the home school. This ensures reporting reflects each student’s individual goals, growth, and achievement while maintaining fairness and high expectations. Home Schools will inform Host School of any One Plan needs.</a:t>
            </a:r>
          </a:p>
          <a:p>
            <a:pPr algn="l">
              <a:lnSpc>
                <a:spcPts val="612"/>
              </a:lnSpc>
            </a:pPr>
          </a:p>
          <a:p>
            <a:pPr algn="l">
              <a:lnSpc>
                <a:spcPts val="1682"/>
              </a:lnSpc>
            </a:pPr>
            <a:r>
              <a:rPr lang="en-US" sz="1099" b="true">
                <a:solidFill>
                  <a:srgbClr val="161643"/>
                </a:solidFill>
                <a:latin typeface="Open Sans Bold"/>
                <a:ea typeface="Open Sans Bold"/>
                <a:cs typeface="Open Sans Bold"/>
                <a:sym typeface="Open Sans Bold"/>
              </a:rPr>
              <a:t>Quality Assurance</a:t>
            </a:r>
          </a:p>
          <a:p>
            <a:pPr algn="l">
              <a:lnSpc>
                <a:spcPts val="1682"/>
              </a:lnSpc>
            </a:pPr>
            <a:r>
              <a:rPr lang="en-US" sz="1099">
                <a:solidFill>
                  <a:srgbClr val="161643"/>
                </a:solidFill>
                <a:latin typeface="Open Sans"/>
                <a:ea typeface="Open Sans"/>
                <a:cs typeface="Open Sans"/>
                <a:sym typeface="Open Sans"/>
              </a:rPr>
              <a:t>To maintain integrity and consistency across YPSA sites, schools will:</a:t>
            </a:r>
          </a:p>
          <a:p>
            <a:pPr algn="l" marL="237490" indent="-118745" lvl="1">
              <a:lnSpc>
                <a:spcPts val="1682"/>
              </a:lnSpc>
              <a:buFont typeface="Arial"/>
              <a:buChar char="•"/>
            </a:pPr>
            <a:r>
              <a:rPr lang="en-US" sz="1099">
                <a:solidFill>
                  <a:srgbClr val="161643"/>
                </a:solidFill>
                <a:latin typeface="Open Sans"/>
                <a:ea typeface="Open Sans"/>
                <a:cs typeface="Open Sans"/>
                <a:sym typeface="Open Sans"/>
              </a:rPr>
              <a:t>Engage in collaborative moderation to support consistent grading</a:t>
            </a:r>
          </a:p>
          <a:p>
            <a:pPr algn="l" marL="237490" indent="-118745" lvl="1">
              <a:lnSpc>
                <a:spcPts val="1682"/>
              </a:lnSpc>
              <a:buFont typeface="Arial"/>
              <a:buChar char="•"/>
            </a:pPr>
            <a:r>
              <a:rPr lang="en-US" sz="1099">
                <a:solidFill>
                  <a:srgbClr val="161643"/>
                </a:solidFill>
                <a:latin typeface="Open Sans"/>
                <a:ea typeface="Open Sans"/>
                <a:cs typeface="Open Sans"/>
                <a:sym typeface="Open Sans"/>
              </a:rPr>
              <a:t>Participate in cross-site discussions to align expectations and strengthen professional judgement</a:t>
            </a:r>
          </a:p>
          <a:p>
            <a:pPr algn="l" marL="237490" indent="-118745" lvl="1">
              <a:lnSpc>
                <a:spcPts val="1682"/>
              </a:lnSpc>
              <a:buFont typeface="Arial"/>
              <a:buChar char="•"/>
            </a:pPr>
            <a:r>
              <a:rPr lang="en-US" sz="1099">
                <a:solidFill>
                  <a:srgbClr val="161643"/>
                </a:solidFill>
                <a:latin typeface="Open Sans"/>
                <a:ea typeface="Open Sans"/>
                <a:cs typeface="Open Sans"/>
                <a:sym typeface="Open Sans"/>
              </a:rPr>
              <a:t>Document and store evidence of learning ethically and securely</a:t>
            </a:r>
          </a:p>
          <a:p>
            <a:pPr algn="l">
              <a:lnSpc>
                <a:spcPts val="1208"/>
              </a:lnSpc>
            </a:pPr>
          </a:p>
        </p:txBody>
      </p:sp>
      <p:sp>
        <p:nvSpPr>
          <p:cNvPr name="TextBox 31" id="31"/>
          <p:cNvSpPr txBox="true"/>
          <p:nvPr/>
        </p:nvSpPr>
        <p:spPr>
          <a:xfrm rot="0">
            <a:off x="2145726" y="5838972"/>
            <a:ext cx="6594132" cy="2175339"/>
          </a:xfrm>
          <a:prstGeom prst="rect">
            <a:avLst/>
          </a:prstGeom>
        </p:spPr>
        <p:txBody>
          <a:bodyPr anchor="t" rtlCol="false" tIns="0" lIns="0" bIns="0" rIns="0">
            <a:spAutoFit/>
          </a:bodyPr>
          <a:lstStyle/>
          <a:p>
            <a:pPr algn="l">
              <a:lnSpc>
                <a:spcPts val="1683"/>
              </a:lnSpc>
            </a:pPr>
            <a:r>
              <a:rPr lang="en-US" sz="1100" b="true">
                <a:solidFill>
                  <a:srgbClr val="161643"/>
                </a:solidFill>
                <a:latin typeface="Open Sans Bold"/>
                <a:ea typeface="Open Sans Bold"/>
                <a:cs typeface="Open Sans Bold"/>
                <a:sym typeface="Open Sans Bold"/>
              </a:rPr>
              <a:t>Mid-Semester Progress Summary</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Completed by Week 8 each term (or as agreed by YPSA)</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Includes a grade, effort level, overall comment, and an indication where further communication is required</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Sent to families with the home school coordinator CC’d into the communication </a:t>
            </a:r>
          </a:p>
          <a:p>
            <a:pPr algn="l">
              <a:lnSpc>
                <a:spcPts val="611"/>
              </a:lnSpc>
            </a:pPr>
          </a:p>
          <a:p>
            <a:pPr algn="l">
              <a:lnSpc>
                <a:spcPts val="1683"/>
              </a:lnSpc>
            </a:pPr>
            <a:r>
              <a:rPr lang="en-US" sz="1100" b="true">
                <a:solidFill>
                  <a:srgbClr val="161643"/>
                </a:solidFill>
                <a:latin typeface="Open Sans Bold"/>
                <a:ea typeface="Open Sans Bold"/>
                <a:cs typeface="Open Sans Bold"/>
                <a:sym typeface="Open Sans Bold"/>
              </a:rPr>
              <a:t>End of Semester Report</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Includes a written comment outlining student progress, strengths, challenges, and next learning steps</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Sent to families with the home school coordinator CC’d into the communication </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Ensures all stakeholders share a clear understanding of student achievement and support needs</a:t>
            </a:r>
          </a:p>
        </p:txBody>
      </p:sp>
      <p:grpSp>
        <p:nvGrpSpPr>
          <p:cNvPr name="Group 32" id="32"/>
          <p:cNvGrpSpPr/>
          <p:nvPr/>
        </p:nvGrpSpPr>
        <p:grpSpPr>
          <a:xfrm rot="0">
            <a:off x="1736698" y="10290173"/>
            <a:ext cx="255194" cy="230775"/>
            <a:chOff x="0" y="0"/>
            <a:chExt cx="340259" cy="307700"/>
          </a:xfrm>
        </p:grpSpPr>
        <p:grpSp>
          <p:nvGrpSpPr>
            <p:cNvPr name="Group 33" id="33"/>
            <p:cNvGrpSpPr/>
            <p:nvPr/>
          </p:nvGrpSpPr>
          <p:grpSpPr>
            <a:xfrm rot="0">
              <a:off x="16280" y="0"/>
              <a:ext cx="307700" cy="307700"/>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5" id="3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36" id="36"/>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15</a:t>
              </a: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34617"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35408"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36051" y="-301603"/>
            <a:ext cx="8711972" cy="1803766"/>
            <a:chOff x="0" y="0"/>
            <a:chExt cx="1991525" cy="412334"/>
          </a:xfrm>
        </p:grpSpPr>
        <p:sp>
          <p:nvSpPr>
            <p:cNvPr name="Freeform 9" id="9"/>
            <p:cNvSpPr/>
            <p:nvPr/>
          </p:nvSpPr>
          <p:spPr>
            <a:xfrm flipH="false" flipV="false" rot="0">
              <a:off x="0" y="0"/>
              <a:ext cx="1991525" cy="412334"/>
            </a:xfrm>
            <a:custGeom>
              <a:avLst/>
              <a:gdLst/>
              <a:ahLst/>
              <a:cxnLst/>
              <a:rect r="r" b="b" t="t" l="l"/>
              <a:pathLst>
                <a:path h="412334" w="1991525">
                  <a:moveTo>
                    <a:pt x="0" y="0"/>
                  </a:moveTo>
                  <a:lnTo>
                    <a:pt x="1991525" y="0"/>
                  </a:lnTo>
                  <a:lnTo>
                    <a:pt x="1991525" y="412334"/>
                  </a:lnTo>
                  <a:lnTo>
                    <a:pt x="0" y="412334"/>
                  </a:lnTo>
                  <a:close/>
                </a:path>
              </a:pathLst>
            </a:custGeom>
            <a:solidFill>
              <a:srgbClr val="161643"/>
            </a:solidFill>
          </p:spPr>
        </p:sp>
        <p:sp>
          <p:nvSpPr>
            <p:cNvPr name="TextBox 10" id="10"/>
            <p:cNvSpPr txBox="true"/>
            <p:nvPr/>
          </p:nvSpPr>
          <p:spPr>
            <a:xfrm>
              <a:off x="0" y="-28575"/>
              <a:ext cx="1991525"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32013" y="82827"/>
            <a:ext cx="2689540" cy="2907425"/>
            <a:chOff x="0" y="0"/>
            <a:chExt cx="660400" cy="713900"/>
          </a:xfrm>
        </p:grpSpPr>
        <p:sp>
          <p:nvSpPr>
            <p:cNvPr name="Freeform 15" id="15"/>
            <p:cNvSpPr/>
            <p:nvPr/>
          </p:nvSpPr>
          <p:spPr>
            <a:xfrm flipH="false" flipV="false" rot="0">
              <a:off x="0" y="0"/>
              <a:ext cx="660400" cy="713900"/>
            </a:xfrm>
            <a:custGeom>
              <a:avLst/>
              <a:gdLst/>
              <a:ahLst/>
              <a:cxnLst/>
              <a:rect r="r" b="b" t="t" l="l"/>
              <a:pathLst>
                <a:path h="713900" w="660400">
                  <a:moveTo>
                    <a:pt x="220252" y="694831"/>
                  </a:moveTo>
                  <a:cubicBezTo>
                    <a:pt x="254109" y="706345"/>
                    <a:pt x="292600" y="713900"/>
                    <a:pt x="330378" y="713900"/>
                  </a:cubicBezTo>
                  <a:cubicBezTo>
                    <a:pt x="368157" y="713900"/>
                    <a:pt x="404509" y="707423"/>
                    <a:pt x="438009" y="695909"/>
                  </a:cubicBezTo>
                  <a:cubicBezTo>
                    <a:pt x="438723" y="695550"/>
                    <a:pt x="439435" y="695550"/>
                    <a:pt x="440148" y="695191"/>
                  </a:cubicBezTo>
                  <a:cubicBezTo>
                    <a:pt x="565955" y="649135"/>
                    <a:pt x="658618" y="527521"/>
                    <a:pt x="660400" y="387595"/>
                  </a:cubicBezTo>
                  <a:lnTo>
                    <a:pt x="660400" y="0"/>
                  </a:lnTo>
                  <a:lnTo>
                    <a:pt x="0" y="0"/>
                  </a:lnTo>
                  <a:lnTo>
                    <a:pt x="0" y="387307"/>
                  </a:lnTo>
                  <a:cubicBezTo>
                    <a:pt x="1782" y="528240"/>
                    <a:pt x="93019" y="649855"/>
                    <a:pt x="220252" y="694831"/>
                  </a:cubicBezTo>
                  <a:close/>
                </a:path>
              </a:pathLst>
            </a:custGeom>
            <a:solidFill>
              <a:srgbClr val="A5DEF5"/>
            </a:solidFill>
          </p:spPr>
        </p:sp>
        <p:sp>
          <p:nvSpPr>
            <p:cNvPr name="TextBox 16" id="16"/>
            <p:cNvSpPr txBox="true"/>
            <p:nvPr/>
          </p:nvSpPr>
          <p:spPr>
            <a:xfrm>
              <a:off x="0" y="-28575"/>
              <a:ext cx="660400" cy="615475"/>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55553"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38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4" id="24"/>
          <p:cNvGrpSpPr/>
          <p:nvPr/>
        </p:nvGrpSpPr>
        <p:grpSpPr>
          <a:xfrm rot="5400000">
            <a:off x="5516429" y="2825982"/>
            <a:ext cx="1444725" cy="6183408"/>
            <a:chOff x="0" y="0"/>
            <a:chExt cx="660400" cy="2826504"/>
          </a:xfrm>
        </p:grpSpPr>
        <p:sp>
          <p:nvSpPr>
            <p:cNvPr name="Freeform 25" id="25"/>
            <p:cNvSpPr/>
            <p:nvPr/>
          </p:nvSpPr>
          <p:spPr>
            <a:xfrm flipH="false" flipV="false" rot="0">
              <a:off x="0" y="0"/>
              <a:ext cx="660400" cy="2826504"/>
            </a:xfrm>
            <a:custGeom>
              <a:avLst/>
              <a:gdLst/>
              <a:ahLst/>
              <a:cxnLst/>
              <a:rect r="r" b="b" t="t" l="l"/>
              <a:pathLst>
                <a:path h="2826504" w="660400">
                  <a:moveTo>
                    <a:pt x="220252" y="2807435"/>
                  </a:moveTo>
                  <a:cubicBezTo>
                    <a:pt x="254109" y="2818949"/>
                    <a:pt x="292600" y="2826504"/>
                    <a:pt x="330378" y="2826504"/>
                  </a:cubicBezTo>
                  <a:cubicBezTo>
                    <a:pt x="368157" y="2826504"/>
                    <a:pt x="404509" y="2820027"/>
                    <a:pt x="438009" y="2808513"/>
                  </a:cubicBezTo>
                  <a:cubicBezTo>
                    <a:pt x="438723" y="2808154"/>
                    <a:pt x="439435" y="2808154"/>
                    <a:pt x="440148" y="2807795"/>
                  </a:cubicBezTo>
                  <a:cubicBezTo>
                    <a:pt x="565955" y="2761739"/>
                    <a:pt x="658618" y="2640125"/>
                    <a:pt x="660400" y="2453272"/>
                  </a:cubicBezTo>
                  <a:lnTo>
                    <a:pt x="660400" y="0"/>
                  </a:lnTo>
                  <a:lnTo>
                    <a:pt x="0" y="0"/>
                  </a:lnTo>
                  <a:lnTo>
                    <a:pt x="0" y="2451452"/>
                  </a:lnTo>
                  <a:cubicBezTo>
                    <a:pt x="1782" y="2640844"/>
                    <a:pt x="93019" y="2762459"/>
                    <a:pt x="220252" y="2807435"/>
                  </a:cubicBezTo>
                  <a:close/>
                </a:path>
              </a:pathLst>
            </a:custGeom>
            <a:solidFill>
              <a:srgbClr val="A5DEF5"/>
            </a:solidFill>
          </p:spPr>
        </p:sp>
        <p:sp>
          <p:nvSpPr>
            <p:cNvPr name="TextBox 26" id="26"/>
            <p:cNvSpPr txBox="true"/>
            <p:nvPr/>
          </p:nvSpPr>
          <p:spPr>
            <a:xfrm>
              <a:off x="0" y="-28575"/>
              <a:ext cx="660400" cy="2728079"/>
            </a:xfrm>
            <a:prstGeom prst="rect">
              <a:avLst/>
            </a:prstGeom>
          </p:spPr>
          <p:txBody>
            <a:bodyPr anchor="ctr" rtlCol="false" tIns="50800" lIns="50800" bIns="50800" rIns="50800"/>
            <a:lstStyle/>
            <a:p>
              <a:pPr algn="ctr">
                <a:lnSpc>
                  <a:spcPts val="1960"/>
                </a:lnSpc>
              </a:pPr>
            </a:p>
          </p:txBody>
        </p:sp>
      </p:grpSp>
      <p:grpSp>
        <p:nvGrpSpPr>
          <p:cNvPr name="Group 27" id="27"/>
          <p:cNvGrpSpPr/>
          <p:nvPr/>
        </p:nvGrpSpPr>
        <p:grpSpPr>
          <a:xfrm rot="-10800000">
            <a:off x="3241619" y="5300137"/>
            <a:ext cx="1235097" cy="1235097"/>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9" id="2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0" id="30"/>
          <p:cNvGrpSpPr/>
          <p:nvPr/>
        </p:nvGrpSpPr>
        <p:grpSpPr>
          <a:xfrm rot="5400000">
            <a:off x="5524965" y="6166470"/>
            <a:ext cx="1444725" cy="6166335"/>
            <a:chOff x="0" y="0"/>
            <a:chExt cx="660400" cy="2818700"/>
          </a:xfrm>
        </p:grpSpPr>
        <p:sp>
          <p:nvSpPr>
            <p:cNvPr name="Freeform 31" id="31"/>
            <p:cNvSpPr/>
            <p:nvPr/>
          </p:nvSpPr>
          <p:spPr>
            <a:xfrm flipH="false" flipV="false" rot="0">
              <a:off x="0" y="0"/>
              <a:ext cx="660400" cy="2818700"/>
            </a:xfrm>
            <a:custGeom>
              <a:avLst/>
              <a:gdLst/>
              <a:ahLst/>
              <a:cxnLst/>
              <a:rect r="r" b="b" t="t" l="l"/>
              <a:pathLst>
                <a:path h="2818700" w="660400">
                  <a:moveTo>
                    <a:pt x="220252" y="2799631"/>
                  </a:moveTo>
                  <a:cubicBezTo>
                    <a:pt x="254109" y="2811145"/>
                    <a:pt x="292600" y="2818700"/>
                    <a:pt x="330378" y="2818700"/>
                  </a:cubicBezTo>
                  <a:cubicBezTo>
                    <a:pt x="368157" y="2818700"/>
                    <a:pt x="404509" y="2812223"/>
                    <a:pt x="438009" y="2800709"/>
                  </a:cubicBezTo>
                  <a:cubicBezTo>
                    <a:pt x="438723" y="2800350"/>
                    <a:pt x="439435" y="2800350"/>
                    <a:pt x="440148" y="2799991"/>
                  </a:cubicBezTo>
                  <a:cubicBezTo>
                    <a:pt x="565955" y="2753935"/>
                    <a:pt x="658618" y="2632321"/>
                    <a:pt x="660400" y="2445642"/>
                  </a:cubicBezTo>
                  <a:lnTo>
                    <a:pt x="660400" y="0"/>
                  </a:lnTo>
                  <a:lnTo>
                    <a:pt x="0" y="0"/>
                  </a:lnTo>
                  <a:lnTo>
                    <a:pt x="0" y="2443827"/>
                  </a:lnTo>
                  <a:cubicBezTo>
                    <a:pt x="1782" y="2633040"/>
                    <a:pt x="93019" y="2754656"/>
                    <a:pt x="220252" y="2799631"/>
                  </a:cubicBezTo>
                  <a:close/>
                </a:path>
              </a:pathLst>
            </a:custGeom>
            <a:solidFill>
              <a:srgbClr val="A5DEF5"/>
            </a:solidFill>
          </p:spPr>
        </p:sp>
        <p:sp>
          <p:nvSpPr>
            <p:cNvPr name="TextBox 32" id="32"/>
            <p:cNvSpPr txBox="true"/>
            <p:nvPr/>
          </p:nvSpPr>
          <p:spPr>
            <a:xfrm>
              <a:off x="0" y="-28575"/>
              <a:ext cx="660400" cy="2720275"/>
            </a:xfrm>
            <a:prstGeom prst="rect">
              <a:avLst/>
            </a:prstGeom>
          </p:spPr>
          <p:txBody>
            <a:bodyPr anchor="ctr" rtlCol="false" tIns="50800" lIns="50800" bIns="50800" rIns="50800"/>
            <a:lstStyle/>
            <a:p>
              <a:pPr algn="ctr">
                <a:lnSpc>
                  <a:spcPts val="1960"/>
                </a:lnSpc>
              </a:pPr>
            </a:p>
          </p:txBody>
        </p:sp>
      </p:grpSp>
      <p:grpSp>
        <p:nvGrpSpPr>
          <p:cNvPr name="Group 33" id="33"/>
          <p:cNvGrpSpPr/>
          <p:nvPr/>
        </p:nvGrpSpPr>
        <p:grpSpPr>
          <a:xfrm rot="-10800000">
            <a:off x="3258692" y="8632089"/>
            <a:ext cx="1235097" cy="1235097"/>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5" id="3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6" id="36"/>
          <p:cNvSpPr/>
          <p:nvPr/>
        </p:nvSpPr>
        <p:spPr>
          <a:xfrm flipH="false" flipV="false" rot="0">
            <a:off x="3374823" y="5410441"/>
            <a:ext cx="968689" cy="935996"/>
          </a:xfrm>
          <a:custGeom>
            <a:avLst/>
            <a:gdLst/>
            <a:ahLst/>
            <a:cxnLst/>
            <a:rect r="r" b="b" t="t" l="l"/>
            <a:pathLst>
              <a:path h="935996" w="968689">
                <a:moveTo>
                  <a:pt x="0" y="0"/>
                </a:moveTo>
                <a:lnTo>
                  <a:pt x="968690" y="0"/>
                </a:lnTo>
                <a:lnTo>
                  <a:pt x="968690" y="935996"/>
                </a:lnTo>
                <a:lnTo>
                  <a:pt x="0" y="93599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37" id="37"/>
          <p:cNvSpPr/>
          <p:nvPr/>
        </p:nvSpPr>
        <p:spPr>
          <a:xfrm flipH="false" flipV="false" rot="0">
            <a:off x="3318059" y="8790320"/>
            <a:ext cx="1116364" cy="852623"/>
          </a:xfrm>
          <a:custGeom>
            <a:avLst/>
            <a:gdLst/>
            <a:ahLst/>
            <a:cxnLst/>
            <a:rect r="r" b="b" t="t" l="l"/>
            <a:pathLst>
              <a:path h="852623" w="1116364">
                <a:moveTo>
                  <a:pt x="0" y="0"/>
                </a:moveTo>
                <a:lnTo>
                  <a:pt x="1116363" y="0"/>
                </a:lnTo>
                <a:lnTo>
                  <a:pt x="1116363" y="852623"/>
                </a:lnTo>
                <a:lnTo>
                  <a:pt x="0" y="85262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38" id="38"/>
          <p:cNvSpPr txBox="true"/>
          <p:nvPr/>
        </p:nvSpPr>
        <p:spPr>
          <a:xfrm rot="0">
            <a:off x="3115387" y="1035300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39" id="39"/>
          <p:cNvGrpSpPr/>
          <p:nvPr/>
        </p:nvGrpSpPr>
        <p:grpSpPr>
          <a:xfrm rot="-5400000">
            <a:off x="3682907" y="1136571"/>
            <a:ext cx="1444725" cy="6229253"/>
            <a:chOff x="0" y="0"/>
            <a:chExt cx="660400" cy="2847461"/>
          </a:xfrm>
        </p:grpSpPr>
        <p:sp>
          <p:nvSpPr>
            <p:cNvPr name="Freeform 40" id="40"/>
            <p:cNvSpPr/>
            <p:nvPr/>
          </p:nvSpPr>
          <p:spPr>
            <a:xfrm flipH="false" flipV="false" rot="0">
              <a:off x="0" y="0"/>
              <a:ext cx="660400" cy="2847461"/>
            </a:xfrm>
            <a:custGeom>
              <a:avLst/>
              <a:gdLst/>
              <a:ahLst/>
              <a:cxnLst/>
              <a:rect r="r" b="b" t="t" l="l"/>
              <a:pathLst>
                <a:path h="2847461" w="660400">
                  <a:moveTo>
                    <a:pt x="220252" y="2828392"/>
                  </a:moveTo>
                  <a:cubicBezTo>
                    <a:pt x="254109" y="2839906"/>
                    <a:pt x="292600" y="2847461"/>
                    <a:pt x="330378" y="2847461"/>
                  </a:cubicBezTo>
                  <a:cubicBezTo>
                    <a:pt x="368157" y="2847461"/>
                    <a:pt x="404509" y="2840984"/>
                    <a:pt x="438009" y="2829470"/>
                  </a:cubicBezTo>
                  <a:cubicBezTo>
                    <a:pt x="438723" y="2829111"/>
                    <a:pt x="439435" y="2829111"/>
                    <a:pt x="440148" y="2828751"/>
                  </a:cubicBezTo>
                  <a:cubicBezTo>
                    <a:pt x="565955" y="2782696"/>
                    <a:pt x="658618" y="2661082"/>
                    <a:pt x="660400" y="2473763"/>
                  </a:cubicBezTo>
                  <a:lnTo>
                    <a:pt x="660400" y="0"/>
                  </a:lnTo>
                  <a:lnTo>
                    <a:pt x="0" y="0"/>
                  </a:lnTo>
                  <a:lnTo>
                    <a:pt x="0" y="2471927"/>
                  </a:lnTo>
                  <a:cubicBezTo>
                    <a:pt x="1782" y="2661801"/>
                    <a:pt x="93019" y="2783416"/>
                    <a:pt x="220252" y="2828392"/>
                  </a:cubicBezTo>
                  <a:close/>
                </a:path>
              </a:pathLst>
            </a:custGeom>
            <a:solidFill>
              <a:srgbClr val="161643"/>
            </a:solidFill>
          </p:spPr>
        </p:sp>
        <p:sp>
          <p:nvSpPr>
            <p:cNvPr name="TextBox 41" id="41"/>
            <p:cNvSpPr txBox="true"/>
            <p:nvPr/>
          </p:nvSpPr>
          <p:spPr>
            <a:xfrm>
              <a:off x="0" y="-28575"/>
              <a:ext cx="660400" cy="2749036"/>
            </a:xfrm>
            <a:prstGeom prst="rect">
              <a:avLst/>
            </a:prstGeom>
          </p:spPr>
          <p:txBody>
            <a:bodyPr anchor="ctr" rtlCol="false" tIns="50800" lIns="50800" bIns="50800" rIns="50800"/>
            <a:lstStyle/>
            <a:p>
              <a:pPr algn="ctr">
                <a:lnSpc>
                  <a:spcPts val="1960"/>
                </a:lnSpc>
              </a:pPr>
            </a:p>
          </p:txBody>
        </p:sp>
      </p:grpSp>
      <p:grpSp>
        <p:nvGrpSpPr>
          <p:cNvPr name="Group 42" id="42"/>
          <p:cNvGrpSpPr/>
          <p:nvPr/>
        </p:nvGrpSpPr>
        <p:grpSpPr>
          <a:xfrm rot="0">
            <a:off x="6190268" y="3633650"/>
            <a:ext cx="1235097" cy="1235097"/>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45" id="45"/>
          <p:cNvSpPr/>
          <p:nvPr/>
        </p:nvSpPr>
        <p:spPr>
          <a:xfrm flipH="false" flipV="false" rot="0">
            <a:off x="6354580" y="3815525"/>
            <a:ext cx="906472" cy="871346"/>
          </a:xfrm>
          <a:custGeom>
            <a:avLst/>
            <a:gdLst/>
            <a:ahLst/>
            <a:cxnLst/>
            <a:rect r="r" b="b" t="t" l="l"/>
            <a:pathLst>
              <a:path h="871346" w="906472">
                <a:moveTo>
                  <a:pt x="0" y="0"/>
                </a:moveTo>
                <a:lnTo>
                  <a:pt x="906473" y="0"/>
                </a:lnTo>
                <a:lnTo>
                  <a:pt x="906473" y="871346"/>
                </a:lnTo>
                <a:lnTo>
                  <a:pt x="0" y="87134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46" id="46"/>
          <p:cNvSpPr txBox="true"/>
          <p:nvPr/>
        </p:nvSpPr>
        <p:spPr>
          <a:xfrm rot="0">
            <a:off x="1775717" y="4187942"/>
            <a:ext cx="4312593" cy="681061"/>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D</a:t>
            </a:r>
            <a:r>
              <a:rPr lang="en-US" sz="787">
                <a:solidFill>
                  <a:srgbClr val="FFFFFF"/>
                </a:solidFill>
                <a:latin typeface="Open Sans"/>
                <a:ea typeface="Open Sans"/>
                <a:cs typeface="Open Sans"/>
                <a:sym typeface="Open Sans"/>
              </a:rPr>
              <a:t>elivering subjects through the YPSA Local Delivery Model involves a shared funding arrangement between schools. While families are not required to pay for Local Delivery subjects, it is important to recognise the significant cost and commitment schools make to ensure every student has access to a broad and equitable range of learning opportunities across the Yorke Peninsula.</a:t>
            </a:r>
          </a:p>
        </p:txBody>
      </p:sp>
      <p:sp>
        <p:nvSpPr>
          <p:cNvPr name="TextBox 47" id="47"/>
          <p:cNvSpPr txBox="true"/>
          <p:nvPr/>
        </p:nvSpPr>
        <p:spPr>
          <a:xfrm rot="0">
            <a:off x="1775717" y="3681018"/>
            <a:ext cx="5051401" cy="481634"/>
          </a:xfrm>
          <a:prstGeom prst="rect">
            <a:avLst/>
          </a:prstGeom>
        </p:spPr>
        <p:txBody>
          <a:bodyPr anchor="t" rtlCol="false" tIns="0" lIns="0" bIns="0" rIns="0">
            <a:spAutoFit/>
          </a:bodyPr>
          <a:lstStyle/>
          <a:p>
            <a:pPr algn="l">
              <a:lnSpc>
                <a:spcPts val="1864"/>
              </a:lnSpc>
            </a:pPr>
            <a:r>
              <a:rPr lang="en-US" sz="1983" b="true">
                <a:solidFill>
                  <a:srgbClr val="FFFFFF"/>
                </a:solidFill>
                <a:latin typeface="Open Sans Bold"/>
                <a:ea typeface="Open Sans Bold"/>
                <a:cs typeface="Open Sans Bold"/>
                <a:sym typeface="Open Sans Bold"/>
              </a:rPr>
              <a:t>LOCAL DELIVERY COSTS </a:t>
            </a:r>
          </a:p>
          <a:p>
            <a:pPr algn="l">
              <a:lnSpc>
                <a:spcPts val="1864"/>
              </a:lnSpc>
            </a:pPr>
            <a:r>
              <a:rPr lang="en-US" b="true" sz="1983">
                <a:solidFill>
                  <a:srgbClr val="FFFFFF"/>
                </a:solidFill>
                <a:latin typeface="Open Sans Bold"/>
                <a:ea typeface="Open Sans Bold"/>
                <a:cs typeface="Open Sans Bold"/>
                <a:sym typeface="Open Sans Bold"/>
              </a:rPr>
              <a:t>AND FUNDING</a:t>
            </a:r>
          </a:p>
        </p:txBody>
      </p:sp>
      <p:sp>
        <p:nvSpPr>
          <p:cNvPr name="TextBox 48" id="48"/>
          <p:cNvSpPr txBox="true"/>
          <p:nvPr/>
        </p:nvSpPr>
        <p:spPr>
          <a:xfrm rot="0">
            <a:off x="4546139" y="5616561"/>
            <a:ext cx="4312593" cy="1090271"/>
          </a:xfrm>
          <a:prstGeom prst="rect">
            <a:avLst/>
          </a:prstGeom>
        </p:spPr>
        <p:txBody>
          <a:bodyPr anchor="t" rtlCol="false" tIns="0" lIns="0" bIns="0" rIns="0">
            <a:spAutoFit/>
          </a:bodyPr>
          <a:lstStyle/>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Stud</a:t>
            </a:r>
            <a:r>
              <a:rPr lang="en-US" sz="787">
                <a:solidFill>
                  <a:srgbClr val="161643"/>
                </a:solidFill>
                <a:latin typeface="Open Sans"/>
                <a:ea typeface="Open Sans"/>
                <a:cs typeface="Open Sans"/>
                <a:sym typeface="Open Sans"/>
              </a:rPr>
              <a:t>ent enrolment remains with the home school, and subject enrolments are recorded in Schools Online by the end of Week 3 each semester (or as soon as possible in the case of late enrolments).</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The home school contributes a portion of the Student Centred Funding Model (SCFM) to the host school delivering the subject.</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This funding supports the host school in providing qualified teachers, learning materials, and the infrastructure required for high-quality delivery.</a:t>
            </a:r>
          </a:p>
          <a:p>
            <a:pPr algn="l">
              <a:lnSpc>
                <a:spcPts val="1102"/>
              </a:lnSpc>
              <a:spcBef>
                <a:spcPct val="0"/>
              </a:spcBef>
            </a:pPr>
          </a:p>
        </p:txBody>
      </p:sp>
      <p:sp>
        <p:nvSpPr>
          <p:cNvPr name="TextBox 49" id="49"/>
          <p:cNvSpPr txBox="true"/>
          <p:nvPr/>
        </p:nvSpPr>
        <p:spPr>
          <a:xfrm rot="0">
            <a:off x="4498354" y="5347762"/>
            <a:ext cx="4414551"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HOW IT WORKS</a:t>
            </a:r>
          </a:p>
        </p:txBody>
      </p:sp>
      <p:grpSp>
        <p:nvGrpSpPr>
          <p:cNvPr name="Group 50" id="50"/>
          <p:cNvGrpSpPr/>
          <p:nvPr/>
        </p:nvGrpSpPr>
        <p:grpSpPr>
          <a:xfrm rot="-5400000">
            <a:off x="3721214" y="4430217"/>
            <a:ext cx="1444725" cy="6305866"/>
            <a:chOff x="0" y="0"/>
            <a:chExt cx="660400" cy="2882482"/>
          </a:xfrm>
        </p:grpSpPr>
        <p:sp>
          <p:nvSpPr>
            <p:cNvPr name="Freeform 51" id="51"/>
            <p:cNvSpPr/>
            <p:nvPr/>
          </p:nvSpPr>
          <p:spPr>
            <a:xfrm flipH="false" flipV="false" rot="0">
              <a:off x="0" y="0"/>
              <a:ext cx="660400" cy="2882482"/>
            </a:xfrm>
            <a:custGeom>
              <a:avLst/>
              <a:gdLst/>
              <a:ahLst/>
              <a:cxnLst/>
              <a:rect r="r" b="b" t="t" l="l"/>
              <a:pathLst>
                <a:path h="2882482" w="660400">
                  <a:moveTo>
                    <a:pt x="220252" y="2863412"/>
                  </a:moveTo>
                  <a:cubicBezTo>
                    <a:pt x="254109" y="2874926"/>
                    <a:pt x="292600" y="2882482"/>
                    <a:pt x="330378" y="2882482"/>
                  </a:cubicBezTo>
                  <a:cubicBezTo>
                    <a:pt x="368157" y="2882482"/>
                    <a:pt x="404509" y="2876004"/>
                    <a:pt x="438009" y="2864491"/>
                  </a:cubicBezTo>
                  <a:cubicBezTo>
                    <a:pt x="438723" y="2864131"/>
                    <a:pt x="439435" y="2864131"/>
                    <a:pt x="440148" y="2863772"/>
                  </a:cubicBezTo>
                  <a:cubicBezTo>
                    <a:pt x="565955" y="2817717"/>
                    <a:pt x="658618" y="2696103"/>
                    <a:pt x="660400" y="2508006"/>
                  </a:cubicBezTo>
                  <a:lnTo>
                    <a:pt x="660400" y="0"/>
                  </a:lnTo>
                  <a:lnTo>
                    <a:pt x="0" y="0"/>
                  </a:lnTo>
                  <a:lnTo>
                    <a:pt x="0" y="2506145"/>
                  </a:lnTo>
                  <a:cubicBezTo>
                    <a:pt x="1782" y="2696821"/>
                    <a:pt x="93019" y="2818437"/>
                    <a:pt x="220252" y="2863412"/>
                  </a:cubicBezTo>
                  <a:close/>
                </a:path>
              </a:pathLst>
            </a:custGeom>
            <a:solidFill>
              <a:srgbClr val="161643"/>
            </a:solidFill>
          </p:spPr>
        </p:sp>
        <p:sp>
          <p:nvSpPr>
            <p:cNvPr name="TextBox 52" id="52"/>
            <p:cNvSpPr txBox="true"/>
            <p:nvPr/>
          </p:nvSpPr>
          <p:spPr>
            <a:xfrm>
              <a:off x="0" y="-28575"/>
              <a:ext cx="660400" cy="2784057"/>
            </a:xfrm>
            <a:prstGeom prst="rect">
              <a:avLst/>
            </a:prstGeom>
          </p:spPr>
          <p:txBody>
            <a:bodyPr anchor="ctr" rtlCol="false" tIns="50800" lIns="50800" bIns="50800" rIns="50800"/>
            <a:lstStyle/>
            <a:p>
              <a:pPr algn="ctr">
                <a:lnSpc>
                  <a:spcPts val="1960"/>
                </a:lnSpc>
              </a:pPr>
            </a:p>
          </p:txBody>
        </p:sp>
      </p:grpSp>
      <p:grpSp>
        <p:nvGrpSpPr>
          <p:cNvPr name="Group 53" id="53"/>
          <p:cNvGrpSpPr/>
          <p:nvPr/>
        </p:nvGrpSpPr>
        <p:grpSpPr>
          <a:xfrm rot="0">
            <a:off x="6266881" y="6965601"/>
            <a:ext cx="1235097" cy="1235097"/>
            <a:chOff x="0" y="0"/>
            <a:chExt cx="812800" cy="812800"/>
          </a:xfrm>
        </p:grpSpPr>
        <p:sp>
          <p:nvSpPr>
            <p:cNvPr name="Freeform 54" id="5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5" id="5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56" id="56"/>
          <p:cNvSpPr/>
          <p:nvPr/>
        </p:nvSpPr>
        <p:spPr>
          <a:xfrm flipH="false" flipV="false" rot="0">
            <a:off x="6381456" y="7292468"/>
            <a:ext cx="968910" cy="649170"/>
          </a:xfrm>
          <a:custGeom>
            <a:avLst/>
            <a:gdLst/>
            <a:ahLst/>
            <a:cxnLst/>
            <a:rect r="r" b="b" t="t" l="l"/>
            <a:pathLst>
              <a:path h="649170" w="968910">
                <a:moveTo>
                  <a:pt x="0" y="0"/>
                </a:moveTo>
                <a:lnTo>
                  <a:pt x="968910" y="0"/>
                </a:lnTo>
                <a:lnTo>
                  <a:pt x="968910" y="649170"/>
                </a:lnTo>
                <a:lnTo>
                  <a:pt x="0" y="64917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57" id="57"/>
          <p:cNvSpPr txBox="true"/>
          <p:nvPr/>
        </p:nvSpPr>
        <p:spPr>
          <a:xfrm rot="0">
            <a:off x="1851028" y="7387219"/>
            <a:ext cx="4312593" cy="665911"/>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Local Delivery inv</a:t>
            </a:r>
            <a:r>
              <a:rPr lang="en-US" sz="787">
                <a:solidFill>
                  <a:srgbClr val="FFFFFF"/>
                </a:solidFill>
                <a:latin typeface="Open Sans"/>
                <a:ea typeface="Open Sans"/>
                <a:cs typeface="Open Sans"/>
                <a:sym typeface="Open Sans"/>
              </a:rPr>
              <a:t>olves a substantial financial contribution from each student’s home school. A portion of the Student Cen</a:t>
            </a:r>
            <a:r>
              <a:rPr lang="en-US" sz="787">
                <a:solidFill>
                  <a:srgbClr val="FFFFFF"/>
                </a:solidFill>
                <a:latin typeface="Open Sans"/>
                <a:ea typeface="Open Sans"/>
                <a:cs typeface="Open Sans"/>
                <a:sym typeface="Open Sans"/>
              </a:rPr>
              <a:t>tred Funding M</a:t>
            </a:r>
            <a:r>
              <a:rPr lang="en-US" sz="787">
                <a:solidFill>
                  <a:srgbClr val="FFFFFF"/>
                </a:solidFill>
                <a:latin typeface="Open Sans"/>
                <a:ea typeface="Open Sans"/>
                <a:cs typeface="Open Sans"/>
                <a:sym typeface="Open Sans"/>
              </a:rPr>
              <a:t>odel is transferred to the host school to support the delivery of specialised subjects, resourcing, staffing, and practical components. This represents a significant investment to ensure students can access the subjects and pathways they need, regardless of their location.</a:t>
            </a:r>
          </a:p>
        </p:txBody>
      </p:sp>
      <p:sp>
        <p:nvSpPr>
          <p:cNvPr name="TextBox 58" id="58"/>
          <p:cNvSpPr txBox="true"/>
          <p:nvPr/>
        </p:nvSpPr>
        <p:spPr>
          <a:xfrm rot="0">
            <a:off x="1851028" y="7114306"/>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COST STRUCTURE </a:t>
            </a:r>
          </a:p>
        </p:txBody>
      </p:sp>
      <p:sp>
        <p:nvSpPr>
          <p:cNvPr name="TextBox 59" id="59"/>
          <p:cNvSpPr txBox="true"/>
          <p:nvPr/>
        </p:nvSpPr>
        <p:spPr>
          <a:xfrm rot="0">
            <a:off x="4561909" y="9098186"/>
            <a:ext cx="4312593" cy="544657"/>
          </a:xfrm>
          <a:prstGeom prst="rect">
            <a:avLst/>
          </a:prstGeom>
        </p:spPr>
        <p:txBody>
          <a:bodyPr anchor="t" rtlCol="false" tIns="0" lIns="0" bIns="0" rIns="0">
            <a:spAutoFit/>
          </a:bodyPr>
          <a:lstStyle/>
          <a:p>
            <a:pPr algn="l">
              <a:lnSpc>
                <a:spcPts val="1102"/>
              </a:lnSpc>
              <a:spcBef>
                <a:spcPct val="0"/>
              </a:spcBef>
            </a:pPr>
            <a:r>
              <a:rPr lang="en-US" sz="787">
                <a:solidFill>
                  <a:srgbClr val="161643"/>
                </a:solidFill>
                <a:latin typeface="Open Sans"/>
                <a:ea typeface="Open Sans"/>
                <a:cs typeface="Open Sans"/>
                <a:sym typeface="Open Sans"/>
              </a:rPr>
              <a:t>These</a:t>
            </a:r>
            <a:r>
              <a:rPr lang="en-US" sz="787">
                <a:solidFill>
                  <a:srgbClr val="161643"/>
                </a:solidFill>
                <a:latin typeface="Open Sans"/>
                <a:ea typeface="Open Sans"/>
                <a:cs typeface="Open Sans"/>
                <a:sym typeface="Open Sans"/>
              </a:rPr>
              <a:t> shared costs reflect the collective investment of YPSA schools in maintaining equitable access to specialist subjects and qualified teachers across the region. By working together, schools ensure that geography does not limit opportunity, every student can pursue the subjects and pathways that align with their interests and future goals.</a:t>
            </a:r>
          </a:p>
        </p:txBody>
      </p:sp>
      <p:sp>
        <p:nvSpPr>
          <p:cNvPr name="TextBox 60" id="60"/>
          <p:cNvSpPr txBox="true"/>
          <p:nvPr/>
        </p:nvSpPr>
        <p:spPr>
          <a:xfrm rot="0">
            <a:off x="4561909" y="8829388"/>
            <a:ext cx="4414551"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WHY IT MATTERS</a:t>
            </a:r>
          </a:p>
        </p:txBody>
      </p:sp>
      <p:sp>
        <p:nvSpPr>
          <p:cNvPr name="TextBox 61" id="61"/>
          <p:cNvSpPr txBox="true"/>
          <p:nvPr/>
        </p:nvSpPr>
        <p:spPr>
          <a:xfrm rot="0">
            <a:off x="1748210" y="2663350"/>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grpSp>
        <p:nvGrpSpPr>
          <p:cNvPr name="Group 62" id="62"/>
          <p:cNvGrpSpPr/>
          <p:nvPr/>
        </p:nvGrpSpPr>
        <p:grpSpPr>
          <a:xfrm rot="0">
            <a:off x="1775717" y="10276021"/>
            <a:ext cx="255194" cy="230775"/>
            <a:chOff x="0" y="0"/>
            <a:chExt cx="340259" cy="307700"/>
          </a:xfrm>
        </p:grpSpPr>
        <p:grpSp>
          <p:nvGrpSpPr>
            <p:cNvPr name="Group 63" id="63"/>
            <p:cNvGrpSpPr/>
            <p:nvPr/>
          </p:nvGrpSpPr>
          <p:grpSpPr>
            <a:xfrm rot="0">
              <a:off x="16280" y="0"/>
              <a:ext cx="307700" cy="307700"/>
              <a:chOff x="0" y="0"/>
              <a:chExt cx="812800" cy="812800"/>
            </a:xfrm>
          </p:grpSpPr>
          <p:sp>
            <p:nvSpPr>
              <p:cNvPr name="Freeform 64" id="6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65" id="6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66" id="66"/>
            <p:cNvSpPr txBox="true"/>
            <p:nvPr/>
          </p:nvSpPr>
          <p:spPr>
            <a:xfrm rot="0">
              <a:off x="0" y="39383"/>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16</a:t>
              </a: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4869" y="1653300"/>
            <a:ext cx="10680444" cy="1563771"/>
            <a:chOff x="0" y="0"/>
            <a:chExt cx="2816214" cy="412334"/>
          </a:xfrm>
        </p:grpSpPr>
        <p:sp>
          <p:nvSpPr>
            <p:cNvPr name="Freeform 3" id="3"/>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A5DEF5"/>
            </a:solidFill>
          </p:spPr>
        </p:sp>
        <p:sp>
          <p:nvSpPr>
            <p:cNvPr name="TextBox 4" id="4"/>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5870" y="1588912"/>
            <a:ext cx="10680444" cy="1563771"/>
            <a:chOff x="0" y="0"/>
            <a:chExt cx="2816214" cy="412334"/>
          </a:xfrm>
        </p:grpSpPr>
        <p:sp>
          <p:nvSpPr>
            <p:cNvPr name="Freeform 6" id="6"/>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FFFFFF"/>
            </a:solidFill>
          </p:spPr>
        </p:sp>
        <p:sp>
          <p:nvSpPr>
            <p:cNvPr name="TextBox 7" id="7"/>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2920497" y="1414982"/>
            <a:ext cx="13863010" cy="1676574"/>
            <a:chOff x="0" y="0"/>
            <a:chExt cx="3655391" cy="442078"/>
          </a:xfrm>
        </p:grpSpPr>
        <p:sp>
          <p:nvSpPr>
            <p:cNvPr name="Freeform 9" id="9"/>
            <p:cNvSpPr/>
            <p:nvPr/>
          </p:nvSpPr>
          <p:spPr>
            <a:xfrm flipH="false" flipV="false" rot="0">
              <a:off x="0" y="0"/>
              <a:ext cx="3655391" cy="442078"/>
            </a:xfrm>
            <a:custGeom>
              <a:avLst/>
              <a:gdLst/>
              <a:ahLst/>
              <a:cxnLst/>
              <a:rect r="r" b="b" t="t" l="l"/>
              <a:pathLst>
                <a:path h="442078" w="3655391">
                  <a:moveTo>
                    <a:pt x="0" y="0"/>
                  </a:moveTo>
                  <a:lnTo>
                    <a:pt x="3655391" y="0"/>
                  </a:lnTo>
                  <a:lnTo>
                    <a:pt x="3655391" y="442078"/>
                  </a:lnTo>
                  <a:lnTo>
                    <a:pt x="0" y="442078"/>
                  </a:lnTo>
                  <a:close/>
                </a:path>
              </a:pathLst>
            </a:custGeom>
            <a:solidFill>
              <a:srgbClr val="161643"/>
            </a:solidFill>
          </p:spPr>
        </p:sp>
        <p:sp>
          <p:nvSpPr>
            <p:cNvPr name="TextBox 10" id="10"/>
            <p:cNvSpPr txBox="true"/>
            <p:nvPr/>
          </p:nvSpPr>
          <p:spPr>
            <a:xfrm>
              <a:off x="0" y="-28575"/>
              <a:ext cx="3655391" cy="470653"/>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8607442" y="2688827"/>
            <a:ext cx="1528538" cy="152853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8459174" y="1807931"/>
            <a:ext cx="2331691" cy="2645379"/>
            <a:chOff x="0" y="0"/>
            <a:chExt cx="660400" cy="749245"/>
          </a:xfrm>
        </p:grpSpPr>
        <p:sp>
          <p:nvSpPr>
            <p:cNvPr name="Freeform 15" id="15"/>
            <p:cNvSpPr/>
            <p:nvPr/>
          </p:nvSpPr>
          <p:spPr>
            <a:xfrm flipH="false" flipV="false" rot="0">
              <a:off x="0" y="0"/>
              <a:ext cx="660400" cy="749245"/>
            </a:xfrm>
            <a:custGeom>
              <a:avLst/>
              <a:gdLst/>
              <a:ahLst/>
              <a:cxnLst/>
              <a:rect r="r" b="b" t="t" l="l"/>
              <a:pathLst>
                <a:path h="749245" w="660400">
                  <a:moveTo>
                    <a:pt x="220252" y="730176"/>
                  </a:moveTo>
                  <a:cubicBezTo>
                    <a:pt x="254109" y="741690"/>
                    <a:pt x="292600" y="749245"/>
                    <a:pt x="330378" y="749245"/>
                  </a:cubicBezTo>
                  <a:cubicBezTo>
                    <a:pt x="368157" y="749245"/>
                    <a:pt x="404509" y="742768"/>
                    <a:pt x="438009" y="731255"/>
                  </a:cubicBezTo>
                  <a:cubicBezTo>
                    <a:pt x="438723" y="730895"/>
                    <a:pt x="439435" y="730895"/>
                    <a:pt x="440148" y="730536"/>
                  </a:cubicBezTo>
                  <a:cubicBezTo>
                    <a:pt x="565955" y="684480"/>
                    <a:pt x="658618" y="562867"/>
                    <a:pt x="660400" y="422155"/>
                  </a:cubicBezTo>
                  <a:lnTo>
                    <a:pt x="660400" y="0"/>
                  </a:lnTo>
                  <a:lnTo>
                    <a:pt x="0" y="0"/>
                  </a:lnTo>
                  <a:lnTo>
                    <a:pt x="0" y="421842"/>
                  </a:lnTo>
                  <a:cubicBezTo>
                    <a:pt x="1782" y="563585"/>
                    <a:pt x="93019" y="685201"/>
                    <a:pt x="220252" y="730176"/>
                  </a:cubicBezTo>
                  <a:close/>
                </a:path>
              </a:pathLst>
            </a:custGeom>
            <a:solidFill>
              <a:srgbClr val="A5DEF5"/>
            </a:solidFill>
          </p:spPr>
        </p:sp>
        <p:sp>
          <p:nvSpPr>
            <p:cNvPr name="TextBox 16" id="16"/>
            <p:cNvSpPr txBox="true"/>
            <p:nvPr/>
          </p:nvSpPr>
          <p:spPr>
            <a:xfrm>
              <a:off x="0" y="-28575"/>
              <a:ext cx="660400" cy="650820"/>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8417185" y="2076070"/>
            <a:ext cx="2109102" cy="210910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8560911" y="2219796"/>
            <a:ext cx="1821649" cy="182164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8688654" y="2376681"/>
            <a:ext cx="1566165" cy="1507880"/>
          </a:xfrm>
          <a:custGeom>
            <a:avLst/>
            <a:gdLst/>
            <a:ahLst/>
            <a:cxnLst/>
            <a:rect r="r" b="b" t="t" l="l"/>
            <a:pathLst>
              <a:path h="1507880" w="1566165">
                <a:moveTo>
                  <a:pt x="0" y="0"/>
                </a:moveTo>
                <a:lnTo>
                  <a:pt x="1566164" y="0"/>
                </a:lnTo>
                <a:lnTo>
                  <a:pt x="1566164" y="1507880"/>
                </a:lnTo>
                <a:lnTo>
                  <a:pt x="0" y="1507880"/>
                </a:lnTo>
                <a:lnTo>
                  <a:pt x="0" y="0"/>
                </a:lnTo>
                <a:close/>
              </a:path>
            </a:pathLst>
          </a:custGeom>
          <a:blipFill>
            <a:blip r:embed="rId2"/>
            <a:stretch>
              <a:fillRect l="0" t="0" r="0" b="0"/>
            </a:stretch>
          </a:blipFill>
        </p:spPr>
      </p:sp>
      <p:sp>
        <p:nvSpPr>
          <p:cNvPr name="TextBox 24" id="24"/>
          <p:cNvSpPr txBox="true"/>
          <p:nvPr/>
        </p:nvSpPr>
        <p:spPr>
          <a:xfrm rot="0">
            <a:off x="4752061" y="8839374"/>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25" id="25"/>
          <p:cNvGrpSpPr/>
          <p:nvPr/>
        </p:nvGrpSpPr>
        <p:grpSpPr>
          <a:xfrm rot="0">
            <a:off x="410768" y="4887686"/>
            <a:ext cx="10115519" cy="3808813"/>
            <a:chOff x="0" y="0"/>
            <a:chExt cx="3505243" cy="1319835"/>
          </a:xfrm>
        </p:grpSpPr>
        <p:sp>
          <p:nvSpPr>
            <p:cNvPr name="Freeform 26" id="26"/>
            <p:cNvSpPr/>
            <p:nvPr/>
          </p:nvSpPr>
          <p:spPr>
            <a:xfrm flipH="false" flipV="false" rot="0">
              <a:off x="0" y="0"/>
              <a:ext cx="3505243" cy="1319835"/>
            </a:xfrm>
            <a:custGeom>
              <a:avLst/>
              <a:gdLst/>
              <a:ahLst/>
              <a:cxnLst/>
              <a:rect r="r" b="b" t="t" l="l"/>
              <a:pathLst>
                <a:path h="1319835" w="3505243">
                  <a:moveTo>
                    <a:pt x="0" y="0"/>
                  </a:moveTo>
                  <a:lnTo>
                    <a:pt x="3505243" y="0"/>
                  </a:lnTo>
                  <a:lnTo>
                    <a:pt x="3505243" y="1319835"/>
                  </a:lnTo>
                  <a:lnTo>
                    <a:pt x="0" y="1319835"/>
                  </a:lnTo>
                  <a:close/>
                </a:path>
              </a:pathLst>
            </a:custGeom>
            <a:solidFill>
              <a:srgbClr val="161643"/>
            </a:solidFill>
          </p:spPr>
        </p:sp>
        <p:sp>
          <p:nvSpPr>
            <p:cNvPr name="TextBox 27" id="27"/>
            <p:cNvSpPr txBox="true"/>
            <p:nvPr/>
          </p:nvSpPr>
          <p:spPr>
            <a:xfrm>
              <a:off x="0" y="-28575"/>
              <a:ext cx="3505243" cy="1348410"/>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0">
            <a:off x="86057" y="3954305"/>
            <a:ext cx="1502885" cy="1502885"/>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DEF5"/>
            </a:solidFill>
          </p:spPr>
        </p:sp>
        <p:sp>
          <p:nvSpPr>
            <p:cNvPr name="TextBox 30" id="3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1" id="31"/>
          <p:cNvSpPr/>
          <p:nvPr/>
        </p:nvSpPr>
        <p:spPr>
          <a:xfrm flipH="false" flipV="false" rot="0">
            <a:off x="339551" y="4385192"/>
            <a:ext cx="995898" cy="641109"/>
          </a:xfrm>
          <a:custGeom>
            <a:avLst/>
            <a:gdLst/>
            <a:ahLst/>
            <a:cxnLst/>
            <a:rect r="r" b="b" t="t" l="l"/>
            <a:pathLst>
              <a:path h="641109" w="995898">
                <a:moveTo>
                  <a:pt x="0" y="0"/>
                </a:moveTo>
                <a:lnTo>
                  <a:pt x="995898" y="0"/>
                </a:lnTo>
                <a:lnTo>
                  <a:pt x="995898" y="641110"/>
                </a:lnTo>
                <a:lnTo>
                  <a:pt x="0" y="6411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2" id="32"/>
          <p:cNvSpPr txBox="true"/>
          <p:nvPr/>
        </p:nvSpPr>
        <p:spPr>
          <a:xfrm rot="0">
            <a:off x="1665990" y="4179148"/>
            <a:ext cx="4565593" cy="402683"/>
          </a:xfrm>
          <a:prstGeom prst="rect">
            <a:avLst/>
          </a:prstGeom>
        </p:spPr>
        <p:txBody>
          <a:bodyPr anchor="t" rtlCol="false" tIns="0" lIns="0" bIns="0" rIns="0">
            <a:spAutoFit/>
          </a:bodyPr>
          <a:lstStyle/>
          <a:p>
            <a:pPr algn="l">
              <a:lnSpc>
                <a:spcPts val="2976"/>
              </a:lnSpc>
            </a:pPr>
            <a:r>
              <a:rPr lang="en-US" b="true" sz="3166">
                <a:solidFill>
                  <a:srgbClr val="161643"/>
                </a:solidFill>
                <a:latin typeface="Open Sans Bold"/>
                <a:ea typeface="Open Sans Bold"/>
                <a:cs typeface="Open Sans Bold"/>
                <a:sym typeface="Open Sans Bold"/>
              </a:rPr>
              <a:t>LOCAL DELIVERY</a:t>
            </a:r>
          </a:p>
        </p:txBody>
      </p:sp>
      <p:sp>
        <p:nvSpPr>
          <p:cNvPr name="TextBox 33" id="33"/>
          <p:cNvSpPr txBox="true"/>
          <p:nvPr/>
        </p:nvSpPr>
        <p:spPr>
          <a:xfrm rot="0">
            <a:off x="1665990" y="4644640"/>
            <a:ext cx="4565593" cy="189127"/>
          </a:xfrm>
          <a:prstGeom prst="rect">
            <a:avLst/>
          </a:prstGeom>
        </p:spPr>
        <p:txBody>
          <a:bodyPr anchor="t" rtlCol="false" tIns="0" lIns="0" bIns="0" rIns="0">
            <a:spAutoFit/>
          </a:bodyPr>
          <a:lstStyle/>
          <a:p>
            <a:pPr algn="l">
              <a:lnSpc>
                <a:spcPts val="1420"/>
              </a:lnSpc>
            </a:pPr>
            <a:r>
              <a:rPr lang="en-US" b="true" sz="1511">
                <a:solidFill>
                  <a:srgbClr val="A5DEF5"/>
                </a:solidFill>
                <a:latin typeface="Open Sans Bold"/>
                <a:ea typeface="Open Sans Bold"/>
                <a:cs typeface="Open Sans Bold"/>
                <a:sym typeface="Open Sans Bold"/>
              </a:rPr>
              <a:t>STUDENT TESTIMONIALS </a:t>
            </a:r>
          </a:p>
        </p:txBody>
      </p:sp>
      <p:grpSp>
        <p:nvGrpSpPr>
          <p:cNvPr name="Group 34" id="34"/>
          <p:cNvGrpSpPr/>
          <p:nvPr/>
        </p:nvGrpSpPr>
        <p:grpSpPr>
          <a:xfrm rot="0">
            <a:off x="1723045" y="5086152"/>
            <a:ext cx="2815567" cy="322054"/>
            <a:chOff x="0" y="0"/>
            <a:chExt cx="953715" cy="109089"/>
          </a:xfrm>
        </p:grpSpPr>
        <p:sp>
          <p:nvSpPr>
            <p:cNvPr name="Freeform 35" id="35"/>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36" id="36"/>
            <p:cNvSpPr txBox="true"/>
            <p:nvPr/>
          </p:nvSpPr>
          <p:spPr>
            <a:xfrm>
              <a:off x="0" y="-28575"/>
              <a:ext cx="953715" cy="137664"/>
            </a:xfrm>
            <a:prstGeom prst="rect">
              <a:avLst/>
            </a:prstGeom>
          </p:spPr>
          <p:txBody>
            <a:bodyPr anchor="ctr" rtlCol="false" tIns="53747" lIns="53747" bIns="53747" rIns="53747"/>
            <a:lstStyle/>
            <a:p>
              <a:pPr algn="ctr">
                <a:lnSpc>
                  <a:spcPts val="1960"/>
                </a:lnSpc>
              </a:pPr>
            </a:p>
          </p:txBody>
        </p:sp>
      </p:grpSp>
      <p:grpSp>
        <p:nvGrpSpPr>
          <p:cNvPr name="Group 37" id="37"/>
          <p:cNvGrpSpPr/>
          <p:nvPr/>
        </p:nvGrpSpPr>
        <p:grpSpPr>
          <a:xfrm rot="0">
            <a:off x="1665990" y="4929153"/>
            <a:ext cx="440965" cy="440965"/>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9" id="39"/>
            <p:cNvSpPr txBox="true"/>
            <p:nvPr/>
          </p:nvSpPr>
          <p:spPr>
            <a:xfrm>
              <a:off x="76200" y="47625"/>
              <a:ext cx="660400" cy="688975"/>
            </a:xfrm>
            <a:prstGeom prst="rect">
              <a:avLst/>
            </a:prstGeom>
          </p:spPr>
          <p:txBody>
            <a:bodyPr anchor="ctr" rtlCol="false" tIns="48259" lIns="48259" bIns="48259" rIns="48259"/>
            <a:lstStyle/>
            <a:p>
              <a:pPr algn="ctr">
                <a:lnSpc>
                  <a:spcPts val="1960"/>
                </a:lnSpc>
              </a:pPr>
            </a:p>
          </p:txBody>
        </p:sp>
      </p:grpSp>
      <p:sp>
        <p:nvSpPr>
          <p:cNvPr name="Freeform 40" id="40"/>
          <p:cNvSpPr/>
          <p:nvPr/>
        </p:nvSpPr>
        <p:spPr>
          <a:xfrm flipH="false" flipV="false" rot="0">
            <a:off x="1732919" y="5012973"/>
            <a:ext cx="307107" cy="273325"/>
          </a:xfrm>
          <a:custGeom>
            <a:avLst/>
            <a:gdLst/>
            <a:ahLst/>
            <a:cxnLst/>
            <a:rect r="r" b="b" t="t" l="l"/>
            <a:pathLst>
              <a:path h="273325" w="307107">
                <a:moveTo>
                  <a:pt x="0" y="0"/>
                </a:moveTo>
                <a:lnTo>
                  <a:pt x="307107" y="0"/>
                </a:lnTo>
                <a:lnTo>
                  <a:pt x="307107" y="273325"/>
                </a:lnTo>
                <a:lnTo>
                  <a:pt x="0" y="2733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1" id="41"/>
          <p:cNvGrpSpPr/>
          <p:nvPr/>
        </p:nvGrpSpPr>
        <p:grpSpPr>
          <a:xfrm rot="0">
            <a:off x="1723045" y="5438438"/>
            <a:ext cx="2815567" cy="1334822"/>
            <a:chOff x="0" y="0"/>
            <a:chExt cx="953715" cy="452143"/>
          </a:xfrm>
        </p:grpSpPr>
        <p:sp>
          <p:nvSpPr>
            <p:cNvPr name="Freeform 42" id="42"/>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43" id="43"/>
            <p:cNvSpPr txBox="true"/>
            <p:nvPr/>
          </p:nvSpPr>
          <p:spPr>
            <a:xfrm>
              <a:off x="0" y="-28575"/>
              <a:ext cx="953715" cy="480718"/>
            </a:xfrm>
            <a:prstGeom prst="rect">
              <a:avLst/>
            </a:prstGeom>
          </p:spPr>
          <p:txBody>
            <a:bodyPr anchor="ctr" rtlCol="false" tIns="53747" lIns="53747" bIns="53747" rIns="53747"/>
            <a:lstStyle/>
            <a:p>
              <a:pPr algn="ctr">
                <a:lnSpc>
                  <a:spcPts val="1960"/>
                </a:lnSpc>
              </a:pPr>
            </a:p>
          </p:txBody>
        </p:sp>
      </p:grpSp>
      <p:sp>
        <p:nvSpPr>
          <p:cNvPr name="TextBox 44" id="44"/>
          <p:cNvSpPr txBox="true"/>
          <p:nvPr/>
        </p:nvSpPr>
        <p:spPr>
          <a:xfrm rot="0">
            <a:off x="1830292" y="5486425"/>
            <a:ext cx="2601073" cy="1068354"/>
          </a:xfrm>
          <a:prstGeom prst="rect">
            <a:avLst/>
          </a:prstGeom>
        </p:spPr>
        <p:txBody>
          <a:bodyPr anchor="t" rtlCol="false" tIns="0" lIns="0" bIns="0" rIns="0">
            <a:spAutoFit/>
          </a:bodyPr>
          <a:lstStyle/>
          <a:p>
            <a:pPr algn="l">
              <a:lnSpc>
                <a:spcPts val="1489"/>
              </a:lnSpc>
              <a:spcBef>
                <a:spcPct val="0"/>
              </a:spcBef>
            </a:pPr>
            <a:r>
              <a:rPr lang="en-US" sz="1063" i="true">
                <a:solidFill>
                  <a:srgbClr val="161643"/>
                </a:solidFill>
                <a:latin typeface="Open Sans Italics"/>
                <a:ea typeface="Open Sans Italics"/>
                <a:cs typeface="Open Sans Italics"/>
                <a:sym typeface="Open Sans Italics"/>
              </a:rPr>
              <a:t>“</a:t>
            </a:r>
            <a:r>
              <a:rPr lang="en-US" sz="1063" i="true">
                <a:solidFill>
                  <a:srgbClr val="161643"/>
                </a:solidFill>
                <a:latin typeface="Open Sans Italics"/>
                <a:ea typeface="Open Sans Italics"/>
                <a:cs typeface="Open Sans Italics"/>
                <a:sym typeface="Open Sans Italics"/>
              </a:rPr>
              <a:t>Local Delivery helped me become more independent, manage my time, and stay accountable. I’m proud I stayed ahead with my work and taught myself new concepts, which has really strengthened my confidence.” </a:t>
            </a:r>
          </a:p>
        </p:txBody>
      </p:sp>
      <p:grpSp>
        <p:nvGrpSpPr>
          <p:cNvPr name="Group 45" id="45"/>
          <p:cNvGrpSpPr/>
          <p:nvPr/>
        </p:nvGrpSpPr>
        <p:grpSpPr>
          <a:xfrm rot="0">
            <a:off x="4644814" y="5086152"/>
            <a:ext cx="2815567" cy="322054"/>
            <a:chOff x="0" y="0"/>
            <a:chExt cx="953715" cy="109089"/>
          </a:xfrm>
        </p:grpSpPr>
        <p:sp>
          <p:nvSpPr>
            <p:cNvPr name="Freeform 46" id="46"/>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47" id="47"/>
            <p:cNvSpPr txBox="true"/>
            <p:nvPr/>
          </p:nvSpPr>
          <p:spPr>
            <a:xfrm>
              <a:off x="0" y="-28575"/>
              <a:ext cx="953715" cy="137664"/>
            </a:xfrm>
            <a:prstGeom prst="rect">
              <a:avLst/>
            </a:prstGeom>
          </p:spPr>
          <p:txBody>
            <a:bodyPr anchor="ctr" rtlCol="false" tIns="53747" lIns="53747" bIns="53747" rIns="53747"/>
            <a:lstStyle/>
            <a:p>
              <a:pPr algn="ctr">
                <a:lnSpc>
                  <a:spcPts val="1960"/>
                </a:lnSpc>
              </a:pPr>
            </a:p>
          </p:txBody>
        </p:sp>
      </p:grpSp>
      <p:grpSp>
        <p:nvGrpSpPr>
          <p:cNvPr name="Group 48" id="48"/>
          <p:cNvGrpSpPr/>
          <p:nvPr/>
        </p:nvGrpSpPr>
        <p:grpSpPr>
          <a:xfrm rot="0">
            <a:off x="4587759" y="4929153"/>
            <a:ext cx="440965" cy="440965"/>
            <a:chOff x="0" y="0"/>
            <a:chExt cx="812800" cy="812800"/>
          </a:xfrm>
        </p:grpSpPr>
        <p:sp>
          <p:nvSpPr>
            <p:cNvPr name="Freeform 49" id="4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0" id="50"/>
            <p:cNvSpPr txBox="true"/>
            <p:nvPr/>
          </p:nvSpPr>
          <p:spPr>
            <a:xfrm>
              <a:off x="76200" y="47625"/>
              <a:ext cx="660400" cy="688975"/>
            </a:xfrm>
            <a:prstGeom prst="rect">
              <a:avLst/>
            </a:prstGeom>
          </p:spPr>
          <p:txBody>
            <a:bodyPr anchor="ctr" rtlCol="false" tIns="48259" lIns="48259" bIns="48259" rIns="48259"/>
            <a:lstStyle/>
            <a:p>
              <a:pPr algn="ctr">
                <a:lnSpc>
                  <a:spcPts val="1960"/>
                </a:lnSpc>
              </a:pPr>
            </a:p>
          </p:txBody>
        </p:sp>
      </p:grpSp>
      <p:sp>
        <p:nvSpPr>
          <p:cNvPr name="Freeform 51" id="51"/>
          <p:cNvSpPr/>
          <p:nvPr/>
        </p:nvSpPr>
        <p:spPr>
          <a:xfrm flipH="false" flipV="false" rot="0">
            <a:off x="4654688" y="5012973"/>
            <a:ext cx="307107" cy="273325"/>
          </a:xfrm>
          <a:custGeom>
            <a:avLst/>
            <a:gdLst/>
            <a:ahLst/>
            <a:cxnLst/>
            <a:rect r="r" b="b" t="t" l="l"/>
            <a:pathLst>
              <a:path h="273325" w="307107">
                <a:moveTo>
                  <a:pt x="0" y="0"/>
                </a:moveTo>
                <a:lnTo>
                  <a:pt x="307107" y="0"/>
                </a:lnTo>
                <a:lnTo>
                  <a:pt x="307107" y="273325"/>
                </a:lnTo>
                <a:lnTo>
                  <a:pt x="0" y="2733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2" id="52"/>
          <p:cNvGrpSpPr/>
          <p:nvPr/>
        </p:nvGrpSpPr>
        <p:grpSpPr>
          <a:xfrm rot="0">
            <a:off x="4644814" y="5438438"/>
            <a:ext cx="2815567" cy="1334822"/>
            <a:chOff x="0" y="0"/>
            <a:chExt cx="953715" cy="452143"/>
          </a:xfrm>
        </p:grpSpPr>
        <p:sp>
          <p:nvSpPr>
            <p:cNvPr name="Freeform 53" id="53"/>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54" id="54"/>
            <p:cNvSpPr txBox="true"/>
            <p:nvPr/>
          </p:nvSpPr>
          <p:spPr>
            <a:xfrm>
              <a:off x="0" y="-28575"/>
              <a:ext cx="953715" cy="480718"/>
            </a:xfrm>
            <a:prstGeom prst="rect">
              <a:avLst/>
            </a:prstGeom>
          </p:spPr>
          <p:txBody>
            <a:bodyPr anchor="ctr" rtlCol="false" tIns="53747" lIns="53747" bIns="53747" rIns="53747"/>
            <a:lstStyle/>
            <a:p>
              <a:pPr algn="ctr">
                <a:lnSpc>
                  <a:spcPts val="1960"/>
                </a:lnSpc>
              </a:pPr>
            </a:p>
          </p:txBody>
        </p:sp>
      </p:grpSp>
      <p:sp>
        <p:nvSpPr>
          <p:cNvPr name="TextBox 55" id="55"/>
          <p:cNvSpPr txBox="true"/>
          <p:nvPr/>
        </p:nvSpPr>
        <p:spPr>
          <a:xfrm rot="0">
            <a:off x="4752061" y="5486425"/>
            <a:ext cx="2601073" cy="1068354"/>
          </a:xfrm>
          <a:prstGeom prst="rect">
            <a:avLst/>
          </a:prstGeom>
        </p:spPr>
        <p:txBody>
          <a:bodyPr anchor="t" rtlCol="false" tIns="0" lIns="0" bIns="0" rIns="0">
            <a:spAutoFit/>
          </a:bodyPr>
          <a:lstStyle/>
          <a:p>
            <a:pPr algn="l">
              <a:lnSpc>
                <a:spcPts val="1489"/>
              </a:lnSpc>
              <a:spcBef>
                <a:spcPct val="0"/>
              </a:spcBef>
            </a:pPr>
            <a:r>
              <a:rPr lang="en-US" sz="1063" i="true">
                <a:solidFill>
                  <a:srgbClr val="161643"/>
                </a:solidFill>
                <a:latin typeface="Open Sans Italics"/>
                <a:ea typeface="Open Sans Italics"/>
                <a:cs typeface="Open Sans Italics"/>
                <a:sym typeface="Open Sans Italics"/>
              </a:rPr>
              <a:t>“</a:t>
            </a:r>
            <a:r>
              <a:rPr lang="en-US" sz="1063" i="true">
                <a:solidFill>
                  <a:srgbClr val="161643"/>
                </a:solidFill>
                <a:latin typeface="Open Sans Italics"/>
                <a:ea typeface="Open Sans Italics"/>
                <a:cs typeface="Open Sans Italics"/>
                <a:sym typeface="Open Sans Italics"/>
              </a:rPr>
              <a:t>Local Delivery allowed me to study Psychology and learn how to work online with other schools. It’s built my confidence to connect with students across YPSA, and now when we meet at events, there are always familiar faces.”</a:t>
            </a:r>
          </a:p>
        </p:txBody>
      </p:sp>
      <p:grpSp>
        <p:nvGrpSpPr>
          <p:cNvPr name="Group 56" id="56"/>
          <p:cNvGrpSpPr/>
          <p:nvPr/>
        </p:nvGrpSpPr>
        <p:grpSpPr>
          <a:xfrm rot="0">
            <a:off x="7585503" y="5086152"/>
            <a:ext cx="2815567" cy="322054"/>
            <a:chOff x="0" y="0"/>
            <a:chExt cx="953715" cy="109089"/>
          </a:xfrm>
        </p:grpSpPr>
        <p:sp>
          <p:nvSpPr>
            <p:cNvPr name="Freeform 57" id="57"/>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58" id="58"/>
            <p:cNvSpPr txBox="true"/>
            <p:nvPr/>
          </p:nvSpPr>
          <p:spPr>
            <a:xfrm>
              <a:off x="0" y="-28575"/>
              <a:ext cx="953715" cy="137664"/>
            </a:xfrm>
            <a:prstGeom prst="rect">
              <a:avLst/>
            </a:prstGeom>
          </p:spPr>
          <p:txBody>
            <a:bodyPr anchor="ctr" rtlCol="false" tIns="53747" lIns="53747" bIns="53747" rIns="53747"/>
            <a:lstStyle/>
            <a:p>
              <a:pPr algn="ctr">
                <a:lnSpc>
                  <a:spcPts val="1960"/>
                </a:lnSpc>
              </a:pPr>
            </a:p>
          </p:txBody>
        </p:sp>
      </p:grpSp>
      <p:grpSp>
        <p:nvGrpSpPr>
          <p:cNvPr name="Group 59" id="59"/>
          <p:cNvGrpSpPr/>
          <p:nvPr/>
        </p:nvGrpSpPr>
        <p:grpSpPr>
          <a:xfrm rot="0">
            <a:off x="7528448" y="4929153"/>
            <a:ext cx="440965" cy="440965"/>
            <a:chOff x="0" y="0"/>
            <a:chExt cx="812800" cy="812800"/>
          </a:xfrm>
        </p:grpSpPr>
        <p:sp>
          <p:nvSpPr>
            <p:cNvPr name="Freeform 60" id="6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61" id="61"/>
            <p:cNvSpPr txBox="true"/>
            <p:nvPr/>
          </p:nvSpPr>
          <p:spPr>
            <a:xfrm>
              <a:off x="76200" y="47625"/>
              <a:ext cx="660400" cy="688975"/>
            </a:xfrm>
            <a:prstGeom prst="rect">
              <a:avLst/>
            </a:prstGeom>
          </p:spPr>
          <p:txBody>
            <a:bodyPr anchor="ctr" rtlCol="false" tIns="48259" lIns="48259" bIns="48259" rIns="48259"/>
            <a:lstStyle/>
            <a:p>
              <a:pPr algn="ctr">
                <a:lnSpc>
                  <a:spcPts val="1960"/>
                </a:lnSpc>
              </a:pPr>
            </a:p>
          </p:txBody>
        </p:sp>
      </p:grpSp>
      <p:sp>
        <p:nvSpPr>
          <p:cNvPr name="Freeform 62" id="62"/>
          <p:cNvSpPr/>
          <p:nvPr/>
        </p:nvSpPr>
        <p:spPr>
          <a:xfrm flipH="false" flipV="false" rot="0">
            <a:off x="7595377" y="5012973"/>
            <a:ext cx="307107" cy="273325"/>
          </a:xfrm>
          <a:custGeom>
            <a:avLst/>
            <a:gdLst/>
            <a:ahLst/>
            <a:cxnLst/>
            <a:rect r="r" b="b" t="t" l="l"/>
            <a:pathLst>
              <a:path h="273325" w="307107">
                <a:moveTo>
                  <a:pt x="0" y="0"/>
                </a:moveTo>
                <a:lnTo>
                  <a:pt x="307107" y="0"/>
                </a:lnTo>
                <a:lnTo>
                  <a:pt x="307107" y="273325"/>
                </a:lnTo>
                <a:lnTo>
                  <a:pt x="0" y="2733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3" id="63"/>
          <p:cNvGrpSpPr/>
          <p:nvPr/>
        </p:nvGrpSpPr>
        <p:grpSpPr>
          <a:xfrm rot="0">
            <a:off x="7585503" y="5438438"/>
            <a:ext cx="2815567" cy="1334822"/>
            <a:chOff x="0" y="0"/>
            <a:chExt cx="953715" cy="452143"/>
          </a:xfrm>
        </p:grpSpPr>
        <p:sp>
          <p:nvSpPr>
            <p:cNvPr name="Freeform 64" id="64"/>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65" id="65"/>
            <p:cNvSpPr txBox="true"/>
            <p:nvPr/>
          </p:nvSpPr>
          <p:spPr>
            <a:xfrm>
              <a:off x="0" y="-28575"/>
              <a:ext cx="953715" cy="480718"/>
            </a:xfrm>
            <a:prstGeom prst="rect">
              <a:avLst/>
            </a:prstGeom>
          </p:spPr>
          <p:txBody>
            <a:bodyPr anchor="ctr" rtlCol="false" tIns="53747" lIns="53747" bIns="53747" rIns="53747"/>
            <a:lstStyle/>
            <a:p>
              <a:pPr algn="ctr">
                <a:lnSpc>
                  <a:spcPts val="1960"/>
                </a:lnSpc>
              </a:pPr>
            </a:p>
          </p:txBody>
        </p:sp>
      </p:grpSp>
      <p:sp>
        <p:nvSpPr>
          <p:cNvPr name="TextBox 66" id="66"/>
          <p:cNvSpPr txBox="true"/>
          <p:nvPr/>
        </p:nvSpPr>
        <p:spPr>
          <a:xfrm rot="0">
            <a:off x="7692750" y="5486425"/>
            <a:ext cx="2601073" cy="887379"/>
          </a:xfrm>
          <a:prstGeom prst="rect">
            <a:avLst/>
          </a:prstGeom>
        </p:spPr>
        <p:txBody>
          <a:bodyPr anchor="t" rtlCol="false" tIns="0" lIns="0" bIns="0" rIns="0">
            <a:spAutoFit/>
          </a:bodyPr>
          <a:lstStyle/>
          <a:p>
            <a:pPr algn="l">
              <a:lnSpc>
                <a:spcPts val="1489"/>
              </a:lnSpc>
              <a:spcBef>
                <a:spcPct val="0"/>
              </a:spcBef>
            </a:pPr>
            <a:r>
              <a:rPr lang="en-US" sz="1063" i="true">
                <a:solidFill>
                  <a:srgbClr val="161643"/>
                </a:solidFill>
                <a:latin typeface="Open Sans Italics"/>
                <a:ea typeface="Open Sans Italics"/>
                <a:cs typeface="Open Sans Italics"/>
                <a:sym typeface="Open Sans Italics"/>
              </a:rPr>
              <a:t>“My teacher supported me throughout the course, boosting my confidence. Without Local Delivery I wouldn’t have been able to study Psychology, and I’m proud of the strong results I achieved.”</a:t>
            </a:r>
          </a:p>
        </p:txBody>
      </p:sp>
      <p:grpSp>
        <p:nvGrpSpPr>
          <p:cNvPr name="Group 67" id="67"/>
          <p:cNvGrpSpPr/>
          <p:nvPr/>
        </p:nvGrpSpPr>
        <p:grpSpPr>
          <a:xfrm rot="0">
            <a:off x="1725358" y="6930259"/>
            <a:ext cx="2815567" cy="322054"/>
            <a:chOff x="0" y="0"/>
            <a:chExt cx="953715" cy="109089"/>
          </a:xfrm>
        </p:grpSpPr>
        <p:sp>
          <p:nvSpPr>
            <p:cNvPr name="Freeform 68" id="68"/>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69" id="69"/>
            <p:cNvSpPr txBox="true"/>
            <p:nvPr/>
          </p:nvSpPr>
          <p:spPr>
            <a:xfrm>
              <a:off x="0" y="-28575"/>
              <a:ext cx="953715" cy="137664"/>
            </a:xfrm>
            <a:prstGeom prst="rect">
              <a:avLst/>
            </a:prstGeom>
          </p:spPr>
          <p:txBody>
            <a:bodyPr anchor="ctr" rtlCol="false" tIns="53747" lIns="53747" bIns="53747" rIns="53747"/>
            <a:lstStyle/>
            <a:p>
              <a:pPr algn="ctr">
                <a:lnSpc>
                  <a:spcPts val="1960"/>
                </a:lnSpc>
              </a:pPr>
            </a:p>
          </p:txBody>
        </p:sp>
      </p:grpSp>
      <p:grpSp>
        <p:nvGrpSpPr>
          <p:cNvPr name="Group 70" id="70"/>
          <p:cNvGrpSpPr/>
          <p:nvPr/>
        </p:nvGrpSpPr>
        <p:grpSpPr>
          <a:xfrm rot="0">
            <a:off x="1668302" y="6773260"/>
            <a:ext cx="440965" cy="440965"/>
            <a:chOff x="0" y="0"/>
            <a:chExt cx="812800" cy="812800"/>
          </a:xfrm>
        </p:grpSpPr>
        <p:sp>
          <p:nvSpPr>
            <p:cNvPr name="Freeform 71" id="7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2" id="72"/>
            <p:cNvSpPr txBox="true"/>
            <p:nvPr/>
          </p:nvSpPr>
          <p:spPr>
            <a:xfrm>
              <a:off x="76200" y="47625"/>
              <a:ext cx="660400" cy="688975"/>
            </a:xfrm>
            <a:prstGeom prst="rect">
              <a:avLst/>
            </a:prstGeom>
          </p:spPr>
          <p:txBody>
            <a:bodyPr anchor="ctr" rtlCol="false" tIns="48259" lIns="48259" bIns="48259" rIns="48259"/>
            <a:lstStyle/>
            <a:p>
              <a:pPr algn="ctr">
                <a:lnSpc>
                  <a:spcPts val="1960"/>
                </a:lnSpc>
              </a:pPr>
            </a:p>
          </p:txBody>
        </p:sp>
      </p:grpSp>
      <p:sp>
        <p:nvSpPr>
          <p:cNvPr name="Freeform 73" id="73"/>
          <p:cNvSpPr/>
          <p:nvPr/>
        </p:nvSpPr>
        <p:spPr>
          <a:xfrm flipH="false" flipV="false" rot="0">
            <a:off x="1735231" y="6857080"/>
            <a:ext cx="307107" cy="273325"/>
          </a:xfrm>
          <a:custGeom>
            <a:avLst/>
            <a:gdLst/>
            <a:ahLst/>
            <a:cxnLst/>
            <a:rect r="r" b="b" t="t" l="l"/>
            <a:pathLst>
              <a:path h="273325" w="307107">
                <a:moveTo>
                  <a:pt x="0" y="0"/>
                </a:moveTo>
                <a:lnTo>
                  <a:pt x="307107" y="0"/>
                </a:lnTo>
                <a:lnTo>
                  <a:pt x="307107" y="273325"/>
                </a:lnTo>
                <a:lnTo>
                  <a:pt x="0" y="27332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4" id="74"/>
          <p:cNvGrpSpPr/>
          <p:nvPr/>
        </p:nvGrpSpPr>
        <p:grpSpPr>
          <a:xfrm rot="0">
            <a:off x="1725358" y="7282546"/>
            <a:ext cx="2815567" cy="1334822"/>
            <a:chOff x="0" y="0"/>
            <a:chExt cx="953715" cy="452143"/>
          </a:xfrm>
        </p:grpSpPr>
        <p:sp>
          <p:nvSpPr>
            <p:cNvPr name="Freeform 75" id="75"/>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76" id="76"/>
            <p:cNvSpPr txBox="true"/>
            <p:nvPr/>
          </p:nvSpPr>
          <p:spPr>
            <a:xfrm>
              <a:off x="0" y="-28575"/>
              <a:ext cx="953715" cy="480718"/>
            </a:xfrm>
            <a:prstGeom prst="rect">
              <a:avLst/>
            </a:prstGeom>
          </p:spPr>
          <p:txBody>
            <a:bodyPr anchor="ctr" rtlCol="false" tIns="53747" lIns="53747" bIns="53747" rIns="53747"/>
            <a:lstStyle/>
            <a:p>
              <a:pPr algn="ctr">
                <a:lnSpc>
                  <a:spcPts val="1960"/>
                </a:lnSpc>
              </a:pPr>
            </a:p>
          </p:txBody>
        </p:sp>
      </p:grpSp>
      <p:sp>
        <p:nvSpPr>
          <p:cNvPr name="TextBox 77" id="77"/>
          <p:cNvSpPr txBox="true"/>
          <p:nvPr/>
        </p:nvSpPr>
        <p:spPr>
          <a:xfrm rot="0">
            <a:off x="1832605" y="7330532"/>
            <a:ext cx="2601073" cy="1068354"/>
          </a:xfrm>
          <a:prstGeom prst="rect">
            <a:avLst/>
          </a:prstGeom>
        </p:spPr>
        <p:txBody>
          <a:bodyPr anchor="t" rtlCol="false" tIns="0" lIns="0" bIns="0" rIns="0">
            <a:spAutoFit/>
          </a:bodyPr>
          <a:lstStyle/>
          <a:p>
            <a:pPr algn="l">
              <a:lnSpc>
                <a:spcPts val="1489"/>
              </a:lnSpc>
              <a:spcBef>
                <a:spcPct val="0"/>
              </a:spcBef>
            </a:pPr>
            <a:r>
              <a:rPr lang="en-US" sz="1063" i="true">
                <a:solidFill>
                  <a:srgbClr val="161643"/>
                </a:solidFill>
                <a:latin typeface="Open Sans Italics"/>
                <a:ea typeface="Open Sans Italics"/>
                <a:cs typeface="Open Sans Italics"/>
                <a:sym typeface="Open Sans Italics"/>
              </a:rPr>
              <a:t>“</a:t>
            </a:r>
            <a:r>
              <a:rPr lang="en-US" sz="1063" i="true">
                <a:solidFill>
                  <a:srgbClr val="161643"/>
                </a:solidFill>
                <a:latin typeface="Open Sans Italics"/>
                <a:ea typeface="Open Sans Italics"/>
                <a:cs typeface="Open Sans Italics"/>
                <a:sym typeface="Open Sans Italics"/>
              </a:rPr>
              <a:t>Local Delivery helped me become more adaptable and confident, building my design and digital communication skills. I’m proud of the industry-standard work I created, including my Coobowie Progress Association website.”</a:t>
            </a:r>
          </a:p>
        </p:txBody>
      </p:sp>
      <p:grpSp>
        <p:nvGrpSpPr>
          <p:cNvPr name="Group 78" id="78"/>
          <p:cNvGrpSpPr/>
          <p:nvPr/>
        </p:nvGrpSpPr>
        <p:grpSpPr>
          <a:xfrm rot="0">
            <a:off x="144776" y="8770215"/>
            <a:ext cx="230775" cy="230775"/>
            <a:chOff x="0" y="0"/>
            <a:chExt cx="307700" cy="307700"/>
          </a:xfrm>
        </p:grpSpPr>
        <p:grpSp>
          <p:nvGrpSpPr>
            <p:cNvPr name="Group 79" id="79"/>
            <p:cNvGrpSpPr/>
            <p:nvPr/>
          </p:nvGrpSpPr>
          <p:grpSpPr>
            <a:xfrm rot="0">
              <a:off x="0" y="0"/>
              <a:ext cx="307700" cy="307700"/>
              <a:chOff x="0" y="0"/>
              <a:chExt cx="812800" cy="812800"/>
            </a:xfrm>
          </p:grpSpPr>
          <p:sp>
            <p:nvSpPr>
              <p:cNvPr name="Freeform 80" id="8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81" id="8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82" id="82"/>
            <p:cNvSpPr txBox="true"/>
            <p:nvPr/>
          </p:nvSpPr>
          <p:spPr>
            <a:xfrm rot="0">
              <a:off x="4823" y="35032"/>
              <a:ext cx="298055"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17</a:t>
              </a:r>
            </a:p>
          </p:txBody>
        </p:sp>
      </p:gr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67246" y="7875237"/>
            <a:ext cx="8157508" cy="2893364"/>
            <a:chOff x="0" y="0"/>
            <a:chExt cx="877040" cy="311075"/>
          </a:xfrm>
        </p:grpSpPr>
        <p:sp>
          <p:nvSpPr>
            <p:cNvPr name="Freeform 3" id="3"/>
            <p:cNvSpPr/>
            <p:nvPr/>
          </p:nvSpPr>
          <p:spPr>
            <a:xfrm flipH="false" flipV="false" rot="0">
              <a:off x="0" y="0"/>
              <a:ext cx="877040" cy="311075"/>
            </a:xfrm>
            <a:custGeom>
              <a:avLst/>
              <a:gdLst/>
              <a:ahLst/>
              <a:cxnLst/>
              <a:rect r="r" b="b" t="t" l="l"/>
              <a:pathLst>
                <a:path h="311075" w="877040">
                  <a:moveTo>
                    <a:pt x="0" y="0"/>
                  </a:moveTo>
                  <a:lnTo>
                    <a:pt x="877040" y="0"/>
                  </a:lnTo>
                  <a:lnTo>
                    <a:pt x="877040" y="311075"/>
                  </a:lnTo>
                  <a:lnTo>
                    <a:pt x="0" y="311075"/>
                  </a:lnTo>
                  <a:close/>
                </a:path>
              </a:pathLst>
            </a:custGeom>
            <a:solidFill>
              <a:srgbClr val="A5DEF5"/>
            </a:solidFill>
          </p:spPr>
        </p:sp>
        <p:sp>
          <p:nvSpPr>
            <p:cNvPr name="TextBox 4" id="4"/>
            <p:cNvSpPr txBox="true"/>
            <p:nvPr/>
          </p:nvSpPr>
          <p:spPr>
            <a:xfrm>
              <a:off x="0" y="-28575"/>
              <a:ext cx="877040" cy="33965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1566000" y="7994373"/>
            <a:ext cx="7560000" cy="2893364"/>
            <a:chOff x="0" y="0"/>
            <a:chExt cx="812800" cy="311075"/>
          </a:xfrm>
        </p:grpSpPr>
        <p:sp>
          <p:nvSpPr>
            <p:cNvPr name="Freeform 6" id="6"/>
            <p:cNvSpPr/>
            <p:nvPr/>
          </p:nvSpPr>
          <p:spPr>
            <a:xfrm flipH="false" flipV="false" rot="0">
              <a:off x="0" y="0"/>
              <a:ext cx="812800" cy="311075"/>
            </a:xfrm>
            <a:custGeom>
              <a:avLst/>
              <a:gdLst/>
              <a:ahLst/>
              <a:cxnLst/>
              <a:rect r="r" b="b" t="t" l="l"/>
              <a:pathLst>
                <a:path h="311075" w="812800">
                  <a:moveTo>
                    <a:pt x="0" y="0"/>
                  </a:moveTo>
                  <a:lnTo>
                    <a:pt x="812800" y="0"/>
                  </a:lnTo>
                  <a:lnTo>
                    <a:pt x="812800" y="311075"/>
                  </a:lnTo>
                  <a:lnTo>
                    <a:pt x="0" y="311075"/>
                  </a:lnTo>
                  <a:close/>
                </a:path>
              </a:pathLst>
            </a:custGeom>
            <a:solidFill>
              <a:srgbClr val="FFFFFF"/>
            </a:solidFill>
          </p:spPr>
        </p:sp>
        <p:sp>
          <p:nvSpPr>
            <p:cNvPr name="TextBox 7" id="7"/>
            <p:cNvSpPr txBox="true"/>
            <p:nvPr/>
          </p:nvSpPr>
          <p:spPr>
            <a:xfrm>
              <a:off x="0" y="-28575"/>
              <a:ext cx="812800" cy="339650"/>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062835" y="8091736"/>
            <a:ext cx="8566329" cy="2893364"/>
            <a:chOff x="0" y="0"/>
            <a:chExt cx="920994" cy="311075"/>
          </a:xfrm>
        </p:grpSpPr>
        <p:sp>
          <p:nvSpPr>
            <p:cNvPr name="Freeform 9" id="9"/>
            <p:cNvSpPr/>
            <p:nvPr/>
          </p:nvSpPr>
          <p:spPr>
            <a:xfrm flipH="false" flipV="false" rot="0">
              <a:off x="0" y="0"/>
              <a:ext cx="920994" cy="311075"/>
            </a:xfrm>
            <a:custGeom>
              <a:avLst/>
              <a:gdLst/>
              <a:ahLst/>
              <a:cxnLst/>
              <a:rect r="r" b="b" t="t" l="l"/>
              <a:pathLst>
                <a:path h="311075" w="920994">
                  <a:moveTo>
                    <a:pt x="0" y="0"/>
                  </a:moveTo>
                  <a:lnTo>
                    <a:pt x="920994" y="0"/>
                  </a:lnTo>
                  <a:lnTo>
                    <a:pt x="920994" y="311075"/>
                  </a:lnTo>
                  <a:lnTo>
                    <a:pt x="0" y="311075"/>
                  </a:lnTo>
                  <a:close/>
                </a:path>
              </a:pathLst>
            </a:custGeom>
            <a:solidFill>
              <a:srgbClr val="161643"/>
            </a:solidFill>
          </p:spPr>
        </p:sp>
        <p:sp>
          <p:nvSpPr>
            <p:cNvPr name="TextBox 10" id="10"/>
            <p:cNvSpPr txBox="true"/>
            <p:nvPr/>
          </p:nvSpPr>
          <p:spPr>
            <a:xfrm>
              <a:off x="0" y="-28575"/>
              <a:ext cx="920994" cy="339650"/>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1267246" y="-245196"/>
            <a:ext cx="8157508" cy="7250280"/>
            <a:chOff x="0" y="0"/>
            <a:chExt cx="877040" cy="779501"/>
          </a:xfrm>
        </p:grpSpPr>
        <p:sp>
          <p:nvSpPr>
            <p:cNvPr name="Freeform 12" id="12"/>
            <p:cNvSpPr/>
            <p:nvPr/>
          </p:nvSpPr>
          <p:spPr>
            <a:xfrm flipH="false" flipV="false" rot="0">
              <a:off x="0" y="0"/>
              <a:ext cx="877040" cy="779501"/>
            </a:xfrm>
            <a:custGeom>
              <a:avLst/>
              <a:gdLst/>
              <a:ahLst/>
              <a:cxnLst/>
              <a:rect r="r" b="b" t="t" l="l"/>
              <a:pathLst>
                <a:path h="779501" w="877040">
                  <a:moveTo>
                    <a:pt x="0" y="0"/>
                  </a:moveTo>
                  <a:lnTo>
                    <a:pt x="877040" y="0"/>
                  </a:lnTo>
                  <a:lnTo>
                    <a:pt x="877040" y="779501"/>
                  </a:lnTo>
                  <a:lnTo>
                    <a:pt x="0" y="779501"/>
                  </a:lnTo>
                  <a:close/>
                </a:path>
              </a:pathLst>
            </a:custGeom>
            <a:solidFill>
              <a:srgbClr val="A5DEF5"/>
            </a:solidFill>
          </p:spPr>
        </p:sp>
        <p:sp>
          <p:nvSpPr>
            <p:cNvPr name="TextBox 13" id="13"/>
            <p:cNvSpPr txBox="true"/>
            <p:nvPr/>
          </p:nvSpPr>
          <p:spPr>
            <a:xfrm>
              <a:off x="0" y="-28575"/>
              <a:ext cx="877040" cy="808076"/>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0">
            <a:off x="4650692" y="5057175"/>
            <a:ext cx="4985045" cy="4985045"/>
            <a:chOff x="0" y="0"/>
            <a:chExt cx="6646726" cy="6646726"/>
          </a:xfrm>
        </p:grpSpPr>
        <p:grpSp>
          <p:nvGrpSpPr>
            <p:cNvPr name="Group 15" id="15"/>
            <p:cNvGrpSpPr/>
            <p:nvPr/>
          </p:nvGrpSpPr>
          <p:grpSpPr>
            <a:xfrm rot="0">
              <a:off x="0" y="0"/>
              <a:ext cx="6646726" cy="6646726"/>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7" id="17"/>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grpSp>
          <p:nvGrpSpPr>
            <p:cNvPr name="Group 18" id="18"/>
            <p:cNvGrpSpPr/>
            <p:nvPr/>
          </p:nvGrpSpPr>
          <p:grpSpPr>
            <a:xfrm rot="0">
              <a:off x="452946" y="452946"/>
              <a:ext cx="5740834" cy="5740834"/>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sp>
          <p:nvSpPr>
            <p:cNvPr name="Freeform 21" id="21"/>
            <p:cNvSpPr/>
            <p:nvPr/>
          </p:nvSpPr>
          <p:spPr>
            <a:xfrm flipH="false" flipV="false" rot="0">
              <a:off x="855519" y="947360"/>
              <a:ext cx="4935688" cy="4752007"/>
            </a:xfrm>
            <a:custGeom>
              <a:avLst/>
              <a:gdLst/>
              <a:ahLst/>
              <a:cxnLst/>
              <a:rect r="r" b="b" t="t" l="l"/>
              <a:pathLst>
                <a:path h="4752007" w="4935688">
                  <a:moveTo>
                    <a:pt x="0" y="0"/>
                  </a:moveTo>
                  <a:lnTo>
                    <a:pt x="4935688" y="0"/>
                  </a:lnTo>
                  <a:lnTo>
                    <a:pt x="4935688" y="4752006"/>
                  </a:lnTo>
                  <a:lnTo>
                    <a:pt x="0" y="4752006"/>
                  </a:lnTo>
                  <a:lnTo>
                    <a:pt x="0" y="0"/>
                  </a:lnTo>
                  <a:close/>
                </a:path>
              </a:pathLst>
            </a:custGeom>
            <a:blipFill>
              <a:blip r:embed="rId2"/>
              <a:stretch>
                <a:fillRect l="0" t="0" r="0" b="0"/>
              </a:stretch>
            </a:blipFill>
          </p:spPr>
        </p:sp>
      </p:grpSp>
      <p:sp>
        <p:nvSpPr>
          <p:cNvPr name="TextBox 22" id="22"/>
          <p:cNvSpPr txBox="true"/>
          <p:nvPr/>
        </p:nvSpPr>
        <p:spPr>
          <a:xfrm rot="0">
            <a:off x="1759971" y="7183431"/>
            <a:ext cx="3451492" cy="580133"/>
          </a:xfrm>
          <a:prstGeom prst="rect">
            <a:avLst/>
          </a:prstGeom>
        </p:spPr>
        <p:txBody>
          <a:bodyPr anchor="t" rtlCol="false" tIns="0" lIns="0" bIns="0" rIns="0">
            <a:spAutoFit/>
          </a:bodyPr>
          <a:lstStyle/>
          <a:p>
            <a:pPr algn="l">
              <a:lnSpc>
                <a:spcPts val="2265"/>
              </a:lnSpc>
            </a:pPr>
            <a:r>
              <a:rPr lang="en-US" b="true" sz="2409">
                <a:solidFill>
                  <a:srgbClr val="161643"/>
                </a:solidFill>
                <a:latin typeface="Open Sans Bold"/>
                <a:ea typeface="Open Sans Bold"/>
                <a:cs typeface="Open Sans Bold"/>
                <a:sym typeface="Open Sans Bold"/>
              </a:rPr>
              <a:t>OUR VET &amp; FLEXIBLE INDUSTRY PROGRAMS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2" y="-301492"/>
            <a:ext cx="8746811" cy="1803766"/>
            <a:chOff x="0" y="0"/>
            <a:chExt cx="1999489" cy="412334"/>
          </a:xfrm>
        </p:grpSpPr>
        <p:sp>
          <p:nvSpPr>
            <p:cNvPr name="Freeform 9" id="9"/>
            <p:cNvSpPr/>
            <p:nvPr/>
          </p:nvSpPr>
          <p:spPr>
            <a:xfrm flipH="false" flipV="false" rot="0">
              <a:off x="0" y="0"/>
              <a:ext cx="1999489" cy="412334"/>
            </a:xfrm>
            <a:custGeom>
              <a:avLst/>
              <a:gdLst/>
              <a:ahLst/>
              <a:cxnLst/>
              <a:rect r="r" b="b" t="t" l="l"/>
              <a:pathLst>
                <a:path h="412334" w="1999489">
                  <a:moveTo>
                    <a:pt x="0" y="0"/>
                  </a:moveTo>
                  <a:lnTo>
                    <a:pt x="1999489" y="0"/>
                  </a:lnTo>
                  <a:lnTo>
                    <a:pt x="1999489" y="412334"/>
                  </a:lnTo>
                  <a:lnTo>
                    <a:pt x="0" y="412334"/>
                  </a:lnTo>
                  <a:close/>
                </a:path>
              </a:pathLst>
            </a:custGeom>
            <a:solidFill>
              <a:srgbClr val="161643"/>
            </a:solidFill>
          </p:spPr>
        </p:sp>
        <p:sp>
          <p:nvSpPr>
            <p:cNvPr name="TextBox 10" id="10"/>
            <p:cNvSpPr txBox="true"/>
            <p:nvPr/>
          </p:nvSpPr>
          <p:spPr>
            <a:xfrm>
              <a:off x="0" y="-28575"/>
              <a:ext cx="1999489"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93534" y="3818"/>
            <a:ext cx="2689540" cy="3065443"/>
            <a:chOff x="0" y="0"/>
            <a:chExt cx="660400" cy="752701"/>
          </a:xfrm>
        </p:grpSpPr>
        <p:sp>
          <p:nvSpPr>
            <p:cNvPr name="Freeform 15" id="15"/>
            <p:cNvSpPr/>
            <p:nvPr/>
          </p:nvSpPr>
          <p:spPr>
            <a:xfrm flipH="false" flipV="false" rot="0">
              <a:off x="0" y="0"/>
              <a:ext cx="660400" cy="752701"/>
            </a:xfrm>
            <a:custGeom>
              <a:avLst/>
              <a:gdLst/>
              <a:ahLst/>
              <a:cxnLst/>
              <a:rect r="r" b="b" t="t" l="l"/>
              <a:pathLst>
                <a:path h="752701" w="660400">
                  <a:moveTo>
                    <a:pt x="220252" y="733632"/>
                  </a:moveTo>
                  <a:cubicBezTo>
                    <a:pt x="254109" y="745146"/>
                    <a:pt x="292600" y="752701"/>
                    <a:pt x="330378" y="752701"/>
                  </a:cubicBezTo>
                  <a:cubicBezTo>
                    <a:pt x="368157" y="752701"/>
                    <a:pt x="404509" y="746224"/>
                    <a:pt x="438009" y="734710"/>
                  </a:cubicBezTo>
                  <a:cubicBezTo>
                    <a:pt x="438723" y="734351"/>
                    <a:pt x="439435" y="734351"/>
                    <a:pt x="440148" y="733991"/>
                  </a:cubicBezTo>
                  <a:cubicBezTo>
                    <a:pt x="565955" y="687936"/>
                    <a:pt x="658618" y="566322"/>
                    <a:pt x="660400" y="425534"/>
                  </a:cubicBezTo>
                  <a:lnTo>
                    <a:pt x="660400" y="0"/>
                  </a:lnTo>
                  <a:lnTo>
                    <a:pt x="0" y="0"/>
                  </a:lnTo>
                  <a:lnTo>
                    <a:pt x="0" y="425218"/>
                  </a:lnTo>
                  <a:cubicBezTo>
                    <a:pt x="1782" y="567041"/>
                    <a:pt x="93019" y="688656"/>
                    <a:pt x="220252" y="733632"/>
                  </a:cubicBezTo>
                  <a:close/>
                </a:path>
              </a:pathLst>
            </a:custGeom>
            <a:solidFill>
              <a:srgbClr val="A5DEF5"/>
            </a:solidFill>
          </p:spPr>
        </p:sp>
        <p:sp>
          <p:nvSpPr>
            <p:cNvPr name="TextBox 16" id="16"/>
            <p:cNvSpPr txBox="true"/>
            <p:nvPr/>
          </p:nvSpPr>
          <p:spPr>
            <a:xfrm>
              <a:off x="0" y="-28575"/>
              <a:ext cx="660400" cy="654276"/>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38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4" id="24"/>
          <p:cNvGrpSpPr/>
          <p:nvPr/>
        </p:nvGrpSpPr>
        <p:grpSpPr>
          <a:xfrm rot="0">
            <a:off x="64683" y="3181476"/>
            <a:ext cx="10090415" cy="2629950"/>
            <a:chOff x="0" y="0"/>
            <a:chExt cx="3616177" cy="942515"/>
          </a:xfrm>
        </p:grpSpPr>
        <p:sp>
          <p:nvSpPr>
            <p:cNvPr name="Freeform 25" id="25"/>
            <p:cNvSpPr/>
            <p:nvPr/>
          </p:nvSpPr>
          <p:spPr>
            <a:xfrm flipH="false" flipV="false" rot="0">
              <a:off x="0" y="0"/>
              <a:ext cx="3616177" cy="942515"/>
            </a:xfrm>
            <a:custGeom>
              <a:avLst/>
              <a:gdLst/>
              <a:ahLst/>
              <a:cxnLst/>
              <a:rect r="r" b="b" t="t" l="l"/>
              <a:pathLst>
                <a:path h="942515" w="3616177">
                  <a:moveTo>
                    <a:pt x="28388" y="0"/>
                  </a:moveTo>
                  <a:lnTo>
                    <a:pt x="3587788" y="0"/>
                  </a:lnTo>
                  <a:cubicBezTo>
                    <a:pt x="3595318" y="0"/>
                    <a:pt x="3602538" y="2991"/>
                    <a:pt x="3607862" y="8315"/>
                  </a:cubicBezTo>
                  <a:cubicBezTo>
                    <a:pt x="3613186" y="13639"/>
                    <a:pt x="3616177" y="20859"/>
                    <a:pt x="3616177" y="28388"/>
                  </a:cubicBezTo>
                  <a:lnTo>
                    <a:pt x="3616177" y="914126"/>
                  </a:lnTo>
                  <a:cubicBezTo>
                    <a:pt x="3616177" y="921655"/>
                    <a:pt x="3613186" y="928876"/>
                    <a:pt x="3607862" y="934200"/>
                  </a:cubicBezTo>
                  <a:cubicBezTo>
                    <a:pt x="3602538" y="939524"/>
                    <a:pt x="3595318" y="942515"/>
                    <a:pt x="3587788" y="942515"/>
                  </a:cubicBezTo>
                  <a:lnTo>
                    <a:pt x="28388" y="942515"/>
                  </a:lnTo>
                  <a:cubicBezTo>
                    <a:pt x="20859" y="942515"/>
                    <a:pt x="13639" y="939524"/>
                    <a:pt x="8315" y="934200"/>
                  </a:cubicBezTo>
                  <a:cubicBezTo>
                    <a:pt x="2991" y="928876"/>
                    <a:pt x="0" y="921655"/>
                    <a:pt x="0" y="914126"/>
                  </a:cubicBezTo>
                  <a:lnTo>
                    <a:pt x="0" y="28388"/>
                  </a:lnTo>
                  <a:cubicBezTo>
                    <a:pt x="0" y="20859"/>
                    <a:pt x="2991" y="13639"/>
                    <a:pt x="8315" y="8315"/>
                  </a:cubicBezTo>
                  <a:cubicBezTo>
                    <a:pt x="13639" y="2991"/>
                    <a:pt x="20859" y="0"/>
                    <a:pt x="28388" y="0"/>
                  </a:cubicBezTo>
                  <a:close/>
                </a:path>
              </a:pathLst>
            </a:custGeom>
            <a:solidFill>
              <a:srgbClr val="161643"/>
            </a:solidFill>
          </p:spPr>
        </p:sp>
        <p:sp>
          <p:nvSpPr>
            <p:cNvPr name="TextBox 26" id="26"/>
            <p:cNvSpPr txBox="true"/>
            <p:nvPr/>
          </p:nvSpPr>
          <p:spPr>
            <a:xfrm>
              <a:off x="0" y="-28575"/>
              <a:ext cx="3616177" cy="971090"/>
            </a:xfrm>
            <a:prstGeom prst="rect">
              <a:avLst/>
            </a:prstGeom>
          </p:spPr>
          <p:txBody>
            <a:bodyPr anchor="ctr" rtlCol="false" tIns="50800" lIns="50800" bIns="50800" rIns="50800"/>
            <a:lstStyle/>
            <a:p>
              <a:pPr algn="ctr">
                <a:lnSpc>
                  <a:spcPts val="1960"/>
                </a:lnSpc>
              </a:pPr>
            </a:p>
          </p:txBody>
        </p:sp>
      </p:grpSp>
      <p:grpSp>
        <p:nvGrpSpPr>
          <p:cNvPr name="Group 27" id="27"/>
          <p:cNvGrpSpPr/>
          <p:nvPr/>
        </p:nvGrpSpPr>
        <p:grpSpPr>
          <a:xfrm rot="0">
            <a:off x="2196664" y="5977920"/>
            <a:ext cx="10090415" cy="1824221"/>
            <a:chOff x="0" y="0"/>
            <a:chExt cx="3616177" cy="653760"/>
          </a:xfrm>
        </p:grpSpPr>
        <p:sp>
          <p:nvSpPr>
            <p:cNvPr name="Freeform 28" id="28"/>
            <p:cNvSpPr/>
            <p:nvPr/>
          </p:nvSpPr>
          <p:spPr>
            <a:xfrm flipH="false" flipV="false" rot="0">
              <a:off x="0" y="0"/>
              <a:ext cx="3616177" cy="653760"/>
            </a:xfrm>
            <a:custGeom>
              <a:avLst/>
              <a:gdLst/>
              <a:ahLst/>
              <a:cxnLst/>
              <a:rect r="r" b="b" t="t" l="l"/>
              <a:pathLst>
                <a:path h="653760" w="3616177">
                  <a:moveTo>
                    <a:pt x="10742" y="0"/>
                  </a:moveTo>
                  <a:lnTo>
                    <a:pt x="3605435" y="0"/>
                  </a:lnTo>
                  <a:cubicBezTo>
                    <a:pt x="3608284" y="0"/>
                    <a:pt x="3611016" y="1132"/>
                    <a:pt x="3613031" y="3146"/>
                  </a:cubicBezTo>
                  <a:cubicBezTo>
                    <a:pt x="3615045" y="5161"/>
                    <a:pt x="3616177" y="7893"/>
                    <a:pt x="3616177" y="10742"/>
                  </a:cubicBezTo>
                  <a:lnTo>
                    <a:pt x="3616177" y="643018"/>
                  </a:lnTo>
                  <a:cubicBezTo>
                    <a:pt x="3616177" y="648951"/>
                    <a:pt x="3611368" y="653760"/>
                    <a:pt x="3605435" y="653760"/>
                  </a:cubicBezTo>
                  <a:lnTo>
                    <a:pt x="10742" y="653760"/>
                  </a:lnTo>
                  <a:cubicBezTo>
                    <a:pt x="4809" y="653760"/>
                    <a:pt x="0" y="648951"/>
                    <a:pt x="0" y="643018"/>
                  </a:cubicBezTo>
                  <a:lnTo>
                    <a:pt x="0" y="10742"/>
                  </a:lnTo>
                  <a:cubicBezTo>
                    <a:pt x="0" y="4809"/>
                    <a:pt x="4809" y="0"/>
                    <a:pt x="10742" y="0"/>
                  </a:cubicBezTo>
                  <a:close/>
                </a:path>
              </a:pathLst>
            </a:custGeom>
            <a:solidFill>
              <a:srgbClr val="A5DEF5"/>
            </a:solidFill>
          </p:spPr>
        </p:sp>
        <p:sp>
          <p:nvSpPr>
            <p:cNvPr name="TextBox 29" id="29"/>
            <p:cNvSpPr txBox="true"/>
            <p:nvPr/>
          </p:nvSpPr>
          <p:spPr>
            <a:xfrm>
              <a:off x="0" y="-28575"/>
              <a:ext cx="3616177" cy="682335"/>
            </a:xfrm>
            <a:prstGeom prst="rect">
              <a:avLst/>
            </a:prstGeom>
          </p:spPr>
          <p:txBody>
            <a:bodyPr anchor="ctr" rtlCol="false" tIns="50800" lIns="50800" bIns="50800" rIns="50800"/>
            <a:lstStyle/>
            <a:p>
              <a:pPr algn="ctr">
                <a:lnSpc>
                  <a:spcPts val="1960"/>
                </a:lnSpc>
              </a:pPr>
            </a:p>
          </p:txBody>
        </p:sp>
      </p:grpSp>
      <p:grpSp>
        <p:nvGrpSpPr>
          <p:cNvPr name="Group 30" id="30"/>
          <p:cNvGrpSpPr/>
          <p:nvPr/>
        </p:nvGrpSpPr>
        <p:grpSpPr>
          <a:xfrm rot="0">
            <a:off x="1361589" y="7973591"/>
            <a:ext cx="8109436" cy="1247737"/>
            <a:chOff x="0" y="0"/>
            <a:chExt cx="2906239" cy="447161"/>
          </a:xfrm>
        </p:grpSpPr>
        <p:sp>
          <p:nvSpPr>
            <p:cNvPr name="Freeform 31" id="31"/>
            <p:cNvSpPr/>
            <p:nvPr/>
          </p:nvSpPr>
          <p:spPr>
            <a:xfrm flipH="false" flipV="false" rot="0">
              <a:off x="0" y="0"/>
              <a:ext cx="2906239" cy="447161"/>
            </a:xfrm>
            <a:custGeom>
              <a:avLst/>
              <a:gdLst/>
              <a:ahLst/>
              <a:cxnLst/>
              <a:rect r="r" b="b" t="t" l="l"/>
              <a:pathLst>
                <a:path h="447161" w="2906239">
                  <a:moveTo>
                    <a:pt x="0" y="0"/>
                  </a:moveTo>
                  <a:lnTo>
                    <a:pt x="2906239" y="0"/>
                  </a:lnTo>
                  <a:lnTo>
                    <a:pt x="2906239" y="447161"/>
                  </a:lnTo>
                  <a:lnTo>
                    <a:pt x="0" y="447161"/>
                  </a:lnTo>
                  <a:close/>
                </a:path>
              </a:pathLst>
            </a:custGeom>
            <a:solidFill>
              <a:srgbClr val="161643"/>
            </a:solidFill>
          </p:spPr>
        </p:sp>
        <p:sp>
          <p:nvSpPr>
            <p:cNvPr name="TextBox 32" id="32"/>
            <p:cNvSpPr txBox="true"/>
            <p:nvPr/>
          </p:nvSpPr>
          <p:spPr>
            <a:xfrm>
              <a:off x="0" y="-28575"/>
              <a:ext cx="2906239" cy="475736"/>
            </a:xfrm>
            <a:prstGeom prst="rect">
              <a:avLst/>
            </a:prstGeom>
          </p:spPr>
          <p:txBody>
            <a:bodyPr anchor="ctr" rtlCol="false" tIns="50800" lIns="50800" bIns="50800" rIns="50800"/>
            <a:lstStyle/>
            <a:p>
              <a:pPr algn="ctr">
                <a:lnSpc>
                  <a:spcPts val="1960"/>
                </a:lnSpc>
              </a:pPr>
            </a:p>
          </p:txBody>
        </p:sp>
      </p:grpSp>
      <p:grpSp>
        <p:nvGrpSpPr>
          <p:cNvPr name="Group 33" id="33"/>
          <p:cNvGrpSpPr/>
          <p:nvPr/>
        </p:nvGrpSpPr>
        <p:grpSpPr>
          <a:xfrm rot="0">
            <a:off x="2555099" y="9316578"/>
            <a:ext cx="5736326" cy="984053"/>
            <a:chOff x="0" y="0"/>
            <a:chExt cx="7648434" cy="1312071"/>
          </a:xfrm>
        </p:grpSpPr>
        <p:grpSp>
          <p:nvGrpSpPr>
            <p:cNvPr name="Group 34" id="34"/>
            <p:cNvGrpSpPr/>
            <p:nvPr/>
          </p:nvGrpSpPr>
          <p:grpSpPr>
            <a:xfrm rot="0">
              <a:off x="0" y="0"/>
              <a:ext cx="1312071" cy="1312071"/>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16666" t="0" r="-16666" b="0"/>
                </a:stretch>
              </a:blipFill>
            </p:spPr>
          </p:sp>
        </p:grpSp>
        <p:grpSp>
          <p:nvGrpSpPr>
            <p:cNvPr name="Group 36" id="36"/>
            <p:cNvGrpSpPr/>
            <p:nvPr/>
          </p:nvGrpSpPr>
          <p:grpSpPr>
            <a:xfrm rot="0">
              <a:off x="2112171" y="0"/>
              <a:ext cx="1312071" cy="1312071"/>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4"/>
                <a:stretch>
                  <a:fillRect l="0" t="-16666" r="0" b="-16666"/>
                </a:stretch>
              </a:blipFill>
            </p:spPr>
          </p:sp>
        </p:grpSp>
        <p:grpSp>
          <p:nvGrpSpPr>
            <p:cNvPr name="Group 38" id="38"/>
            <p:cNvGrpSpPr/>
            <p:nvPr/>
          </p:nvGrpSpPr>
          <p:grpSpPr>
            <a:xfrm rot="0">
              <a:off x="4224342" y="0"/>
              <a:ext cx="1312071" cy="1312071"/>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16666" t="0" r="-16666" b="0"/>
                </a:stretch>
              </a:blipFill>
            </p:spPr>
          </p:sp>
        </p:grpSp>
        <p:grpSp>
          <p:nvGrpSpPr>
            <p:cNvPr name="Group 40" id="40"/>
            <p:cNvGrpSpPr/>
            <p:nvPr/>
          </p:nvGrpSpPr>
          <p:grpSpPr>
            <a:xfrm rot="0">
              <a:off x="6336363" y="0"/>
              <a:ext cx="1312071" cy="1312071"/>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6"/>
                <a:stretch>
                  <a:fillRect l="-16666" t="0" r="-16666" b="0"/>
                </a:stretch>
              </a:blipFill>
            </p:spPr>
          </p:sp>
        </p:grpSp>
      </p:grpSp>
      <p:sp>
        <p:nvSpPr>
          <p:cNvPr name="TextBox 42" id="42"/>
          <p:cNvSpPr txBox="true"/>
          <p:nvPr/>
        </p:nvSpPr>
        <p:spPr>
          <a:xfrm rot="0">
            <a:off x="2424784" y="6426372"/>
            <a:ext cx="6465649" cy="1226674"/>
          </a:xfrm>
          <a:prstGeom prst="rect">
            <a:avLst/>
          </a:prstGeom>
        </p:spPr>
        <p:txBody>
          <a:bodyPr anchor="t" rtlCol="false" tIns="0" lIns="0" bIns="0" rIns="0">
            <a:spAutoFit/>
          </a:bodyPr>
          <a:lstStyle/>
          <a:p>
            <a:pPr algn="l">
              <a:lnSpc>
                <a:spcPts val="1102"/>
              </a:lnSpc>
              <a:spcBef>
                <a:spcPct val="0"/>
              </a:spcBef>
            </a:pPr>
            <a:r>
              <a:rPr lang="en-US" sz="787">
                <a:solidFill>
                  <a:srgbClr val="161643"/>
                </a:solidFill>
                <a:latin typeface="Open Sans"/>
                <a:ea typeface="Open Sans"/>
                <a:cs typeface="Open Sans"/>
                <a:sym typeface="Open Sans"/>
              </a:rPr>
              <a:t>VET helps students gain </a:t>
            </a:r>
            <a:r>
              <a:rPr lang="en-US" sz="787">
                <a:solidFill>
                  <a:srgbClr val="161643"/>
                </a:solidFill>
                <a:latin typeface="Open Sans"/>
                <a:ea typeface="Open Sans"/>
                <a:cs typeface="Open Sans"/>
                <a:sym typeface="Open Sans"/>
              </a:rPr>
              <a:t>real-world skills and experience that can lead directly to employment or further study. It supports pathways into:</a:t>
            </a:r>
          </a:p>
          <a:p>
            <a:pPr algn="l">
              <a:lnSpc>
                <a:spcPts val="1102"/>
              </a:lnSpc>
              <a:spcBef>
                <a:spcPct val="0"/>
              </a:spcBef>
            </a:pP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Apprenticeships and traineeships</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Higher-level qualifications (Certificate III and above)</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Direct employment in skilled or entry-level positions</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U</a:t>
            </a:r>
            <a:r>
              <a:rPr lang="en-US" sz="787">
                <a:solidFill>
                  <a:srgbClr val="161643"/>
                </a:solidFill>
                <a:latin typeface="Open Sans"/>
                <a:ea typeface="Open Sans"/>
                <a:cs typeface="Open Sans"/>
                <a:sym typeface="Open Sans"/>
              </a:rPr>
              <a:t>niversity or TAFE pathways</a:t>
            </a:r>
          </a:p>
          <a:p>
            <a:pPr algn="l">
              <a:lnSpc>
                <a:spcPts val="1102"/>
              </a:lnSpc>
              <a:spcBef>
                <a:spcPct val="0"/>
              </a:spcBef>
            </a:pPr>
          </a:p>
          <a:p>
            <a:pPr algn="l">
              <a:lnSpc>
                <a:spcPts val="1102"/>
              </a:lnSpc>
              <a:spcBef>
                <a:spcPct val="0"/>
              </a:spcBef>
            </a:pPr>
            <a:r>
              <a:rPr lang="en-US" sz="787">
                <a:solidFill>
                  <a:srgbClr val="161643"/>
                </a:solidFill>
                <a:latin typeface="Open Sans"/>
                <a:ea typeface="Open Sans"/>
                <a:cs typeface="Open Sans"/>
                <a:sym typeface="Open Sans"/>
              </a:rPr>
              <a:t>VET pathways are highly valued by employers and help students build confidence, develop professionalism, and understand how workplaces operate.</a:t>
            </a:r>
          </a:p>
        </p:txBody>
      </p:sp>
      <p:sp>
        <p:nvSpPr>
          <p:cNvPr name="TextBox 43" id="43"/>
          <p:cNvSpPr txBox="true"/>
          <p:nvPr/>
        </p:nvSpPr>
        <p:spPr>
          <a:xfrm rot="0">
            <a:off x="1815774" y="3596397"/>
            <a:ext cx="6946504" cy="2181498"/>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Vocational Education and </a:t>
            </a:r>
            <a:r>
              <a:rPr lang="en-US" sz="787">
                <a:solidFill>
                  <a:srgbClr val="FFFFFF"/>
                </a:solidFill>
                <a:latin typeface="Open Sans"/>
                <a:ea typeface="Open Sans"/>
                <a:cs typeface="Open Sans"/>
                <a:sym typeface="Open Sans"/>
              </a:rPr>
              <a:t>Training (VET) is hands-on learning that contributes directly towards your South Australian Certificate of Education (SACE) and helps you take important steps towards your future career.</a:t>
            </a:r>
          </a:p>
          <a:p>
            <a:pPr algn="l">
              <a:lnSpc>
                <a:spcPts val="1102"/>
              </a:lnSpc>
              <a:spcBef>
                <a:spcPct val="0"/>
              </a:spcBef>
            </a:pPr>
          </a:p>
          <a:p>
            <a:pPr algn="l">
              <a:lnSpc>
                <a:spcPts val="1102"/>
              </a:lnSpc>
              <a:spcBef>
                <a:spcPct val="0"/>
              </a:spcBef>
            </a:pPr>
            <a:r>
              <a:rPr lang="en-US" sz="787">
                <a:solidFill>
                  <a:srgbClr val="FFFFFF"/>
                </a:solidFill>
                <a:latin typeface="Open Sans"/>
                <a:ea typeface="Open Sans"/>
                <a:cs typeface="Open Sans"/>
                <a:sym typeface="Open Sans"/>
              </a:rPr>
              <a:t>Through VET, you can:</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Build technical skills while still at school</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Gain a nationally recognised qualification</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Explore career pathways while developing workplace confidence</a:t>
            </a:r>
          </a:p>
          <a:p>
            <a:pPr algn="l">
              <a:lnSpc>
                <a:spcPts val="1102"/>
              </a:lnSpc>
              <a:spcBef>
                <a:spcPct val="0"/>
              </a:spcBef>
            </a:pPr>
          </a:p>
          <a:p>
            <a:pPr algn="l">
              <a:lnSpc>
                <a:spcPts val="1102"/>
              </a:lnSpc>
              <a:spcBef>
                <a:spcPct val="0"/>
              </a:spcBef>
            </a:pPr>
            <a:r>
              <a:rPr lang="en-US" sz="787">
                <a:solidFill>
                  <a:srgbClr val="FFFFFF"/>
                </a:solidFill>
                <a:latin typeface="Open Sans"/>
                <a:ea typeface="Open Sans"/>
                <a:cs typeface="Open Sans"/>
                <a:sym typeface="Open Sans"/>
              </a:rPr>
              <a:t>VET courses are:</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Accredited by the Australian Skills Quality Authority (ASQA)</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Recognised within the SACE</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Endorsed by industry as suitable for school students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Delivered by approved Registered Training Organisations (RTOs)</a:t>
            </a:r>
          </a:p>
          <a:p>
            <a:pPr algn="l">
              <a:lnSpc>
                <a:spcPts val="1102"/>
              </a:lnSpc>
              <a:spcBef>
                <a:spcPct val="0"/>
              </a:spcBef>
            </a:pPr>
          </a:p>
          <a:p>
            <a:pPr algn="l">
              <a:lnSpc>
                <a:spcPts val="1102"/>
              </a:lnSpc>
              <a:spcBef>
                <a:spcPct val="0"/>
              </a:spcBef>
            </a:pPr>
            <a:r>
              <a:rPr lang="en-US" sz="787">
                <a:solidFill>
                  <a:srgbClr val="FFFFFF"/>
                </a:solidFill>
                <a:latin typeface="Open Sans"/>
                <a:ea typeface="Open Sans"/>
                <a:cs typeface="Open Sans"/>
                <a:sym typeface="Open Sans"/>
              </a:rPr>
              <a:t>VET gives students the opportunity to combine school, training, and work — helping you develop practical skills that employers value.</a:t>
            </a:r>
          </a:p>
          <a:p>
            <a:pPr algn="l">
              <a:lnSpc>
                <a:spcPts val="1102"/>
              </a:lnSpc>
              <a:spcBef>
                <a:spcPct val="0"/>
              </a:spcBef>
            </a:pPr>
          </a:p>
        </p:txBody>
      </p:sp>
      <p:sp>
        <p:nvSpPr>
          <p:cNvPr name="TextBox 44" id="44"/>
          <p:cNvSpPr txBox="true"/>
          <p:nvPr/>
        </p:nvSpPr>
        <p:spPr>
          <a:xfrm rot="0">
            <a:off x="3111088" y="10414931"/>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45" id="45"/>
          <p:cNvSpPr txBox="true"/>
          <p:nvPr/>
        </p:nvSpPr>
        <p:spPr>
          <a:xfrm rot="0">
            <a:off x="1756523" y="2338388"/>
            <a:ext cx="5226209"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VOCATIONAL EDUCATION &amp; TRAINING (VET)</a:t>
            </a:r>
          </a:p>
        </p:txBody>
      </p:sp>
      <p:sp>
        <p:nvSpPr>
          <p:cNvPr name="TextBox 46" id="46"/>
          <p:cNvSpPr txBox="true"/>
          <p:nvPr/>
        </p:nvSpPr>
        <p:spPr>
          <a:xfrm rot="0">
            <a:off x="1815774" y="3327497"/>
            <a:ext cx="7405477"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WHAT IS VET?</a:t>
            </a:r>
          </a:p>
        </p:txBody>
      </p:sp>
      <p:sp>
        <p:nvSpPr>
          <p:cNvPr name="TextBox 47" id="47"/>
          <p:cNvSpPr txBox="true"/>
          <p:nvPr/>
        </p:nvSpPr>
        <p:spPr>
          <a:xfrm rot="0">
            <a:off x="2424784" y="6157472"/>
            <a:ext cx="5323007"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WHAT CAN A VET PATHWAY ACHIEVE?</a:t>
            </a:r>
          </a:p>
        </p:txBody>
      </p:sp>
      <p:sp>
        <p:nvSpPr>
          <p:cNvPr name="TextBox 48" id="48"/>
          <p:cNvSpPr txBox="true"/>
          <p:nvPr/>
        </p:nvSpPr>
        <p:spPr>
          <a:xfrm rot="0">
            <a:off x="1815776" y="8375841"/>
            <a:ext cx="6243779" cy="799284"/>
          </a:xfrm>
          <a:prstGeom prst="rect">
            <a:avLst/>
          </a:prstGeom>
        </p:spPr>
        <p:txBody>
          <a:bodyPr anchor="t" rtlCol="false" tIns="0" lIns="0" bIns="0" rIns="0">
            <a:spAutoFit/>
          </a:bodyPr>
          <a:lstStyle/>
          <a:p>
            <a:pPr algn="l">
              <a:lnSpc>
                <a:spcPts val="1102"/>
              </a:lnSpc>
            </a:pPr>
            <a:r>
              <a:rPr lang="en-US" b="true" sz="787">
                <a:solidFill>
                  <a:srgbClr val="FFFFFF"/>
                </a:solidFill>
                <a:latin typeface="Open Sans Bold"/>
                <a:ea typeface="Open Sans Bold"/>
                <a:cs typeface="Open Sans Bold"/>
                <a:sym typeface="Open Sans Bold"/>
              </a:rPr>
              <a:t>CERTIFICATE II </a:t>
            </a:r>
          </a:p>
          <a:p>
            <a:pPr algn="l">
              <a:lnSpc>
                <a:spcPts val="1102"/>
              </a:lnSpc>
              <a:spcBef>
                <a:spcPct val="0"/>
              </a:spcBef>
            </a:pPr>
            <a:r>
              <a:rPr lang="en-US" sz="787">
                <a:solidFill>
                  <a:srgbClr val="FFFFFF"/>
                </a:solidFill>
                <a:latin typeface="Open Sans"/>
                <a:ea typeface="Open Sans"/>
                <a:cs typeface="Open Sans"/>
                <a:sym typeface="Open Sans"/>
              </a:rPr>
              <a:t>Builds foundation </a:t>
            </a:r>
            <a:r>
              <a:rPr lang="en-US" sz="787">
                <a:solidFill>
                  <a:srgbClr val="FFFFFF"/>
                </a:solidFill>
                <a:latin typeface="Open Sans"/>
                <a:ea typeface="Open Sans"/>
                <a:cs typeface="Open Sans"/>
                <a:sym typeface="Open Sans"/>
              </a:rPr>
              <a:t>skills and knowledge to take on routine tasks or prepare for higher-level study.</a:t>
            </a:r>
          </a:p>
          <a:p>
            <a:pPr algn="l">
              <a:lnSpc>
                <a:spcPts val="1102"/>
              </a:lnSpc>
              <a:spcBef>
                <a:spcPct val="0"/>
              </a:spcBef>
            </a:pPr>
          </a:p>
          <a:p>
            <a:pPr algn="l">
              <a:lnSpc>
                <a:spcPts val="1102"/>
              </a:lnSpc>
              <a:spcBef>
                <a:spcPct val="0"/>
              </a:spcBef>
            </a:pPr>
            <a:r>
              <a:rPr lang="en-US" b="true" sz="787">
                <a:solidFill>
                  <a:srgbClr val="FFFFFF"/>
                </a:solidFill>
                <a:latin typeface="Open Sans Bold"/>
                <a:ea typeface="Open Sans Bold"/>
                <a:cs typeface="Open Sans Bold"/>
                <a:sym typeface="Open Sans Bold"/>
              </a:rPr>
              <a:t>Certificate III </a:t>
            </a:r>
          </a:p>
          <a:p>
            <a:pPr algn="l">
              <a:lnSpc>
                <a:spcPts val="1102"/>
              </a:lnSpc>
              <a:spcBef>
                <a:spcPct val="0"/>
              </a:spcBef>
            </a:pPr>
            <a:r>
              <a:rPr lang="en-US" sz="787">
                <a:solidFill>
                  <a:srgbClr val="FFFFFF"/>
                </a:solidFill>
                <a:latin typeface="Open Sans"/>
                <a:ea typeface="Open Sans"/>
                <a:cs typeface="Open Sans"/>
                <a:sym typeface="Open Sans"/>
              </a:rPr>
              <a:t>Equips students with a broad range of technical skills and knowledge for skilled jobs, apprenticeships, or further qualifications.</a:t>
            </a:r>
          </a:p>
          <a:p>
            <a:pPr algn="l">
              <a:lnSpc>
                <a:spcPts val="1102"/>
              </a:lnSpc>
              <a:spcBef>
                <a:spcPct val="0"/>
              </a:spcBef>
            </a:pPr>
          </a:p>
        </p:txBody>
      </p:sp>
      <p:sp>
        <p:nvSpPr>
          <p:cNvPr name="TextBox 49" id="49"/>
          <p:cNvSpPr txBox="true"/>
          <p:nvPr/>
        </p:nvSpPr>
        <p:spPr>
          <a:xfrm rot="0">
            <a:off x="1815776" y="8106941"/>
            <a:ext cx="6668871" cy="246463"/>
          </a:xfrm>
          <a:prstGeom prst="rect">
            <a:avLst/>
          </a:prstGeom>
        </p:spPr>
        <p:txBody>
          <a:bodyPr anchor="t" rtlCol="false" tIns="0" lIns="0" bIns="0" rIns="0">
            <a:spAutoFit/>
          </a:bodyPr>
          <a:lstStyle/>
          <a:p>
            <a:pPr algn="just">
              <a:lnSpc>
                <a:spcPts val="1864"/>
              </a:lnSpc>
            </a:pPr>
            <a:r>
              <a:rPr lang="en-US" b="true" sz="1983">
                <a:solidFill>
                  <a:srgbClr val="FFFFFF"/>
                </a:solidFill>
                <a:latin typeface="Open Sans Bold"/>
                <a:ea typeface="Open Sans Bold"/>
                <a:cs typeface="Open Sans Bold"/>
                <a:sym typeface="Open Sans Bold"/>
              </a:rPr>
              <a:t>UNDERSTANDING VET QUALIFICATION LEVELS</a:t>
            </a:r>
          </a:p>
        </p:txBody>
      </p:sp>
      <p:grpSp>
        <p:nvGrpSpPr>
          <p:cNvPr name="Group 50" id="50"/>
          <p:cNvGrpSpPr/>
          <p:nvPr/>
        </p:nvGrpSpPr>
        <p:grpSpPr>
          <a:xfrm rot="0">
            <a:off x="1724179" y="10300631"/>
            <a:ext cx="255194" cy="230775"/>
            <a:chOff x="0" y="0"/>
            <a:chExt cx="340259" cy="307700"/>
          </a:xfrm>
        </p:grpSpPr>
        <p:grpSp>
          <p:nvGrpSpPr>
            <p:cNvPr name="Group 51" id="51"/>
            <p:cNvGrpSpPr/>
            <p:nvPr/>
          </p:nvGrpSpPr>
          <p:grpSpPr>
            <a:xfrm rot="0">
              <a:off x="16280" y="0"/>
              <a:ext cx="307700" cy="307700"/>
              <a:chOff x="0" y="0"/>
              <a:chExt cx="812800" cy="812800"/>
            </a:xfrm>
          </p:grpSpPr>
          <p:sp>
            <p:nvSpPr>
              <p:cNvPr name="Freeform 52" id="5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53" id="5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54" id="54"/>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19</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1312920" y="9958235"/>
            <a:ext cx="8558165" cy="630144"/>
            <a:chOff x="0" y="0"/>
            <a:chExt cx="1978649" cy="145689"/>
          </a:xfrm>
        </p:grpSpPr>
        <p:sp>
          <p:nvSpPr>
            <p:cNvPr name="Freeform 3" id="3"/>
            <p:cNvSpPr/>
            <p:nvPr/>
          </p:nvSpPr>
          <p:spPr>
            <a:xfrm flipH="false" flipV="false" rot="0">
              <a:off x="0" y="0"/>
              <a:ext cx="1978649" cy="145689"/>
            </a:xfrm>
            <a:custGeom>
              <a:avLst/>
              <a:gdLst/>
              <a:ahLst/>
              <a:cxnLst/>
              <a:rect r="r" b="b" t="t" l="l"/>
              <a:pathLst>
                <a:path h="145689" w="1978649">
                  <a:moveTo>
                    <a:pt x="0" y="0"/>
                  </a:moveTo>
                  <a:lnTo>
                    <a:pt x="1978649" y="0"/>
                  </a:lnTo>
                  <a:lnTo>
                    <a:pt x="1978649" y="145689"/>
                  </a:lnTo>
                  <a:lnTo>
                    <a:pt x="0" y="145689"/>
                  </a:lnTo>
                  <a:close/>
                </a:path>
              </a:pathLst>
            </a:custGeom>
            <a:solidFill>
              <a:srgbClr val="A5DEF5"/>
            </a:solidFill>
          </p:spPr>
        </p:sp>
        <p:sp>
          <p:nvSpPr>
            <p:cNvPr name="TextBox 4" id="4"/>
            <p:cNvSpPr txBox="true"/>
            <p:nvPr/>
          </p:nvSpPr>
          <p:spPr>
            <a:xfrm>
              <a:off x="0" y="-28575"/>
              <a:ext cx="1978649" cy="174264"/>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1312569" y="9998018"/>
            <a:ext cx="8342751" cy="518901"/>
            <a:chOff x="0" y="0"/>
            <a:chExt cx="1928845" cy="119970"/>
          </a:xfrm>
        </p:grpSpPr>
        <p:sp>
          <p:nvSpPr>
            <p:cNvPr name="Freeform 6" id="6"/>
            <p:cNvSpPr/>
            <p:nvPr/>
          </p:nvSpPr>
          <p:spPr>
            <a:xfrm flipH="false" flipV="false" rot="0">
              <a:off x="0" y="0"/>
              <a:ext cx="1928845" cy="119970"/>
            </a:xfrm>
            <a:custGeom>
              <a:avLst/>
              <a:gdLst/>
              <a:ahLst/>
              <a:cxnLst/>
              <a:rect r="r" b="b" t="t" l="l"/>
              <a:pathLst>
                <a:path h="119970" w="1928845">
                  <a:moveTo>
                    <a:pt x="0" y="0"/>
                  </a:moveTo>
                  <a:lnTo>
                    <a:pt x="1928845" y="0"/>
                  </a:lnTo>
                  <a:lnTo>
                    <a:pt x="1928845" y="119970"/>
                  </a:lnTo>
                  <a:lnTo>
                    <a:pt x="0" y="119970"/>
                  </a:lnTo>
                  <a:close/>
                </a:path>
              </a:pathLst>
            </a:custGeom>
            <a:solidFill>
              <a:srgbClr val="FFFFFF"/>
            </a:solidFill>
          </p:spPr>
        </p:sp>
        <p:sp>
          <p:nvSpPr>
            <p:cNvPr name="TextBox 7" id="7"/>
            <p:cNvSpPr txBox="true"/>
            <p:nvPr/>
          </p:nvSpPr>
          <p:spPr>
            <a:xfrm>
              <a:off x="0" y="-28575"/>
              <a:ext cx="1928845" cy="148545"/>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98262" y="9802443"/>
            <a:ext cx="9304301" cy="639974"/>
            <a:chOff x="0" y="0"/>
            <a:chExt cx="2151156" cy="147962"/>
          </a:xfrm>
        </p:grpSpPr>
        <p:sp>
          <p:nvSpPr>
            <p:cNvPr name="Freeform 9" id="9"/>
            <p:cNvSpPr/>
            <p:nvPr/>
          </p:nvSpPr>
          <p:spPr>
            <a:xfrm flipH="false" flipV="false" rot="0">
              <a:off x="0" y="0"/>
              <a:ext cx="2151156" cy="147962"/>
            </a:xfrm>
            <a:custGeom>
              <a:avLst/>
              <a:gdLst/>
              <a:ahLst/>
              <a:cxnLst/>
              <a:rect r="r" b="b" t="t" l="l"/>
              <a:pathLst>
                <a:path h="147962" w="2151156">
                  <a:moveTo>
                    <a:pt x="17474" y="0"/>
                  </a:moveTo>
                  <a:lnTo>
                    <a:pt x="2133682" y="0"/>
                  </a:lnTo>
                  <a:cubicBezTo>
                    <a:pt x="2143333" y="0"/>
                    <a:pt x="2151156" y="7823"/>
                    <a:pt x="2151156" y="17474"/>
                  </a:cubicBezTo>
                  <a:lnTo>
                    <a:pt x="2151156" y="130488"/>
                  </a:lnTo>
                  <a:cubicBezTo>
                    <a:pt x="2151156" y="140139"/>
                    <a:pt x="2143333" y="147962"/>
                    <a:pt x="2133682" y="147962"/>
                  </a:cubicBezTo>
                  <a:lnTo>
                    <a:pt x="17474" y="147962"/>
                  </a:lnTo>
                  <a:cubicBezTo>
                    <a:pt x="7823" y="147962"/>
                    <a:pt x="0" y="140139"/>
                    <a:pt x="0" y="130488"/>
                  </a:cubicBezTo>
                  <a:lnTo>
                    <a:pt x="0" y="17474"/>
                  </a:lnTo>
                  <a:cubicBezTo>
                    <a:pt x="0" y="7823"/>
                    <a:pt x="7823" y="0"/>
                    <a:pt x="17474" y="0"/>
                  </a:cubicBezTo>
                  <a:close/>
                </a:path>
              </a:pathLst>
            </a:custGeom>
            <a:solidFill>
              <a:srgbClr val="161643"/>
            </a:solidFill>
          </p:spPr>
        </p:sp>
        <p:sp>
          <p:nvSpPr>
            <p:cNvPr name="TextBox 10" id="10"/>
            <p:cNvSpPr txBox="true"/>
            <p:nvPr/>
          </p:nvSpPr>
          <p:spPr>
            <a:xfrm>
              <a:off x="0" y="-28575"/>
              <a:ext cx="2151156" cy="176537"/>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681128" y="-167509"/>
            <a:ext cx="8437779" cy="1803766"/>
            <a:chOff x="0" y="0"/>
            <a:chExt cx="1928845" cy="412334"/>
          </a:xfrm>
        </p:grpSpPr>
        <p:sp>
          <p:nvSpPr>
            <p:cNvPr name="Freeform 12" id="12"/>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13" id="13"/>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10778115">
            <a:off x="681919" y="-241779"/>
            <a:ext cx="8437779" cy="1803766"/>
            <a:chOff x="0" y="0"/>
            <a:chExt cx="1928845" cy="412334"/>
          </a:xfrm>
        </p:grpSpPr>
        <p:sp>
          <p:nvSpPr>
            <p:cNvPr name="Freeform 15" id="15"/>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16" id="16"/>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10778115">
            <a:off x="682560" y="-300785"/>
            <a:ext cx="8968677" cy="1803766"/>
            <a:chOff x="0" y="0"/>
            <a:chExt cx="2050206" cy="412334"/>
          </a:xfrm>
        </p:grpSpPr>
        <p:sp>
          <p:nvSpPr>
            <p:cNvPr name="Freeform 18" id="18"/>
            <p:cNvSpPr/>
            <p:nvPr/>
          </p:nvSpPr>
          <p:spPr>
            <a:xfrm flipH="false" flipV="false" rot="0">
              <a:off x="0" y="0"/>
              <a:ext cx="2050206" cy="412334"/>
            </a:xfrm>
            <a:custGeom>
              <a:avLst/>
              <a:gdLst/>
              <a:ahLst/>
              <a:cxnLst/>
              <a:rect r="r" b="b" t="t" l="l"/>
              <a:pathLst>
                <a:path h="412334" w="2050206">
                  <a:moveTo>
                    <a:pt x="0" y="0"/>
                  </a:moveTo>
                  <a:lnTo>
                    <a:pt x="2050206" y="0"/>
                  </a:lnTo>
                  <a:lnTo>
                    <a:pt x="2050206" y="412334"/>
                  </a:lnTo>
                  <a:lnTo>
                    <a:pt x="0" y="412334"/>
                  </a:lnTo>
                  <a:close/>
                </a:path>
              </a:pathLst>
            </a:custGeom>
            <a:solidFill>
              <a:srgbClr val="161643"/>
            </a:solidFill>
          </p:spPr>
        </p:sp>
        <p:sp>
          <p:nvSpPr>
            <p:cNvPr name="TextBox 19" id="19"/>
            <p:cNvSpPr txBox="true"/>
            <p:nvPr/>
          </p:nvSpPr>
          <p:spPr>
            <a:xfrm>
              <a:off x="0" y="-28575"/>
              <a:ext cx="2050206" cy="440909"/>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721521" y="971395"/>
            <a:ext cx="1763126" cy="176312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3" id="23"/>
          <p:cNvGrpSpPr/>
          <p:nvPr/>
        </p:nvGrpSpPr>
        <p:grpSpPr>
          <a:xfrm rot="5400000">
            <a:off x="6668464" y="-107113"/>
            <a:ext cx="2689540" cy="3287305"/>
            <a:chOff x="0" y="0"/>
            <a:chExt cx="660400" cy="807177"/>
          </a:xfrm>
        </p:grpSpPr>
        <p:sp>
          <p:nvSpPr>
            <p:cNvPr name="Freeform 24" id="24"/>
            <p:cNvSpPr/>
            <p:nvPr/>
          </p:nvSpPr>
          <p:spPr>
            <a:xfrm flipH="false" flipV="false" rot="0">
              <a:off x="0" y="0"/>
              <a:ext cx="660400" cy="807177"/>
            </a:xfrm>
            <a:custGeom>
              <a:avLst/>
              <a:gdLst/>
              <a:ahLst/>
              <a:cxnLst/>
              <a:rect r="r" b="b" t="t" l="l"/>
              <a:pathLst>
                <a:path h="807177" w="660400">
                  <a:moveTo>
                    <a:pt x="220252" y="788108"/>
                  </a:moveTo>
                  <a:cubicBezTo>
                    <a:pt x="254109" y="799622"/>
                    <a:pt x="292600" y="807177"/>
                    <a:pt x="330378" y="807177"/>
                  </a:cubicBezTo>
                  <a:cubicBezTo>
                    <a:pt x="368157" y="807177"/>
                    <a:pt x="404509" y="800700"/>
                    <a:pt x="438009" y="789187"/>
                  </a:cubicBezTo>
                  <a:cubicBezTo>
                    <a:pt x="438723" y="788827"/>
                    <a:pt x="439435" y="788827"/>
                    <a:pt x="440148" y="788468"/>
                  </a:cubicBezTo>
                  <a:cubicBezTo>
                    <a:pt x="565955" y="742412"/>
                    <a:pt x="658618" y="620799"/>
                    <a:pt x="660400" y="478800"/>
                  </a:cubicBezTo>
                  <a:lnTo>
                    <a:pt x="660400" y="0"/>
                  </a:lnTo>
                  <a:lnTo>
                    <a:pt x="0" y="0"/>
                  </a:lnTo>
                  <a:lnTo>
                    <a:pt x="0" y="478445"/>
                  </a:lnTo>
                  <a:cubicBezTo>
                    <a:pt x="1782" y="621517"/>
                    <a:pt x="93019" y="743133"/>
                    <a:pt x="220252" y="788108"/>
                  </a:cubicBezTo>
                  <a:close/>
                </a:path>
              </a:pathLst>
            </a:custGeom>
            <a:solidFill>
              <a:srgbClr val="A5DEF5"/>
            </a:solidFill>
          </p:spPr>
        </p:sp>
        <p:sp>
          <p:nvSpPr>
            <p:cNvPr name="TextBox 25" id="25"/>
            <p:cNvSpPr txBox="true"/>
            <p:nvPr/>
          </p:nvSpPr>
          <p:spPr>
            <a:xfrm>
              <a:off x="0" y="-28575"/>
              <a:ext cx="660400" cy="708752"/>
            </a:xfrm>
            <a:prstGeom prst="rect">
              <a:avLst/>
            </a:prstGeom>
          </p:spPr>
          <p:txBody>
            <a:bodyPr anchor="ctr" rtlCol="false" tIns="50800" lIns="50800" bIns="50800" rIns="50800"/>
            <a:lstStyle/>
            <a:p>
              <a:pPr algn="ctr">
                <a:lnSpc>
                  <a:spcPts val="1960"/>
                </a:lnSpc>
              </a:pPr>
            </a:p>
          </p:txBody>
        </p:sp>
      </p:grpSp>
      <p:grpSp>
        <p:nvGrpSpPr>
          <p:cNvPr name="Group 26" id="26"/>
          <p:cNvGrpSpPr/>
          <p:nvPr/>
        </p:nvGrpSpPr>
        <p:grpSpPr>
          <a:xfrm rot="0">
            <a:off x="6502065" y="320145"/>
            <a:ext cx="2432790" cy="2432790"/>
            <a:chOff x="0" y="0"/>
            <a:chExt cx="812800" cy="812800"/>
          </a:xfrm>
        </p:grpSpPr>
        <p:sp>
          <p:nvSpPr>
            <p:cNvPr name="Freeform 27" id="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28" id="2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9" id="29"/>
          <p:cNvGrpSpPr/>
          <p:nvPr/>
        </p:nvGrpSpPr>
        <p:grpSpPr>
          <a:xfrm rot="0">
            <a:off x="6638637" y="485929"/>
            <a:ext cx="2101221" cy="2101221"/>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1" id="3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2" id="32"/>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33" id="33"/>
          <p:cNvGrpSpPr/>
          <p:nvPr/>
        </p:nvGrpSpPr>
        <p:grpSpPr>
          <a:xfrm rot="0">
            <a:off x="2366575" y="2596130"/>
            <a:ext cx="230775" cy="230775"/>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35" id="3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6" id="36"/>
          <p:cNvGrpSpPr/>
          <p:nvPr/>
        </p:nvGrpSpPr>
        <p:grpSpPr>
          <a:xfrm rot="0">
            <a:off x="2366575" y="2883271"/>
            <a:ext cx="230775" cy="230775"/>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38" id="3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39" id="39"/>
          <p:cNvGrpSpPr/>
          <p:nvPr/>
        </p:nvGrpSpPr>
        <p:grpSpPr>
          <a:xfrm rot="0">
            <a:off x="2366575" y="3170411"/>
            <a:ext cx="230775" cy="230775"/>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41" id="4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42" id="42"/>
          <p:cNvGrpSpPr/>
          <p:nvPr/>
        </p:nvGrpSpPr>
        <p:grpSpPr>
          <a:xfrm rot="0">
            <a:off x="2366575" y="3457551"/>
            <a:ext cx="230775" cy="230775"/>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45" id="45"/>
          <p:cNvGrpSpPr/>
          <p:nvPr/>
        </p:nvGrpSpPr>
        <p:grpSpPr>
          <a:xfrm rot="0">
            <a:off x="2366575" y="3748744"/>
            <a:ext cx="230775" cy="230775"/>
            <a:chOff x="0" y="0"/>
            <a:chExt cx="812800" cy="812800"/>
          </a:xfrm>
        </p:grpSpPr>
        <p:sp>
          <p:nvSpPr>
            <p:cNvPr name="Freeform 46" id="4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47" id="4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48" id="48"/>
          <p:cNvGrpSpPr/>
          <p:nvPr/>
        </p:nvGrpSpPr>
        <p:grpSpPr>
          <a:xfrm rot="0">
            <a:off x="2366575" y="4036897"/>
            <a:ext cx="230775" cy="230775"/>
            <a:chOff x="0" y="0"/>
            <a:chExt cx="812800" cy="812800"/>
          </a:xfrm>
        </p:grpSpPr>
        <p:sp>
          <p:nvSpPr>
            <p:cNvPr name="Freeform 49" id="4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50" id="5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51" id="51"/>
          <p:cNvGrpSpPr/>
          <p:nvPr/>
        </p:nvGrpSpPr>
        <p:grpSpPr>
          <a:xfrm rot="0">
            <a:off x="2366575" y="4324037"/>
            <a:ext cx="230775" cy="230775"/>
            <a:chOff x="0" y="0"/>
            <a:chExt cx="812800" cy="812800"/>
          </a:xfrm>
        </p:grpSpPr>
        <p:sp>
          <p:nvSpPr>
            <p:cNvPr name="Freeform 52" id="5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53" id="5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54" id="54"/>
          <p:cNvGrpSpPr/>
          <p:nvPr/>
        </p:nvGrpSpPr>
        <p:grpSpPr>
          <a:xfrm rot="0">
            <a:off x="2366575" y="2308973"/>
            <a:ext cx="230775" cy="230775"/>
            <a:chOff x="0" y="0"/>
            <a:chExt cx="812800" cy="812800"/>
          </a:xfrm>
        </p:grpSpPr>
        <p:sp>
          <p:nvSpPr>
            <p:cNvPr name="Freeform 55" id="5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56" id="56"/>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57" id="57"/>
          <p:cNvGrpSpPr/>
          <p:nvPr/>
        </p:nvGrpSpPr>
        <p:grpSpPr>
          <a:xfrm rot="0">
            <a:off x="2366575" y="4613531"/>
            <a:ext cx="230775" cy="230775"/>
            <a:chOff x="0" y="0"/>
            <a:chExt cx="812800" cy="812800"/>
          </a:xfrm>
        </p:grpSpPr>
        <p:sp>
          <p:nvSpPr>
            <p:cNvPr name="Freeform 58" id="5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59" id="5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60" id="60"/>
          <p:cNvSpPr txBox="true"/>
          <p:nvPr/>
        </p:nvSpPr>
        <p:spPr>
          <a:xfrm rot="0">
            <a:off x="1949175" y="1866749"/>
            <a:ext cx="6165332" cy="386791"/>
          </a:xfrm>
          <a:prstGeom prst="rect">
            <a:avLst/>
          </a:prstGeom>
        </p:spPr>
        <p:txBody>
          <a:bodyPr anchor="t" rtlCol="false" tIns="0" lIns="0" bIns="0" rIns="0">
            <a:spAutoFit/>
          </a:bodyPr>
          <a:lstStyle/>
          <a:p>
            <a:pPr algn="l">
              <a:lnSpc>
                <a:spcPts val="2876"/>
              </a:lnSpc>
            </a:pPr>
            <a:r>
              <a:rPr lang="en-US" b="true" sz="3060">
                <a:solidFill>
                  <a:srgbClr val="161643"/>
                </a:solidFill>
                <a:latin typeface="Open Sans Bold"/>
                <a:ea typeface="Open Sans Bold"/>
                <a:cs typeface="Open Sans Bold"/>
                <a:sym typeface="Open Sans Bold"/>
              </a:rPr>
              <a:t>CONTENTS PAGE</a:t>
            </a:r>
          </a:p>
        </p:txBody>
      </p:sp>
      <p:sp>
        <p:nvSpPr>
          <p:cNvPr name="TextBox 61" id="61"/>
          <p:cNvSpPr txBox="true"/>
          <p:nvPr/>
        </p:nvSpPr>
        <p:spPr>
          <a:xfrm rot="0">
            <a:off x="2699899" y="2618090"/>
            <a:ext cx="1293122"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What is YPSA?</a:t>
            </a:r>
          </a:p>
        </p:txBody>
      </p:sp>
      <p:sp>
        <p:nvSpPr>
          <p:cNvPr name="TextBox 62" id="62"/>
          <p:cNvSpPr txBox="true"/>
          <p:nvPr/>
        </p:nvSpPr>
        <p:spPr>
          <a:xfrm rot="0">
            <a:off x="2410067" y="2621347"/>
            <a:ext cx="143790"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4</a:t>
            </a:r>
          </a:p>
        </p:txBody>
      </p:sp>
      <p:sp>
        <p:nvSpPr>
          <p:cNvPr name="TextBox 63" id="63"/>
          <p:cNvSpPr txBox="true"/>
          <p:nvPr/>
        </p:nvSpPr>
        <p:spPr>
          <a:xfrm rot="0">
            <a:off x="2699899" y="2906244"/>
            <a:ext cx="2391204"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Our L</a:t>
            </a:r>
            <a:r>
              <a:rPr lang="en-US" sz="989">
                <a:solidFill>
                  <a:srgbClr val="161643"/>
                </a:solidFill>
                <a:latin typeface="Open Sans"/>
                <a:ea typeface="Open Sans"/>
                <a:cs typeface="Open Sans"/>
                <a:sym typeface="Open Sans"/>
              </a:rPr>
              <a:t>ogos Origin Story</a:t>
            </a:r>
          </a:p>
        </p:txBody>
      </p:sp>
      <p:sp>
        <p:nvSpPr>
          <p:cNvPr name="TextBox 64" id="64"/>
          <p:cNvSpPr txBox="true"/>
          <p:nvPr/>
        </p:nvSpPr>
        <p:spPr>
          <a:xfrm rot="0">
            <a:off x="2410067" y="2909501"/>
            <a:ext cx="143790"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5</a:t>
            </a:r>
          </a:p>
        </p:txBody>
      </p:sp>
      <p:sp>
        <p:nvSpPr>
          <p:cNvPr name="TextBox 65" id="65"/>
          <p:cNvSpPr txBox="true"/>
          <p:nvPr/>
        </p:nvSpPr>
        <p:spPr>
          <a:xfrm rot="0">
            <a:off x="2699899" y="3194397"/>
            <a:ext cx="2785563" cy="34236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Our L</a:t>
            </a:r>
            <a:r>
              <a:rPr lang="en-US" sz="989">
                <a:solidFill>
                  <a:srgbClr val="161643"/>
                </a:solidFill>
                <a:latin typeface="Open Sans"/>
                <a:ea typeface="Open Sans"/>
                <a:cs typeface="Open Sans"/>
                <a:sym typeface="Open Sans"/>
              </a:rPr>
              <a:t>ocal Delivery Model</a:t>
            </a:r>
          </a:p>
          <a:p>
            <a:pPr algn="l">
              <a:lnSpc>
                <a:spcPts val="1384"/>
              </a:lnSpc>
            </a:pPr>
          </a:p>
        </p:txBody>
      </p:sp>
      <p:sp>
        <p:nvSpPr>
          <p:cNvPr name="TextBox 66" id="66"/>
          <p:cNvSpPr txBox="true"/>
          <p:nvPr/>
        </p:nvSpPr>
        <p:spPr>
          <a:xfrm rot="0">
            <a:off x="2410067" y="3197654"/>
            <a:ext cx="143790"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7</a:t>
            </a:r>
          </a:p>
        </p:txBody>
      </p:sp>
      <p:sp>
        <p:nvSpPr>
          <p:cNvPr name="TextBox 67" id="67"/>
          <p:cNvSpPr txBox="true"/>
          <p:nvPr/>
        </p:nvSpPr>
        <p:spPr>
          <a:xfrm rot="0">
            <a:off x="2699899" y="3482550"/>
            <a:ext cx="3239718" cy="169184"/>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Lo</a:t>
            </a:r>
            <a:r>
              <a:rPr lang="en-US" sz="989">
                <a:solidFill>
                  <a:srgbClr val="161643"/>
                </a:solidFill>
                <a:latin typeface="Open Sans"/>
                <a:ea typeface="Open Sans"/>
                <a:cs typeface="Open Sans"/>
                <a:sym typeface="Open Sans"/>
              </a:rPr>
              <a:t>cal Delivery Shared Agreement- Student</a:t>
            </a:r>
          </a:p>
        </p:txBody>
      </p:sp>
      <p:sp>
        <p:nvSpPr>
          <p:cNvPr name="TextBox 68" id="68"/>
          <p:cNvSpPr txBox="true"/>
          <p:nvPr/>
        </p:nvSpPr>
        <p:spPr>
          <a:xfrm rot="0">
            <a:off x="2410067" y="3485807"/>
            <a:ext cx="143790"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9</a:t>
            </a:r>
          </a:p>
        </p:txBody>
      </p:sp>
      <p:sp>
        <p:nvSpPr>
          <p:cNvPr name="TextBox 69" id="69"/>
          <p:cNvSpPr txBox="true"/>
          <p:nvPr/>
        </p:nvSpPr>
        <p:spPr>
          <a:xfrm rot="0">
            <a:off x="2699899" y="3770704"/>
            <a:ext cx="3239718"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Local Deliver</a:t>
            </a:r>
            <a:r>
              <a:rPr lang="en-US" sz="989">
                <a:solidFill>
                  <a:srgbClr val="161643"/>
                </a:solidFill>
                <a:latin typeface="Open Sans"/>
                <a:ea typeface="Open Sans"/>
                <a:cs typeface="Open Sans"/>
                <a:sym typeface="Open Sans"/>
              </a:rPr>
              <a:t>y Shared Agreement- Parent/Caregiver</a:t>
            </a:r>
          </a:p>
        </p:txBody>
      </p:sp>
      <p:sp>
        <p:nvSpPr>
          <p:cNvPr name="TextBox 70" id="70"/>
          <p:cNvSpPr txBox="true"/>
          <p:nvPr/>
        </p:nvSpPr>
        <p:spPr>
          <a:xfrm rot="0">
            <a:off x="2337046" y="3773961"/>
            <a:ext cx="289832"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10</a:t>
            </a:r>
          </a:p>
        </p:txBody>
      </p:sp>
      <p:sp>
        <p:nvSpPr>
          <p:cNvPr name="TextBox 71" id="71"/>
          <p:cNvSpPr txBox="true"/>
          <p:nvPr/>
        </p:nvSpPr>
        <p:spPr>
          <a:xfrm rot="0">
            <a:off x="2699899" y="4058857"/>
            <a:ext cx="3466212"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Local Delivery Shared Ag</a:t>
            </a:r>
            <a:r>
              <a:rPr lang="en-US" sz="989">
                <a:solidFill>
                  <a:srgbClr val="161643"/>
                </a:solidFill>
                <a:latin typeface="Open Sans"/>
                <a:ea typeface="Open Sans"/>
                <a:cs typeface="Open Sans"/>
                <a:sym typeface="Open Sans"/>
              </a:rPr>
              <a:t>reement- Home School</a:t>
            </a:r>
          </a:p>
        </p:txBody>
      </p:sp>
      <p:sp>
        <p:nvSpPr>
          <p:cNvPr name="TextBox 72" id="72"/>
          <p:cNvSpPr txBox="true"/>
          <p:nvPr/>
        </p:nvSpPr>
        <p:spPr>
          <a:xfrm rot="0">
            <a:off x="2366575" y="4062114"/>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11</a:t>
            </a:r>
          </a:p>
        </p:txBody>
      </p:sp>
      <p:sp>
        <p:nvSpPr>
          <p:cNvPr name="TextBox 73" id="73"/>
          <p:cNvSpPr txBox="true"/>
          <p:nvPr/>
        </p:nvSpPr>
        <p:spPr>
          <a:xfrm rot="0">
            <a:off x="2699899" y="4347010"/>
            <a:ext cx="3363806"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a:t>
            </a:r>
            <a:r>
              <a:rPr lang="en-US" sz="989">
                <a:solidFill>
                  <a:srgbClr val="161643"/>
                </a:solidFill>
                <a:latin typeface="Open Sans"/>
                <a:ea typeface="Open Sans"/>
                <a:cs typeface="Open Sans"/>
                <a:sym typeface="Open Sans"/>
              </a:rPr>
              <a:t>ocal Delivery Shared Agreement- Host School</a:t>
            </a:r>
          </a:p>
        </p:txBody>
      </p:sp>
      <p:sp>
        <p:nvSpPr>
          <p:cNvPr name="TextBox 74" id="74"/>
          <p:cNvSpPr txBox="true"/>
          <p:nvPr/>
        </p:nvSpPr>
        <p:spPr>
          <a:xfrm rot="0">
            <a:off x="2366575" y="4350267"/>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12</a:t>
            </a:r>
          </a:p>
        </p:txBody>
      </p:sp>
      <p:sp>
        <p:nvSpPr>
          <p:cNvPr name="TextBox 75" id="75"/>
          <p:cNvSpPr txBox="true"/>
          <p:nvPr/>
        </p:nvSpPr>
        <p:spPr>
          <a:xfrm rot="0">
            <a:off x="2699899" y="2329610"/>
            <a:ext cx="1293122"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Key Alliance Members</a:t>
            </a:r>
          </a:p>
        </p:txBody>
      </p:sp>
      <p:sp>
        <p:nvSpPr>
          <p:cNvPr name="TextBox 76" id="76"/>
          <p:cNvSpPr txBox="true"/>
          <p:nvPr/>
        </p:nvSpPr>
        <p:spPr>
          <a:xfrm rot="0">
            <a:off x="2410067" y="2332866"/>
            <a:ext cx="143790"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a:t>
            </a:r>
          </a:p>
        </p:txBody>
      </p:sp>
      <p:sp>
        <p:nvSpPr>
          <p:cNvPr name="TextBox 77" id="77"/>
          <p:cNvSpPr txBox="true"/>
          <p:nvPr/>
        </p:nvSpPr>
        <p:spPr>
          <a:xfrm rot="0">
            <a:off x="2699899" y="463549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a:t>
            </a:r>
            <a:r>
              <a:rPr lang="en-US" sz="989">
                <a:solidFill>
                  <a:srgbClr val="161643"/>
                </a:solidFill>
                <a:latin typeface="Open Sans"/>
                <a:ea typeface="Open Sans"/>
                <a:cs typeface="Open Sans"/>
                <a:sym typeface="Open Sans"/>
              </a:rPr>
              <a:t>ocal Delivery Shared Agreement- Local Delivery Teacher</a:t>
            </a:r>
          </a:p>
        </p:txBody>
      </p:sp>
      <p:sp>
        <p:nvSpPr>
          <p:cNvPr name="TextBox 78" id="78"/>
          <p:cNvSpPr txBox="true"/>
          <p:nvPr/>
        </p:nvSpPr>
        <p:spPr>
          <a:xfrm rot="0">
            <a:off x="2366575" y="463874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13</a:t>
            </a:r>
          </a:p>
        </p:txBody>
      </p:sp>
      <p:sp>
        <p:nvSpPr>
          <p:cNvPr name="TextBox 79" id="79"/>
          <p:cNvSpPr txBox="true"/>
          <p:nvPr/>
        </p:nvSpPr>
        <p:spPr>
          <a:xfrm rot="0">
            <a:off x="1949175" y="10170827"/>
            <a:ext cx="6017043" cy="131521"/>
          </a:xfrm>
          <a:prstGeom prst="rect">
            <a:avLst/>
          </a:prstGeom>
        </p:spPr>
        <p:txBody>
          <a:bodyPr anchor="t" rtlCol="false" tIns="0" lIns="0" bIns="0" rIns="0">
            <a:spAutoFit/>
          </a:bodyPr>
          <a:lstStyle/>
          <a:p>
            <a:pPr algn="just">
              <a:lnSpc>
                <a:spcPts val="1186"/>
              </a:lnSpc>
            </a:pPr>
            <a:r>
              <a:rPr lang="en-US" sz="847">
                <a:solidFill>
                  <a:srgbClr val="FFFFFF"/>
                </a:solidFill>
                <a:latin typeface="Open Sans"/>
                <a:ea typeface="Open Sans"/>
                <a:cs typeface="Open Sans"/>
                <a:sym typeface="Open Sans"/>
              </a:rPr>
              <a:t>CONTACT YOUR HOME SCHOOL SITE LEADERS</a:t>
            </a:r>
          </a:p>
        </p:txBody>
      </p:sp>
      <p:sp>
        <p:nvSpPr>
          <p:cNvPr name="TextBox 80" id="80"/>
          <p:cNvSpPr txBox="true"/>
          <p:nvPr/>
        </p:nvSpPr>
        <p:spPr>
          <a:xfrm rot="0">
            <a:off x="1949175" y="9885899"/>
            <a:ext cx="6193759" cy="264887"/>
          </a:xfrm>
          <a:prstGeom prst="rect">
            <a:avLst/>
          </a:prstGeom>
        </p:spPr>
        <p:txBody>
          <a:bodyPr anchor="t" rtlCol="false" tIns="0" lIns="0" bIns="0" rIns="0">
            <a:spAutoFit/>
          </a:bodyPr>
          <a:lstStyle/>
          <a:p>
            <a:pPr algn="just">
              <a:lnSpc>
                <a:spcPts val="2199"/>
              </a:lnSpc>
            </a:pPr>
            <a:r>
              <a:rPr lang="en-US" sz="1571">
                <a:solidFill>
                  <a:srgbClr val="FFFFFF"/>
                </a:solidFill>
                <a:latin typeface="Open Sans"/>
                <a:ea typeface="Open Sans"/>
                <a:cs typeface="Open Sans"/>
                <a:sym typeface="Open Sans"/>
              </a:rPr>
              <a:t>FOR MORE INFORMATION </a:t>
            </a:r>
          </a:p>
        </p:txBody>
      </p:sp>
      <p:grpSp>
        <p:nvGrpSpPr>
          <p:cNvPr name="Group 81" id="81"/>
          <p:cNvGrpSpPr/>
          <p:nvPr/>
        </p:nvGrpSpPr>
        <p:grpSpPr>
          <a:xfrm rot="0">
            <a:off x="2366575" y="4898231"/>
            <a:ext cx="230775" cy="230775"/>
            <a:chOff x="0" y="0"/>
            <a:chExt cx="812800" cy="812800"/>
          </a:xfrm>
        </p:grpSpPr>
        <p:sp>
          <p:nvSpPr>
            <p:cNvPr name="Freeform 82" id="8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83" id="8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84" id="84"/>
          <p:cNvSpPr txBox="true"/>
          <p:nvPr/>
        </p:nvSpPr>
        <p:spPr>
          <a:xfrm rot="0">
            <a:off x="2699899" y="492019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Local Delivery- Assessment &amp; Reporting Guidelines</a:t>
            </a:r>
          </a:p>
        </p:txBody>
      </p:sp>
      <p:sp>
        <p:nvSpPr>
          <p:cNvPr name="TextBox 85" id="85"/>
          <p:cNvSpPr txBox="true"/>
          <p:nvPr/>
        </p:nvSpPr>
        <p:spPr>
          <a:xfrm rot="0">
            <a:off x="2366575" y="492344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14</a:t>
            </a:r>
          </a:p>
        </p:txBody>
      </p:sp>
      <p:grpSp>
        <p:nvGrpSpPr>
          <p:cNvPr name="Group 86" id="86"/>
          <p:cNvGrpSpPr/>
          <p:nvPr/>
        </p:nvGrpSpPr>
        <p:grpSpPr>
          <a:xfrm rot="0">
            <a:off x="2366575" y="5182931"/>
            <a:ext cx="230775" cy="230775"/>
            <a:chOff x="0" y="0"/>
            <a:chExt cx="812800" cy="812800"/>
          </a:xfrm>
        </p:grpSpPr>
        <p:sp>
          <p:nvSpPr>
            <p:cNvPr name="Freeform 87" id="8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88" id="8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89" id="89"/>
          <p:cNvSpPr txBox="true"/>
          <p:nvPr/>
        </p:nvSpPr>
        <p:spPr>
          <a:xfrm rot="0">
            <a:off x="2699899" y="520489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Local Delivery-  Costs and Funding</a:t>
            </a:r>
          </a:p>
        </p:txBody>
      </p:sp>
      <p:sp>
        <p:nvSpPr>
          <p:cNvPr name="TextBox 90" id="90"/>
          <p:cNvSpPr txBox="true"/>
          <p:nvPr/>
        </p:nvSpPr>
        <p:spPr>
          <a:xfrm rot="0">
            <a:off x="2366575" y="520814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16</a:t>
            </a:r>
          </a:p>
        </p:txBody>
      </p:sp>
      <p:grpSp>
        <p:nvGrpSpPr>
          <p:cNvPr name="Group 91" id="91"/>
          <p:cNvGrpSpPr/>
          <p:nvPr/>
        </p:nvGrpSpPr>
        <p:grpSpPr>
          <a:xfrm rot="0">
            <a:off x="2366575" y="5474372"/>
            <a:ext cx="230775" cy="230775"/>
            <a:chOff x="0" y="0"/>
            <a:chExt cx="812800" cy="812800"/>
          </a:xfrm>
        </p:grpSpPr>
        <p:sp>
          <p:nvSpPr>
            <p:cNvPr name="Freeform 92" id="9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93" id="9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94" id="94"/>
          <p:cNvSpPr txBox="true"/>
          <p:nvPr/>
        </p:nvSpPr>
        <p:spPr>
          <a:xfrm rot="0">
            <a:off x="2699899" y="5496332"/>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Local Delivery- Student Testimonials </a:t>
            </a:r>
          </a:p>
        </p:txBody>
      </p:sp>
      <p:sp>
        <p:nvSpPr>
          <p:cNvPr name="TextBox 95" id="95"/>
          <p:cNvSpPr txBox="true"/>
          <p:nvPr/>
        </p:nvSpPr>
        <p:spPr>
          <a:xfrm rot="0">
            <a:off x="2366575" y="5499589"/>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17</a:t>
            </a:r>
          </a:p>
        </p:txBody>
      </p:sp>
      <p:grpSp>
        <p:nvGrpSpPr>
          <p:cNvPr name="Group 96" id="96"/>
          <p:cNvGrpSpPr/>
          <p:nvPr/>
        </p:nvGrpSpPr>
        <p:grpSpPr>
          <a:xfrm rot="0">
            <a:off x="2366575" y="5759071"/>
            <a:ext cx="230775" cy="230775"/>
            <a:chOff x="0" y="0"/>
            <a:chExt cx="812800" cy="812800"/>
          </a:xfrm>
        </p:grpSpPr>
        <p:sp>
          <p:nvSpPr>
            <p:cNvPr name="Freeform 97" id="9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98" id="9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99" id="99"/>
          <p:cNvSpPr txBox="true"/>
          <p:nvPr/>
        </p:nvSpPr>
        <p:spPr>
          <a:xfrm rot="0">
            <a:off x="2699899" y="5781032"/>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Vocational Education &amp; training (VET)</a:t>
            </a:r>
          </a:p>
        </p:txBody>
      </p:sp>
      <p:sp>
        <p:nvSpPr>
          <p:cNvPr name="TextBox 100" id="100"/>
          <p:cNvSpPr txBox="true"/>
          <p:nvPr/>
        </p:nvSpPr>
        <p:spPr>
          <a:xfrm rot="0">
            <a:off x="2366575" y="578428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19</a:t>
            </a:r>
          </a:p>
        </p:txBody>
      </p:sp>
      <p:grpSp>
        <p:nvGrpSpPr>
          <p:cNvPr name="Group 101" id="101"/>
          <p:cNvGrpSpPr/>
          <p:nvPr/>
        </p:nvGrpSpPr>
        <p:grpSpPr>
          <a:xfrm rot="0">
            <a:off x="2365260" y="6043771"/>
            <a:ext cx="230775" cy="230775"/>
            <a:chOff x="0" y="0"/>
            <a:chExt cx="812800" cy="812800"/>
          </a:xfrm>
        </p:grpSpPr>
        <p:sp>
          <p:nvSpPr>
            <p:cNvPr name="Freeform 102" id="10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03" id="10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04" id="104"/>
          <p:cNvSpPr txBox="true"/>
          <p:nvPr/>
        </p:nvSpPr>
        <p:spPr>
          <a:xfrm rot="0">
            <a:off x="2698585" y="6065732"/>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Flexible Industry Programs Available Through YPSA </a:t>
            </a:r>
          </a:p>
        </p:txBody>
      </p:sp>
      <p:sp>
        <p:nvSpPr>
          <p:cNvPr name="TextBox 105" id="105"/>
          <p:cNvSpPr txBox="true"/>
          <p:nvPr/>
        </p:nvSpPr>
        <p:spPr>
          <a:xfrm rot="0">
            <a:off x="2365260" y="606898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22</a:t>
            </a:r>
          </a:p>
        </p:txBody>
      </p:sp>
      <p:grpSp>
        <p:nvGrpSpPr>
          <p:cNvPr name="Group 106" id="106"/>
          <p:cNvGrpSpPr/>
          <p:nvPr/>
        </p:nvGrpSpPr>
        <p:grpSpPr>
          <a:xfrm rot="0">
            <a:off x="2366575" y="6328471"/>
            <a:ext cx="230775" cy="230775"/>
            <a:chOff x="0" y="0"/>
            <a:chExt cx="812800" cy="812800"/>
          </a:xfrm>
        </p:grpSpPr>
        <p:sp>
          <p:nvSpPr>
            <p:cNvPr name="Freeform 107" id="10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08" id="10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09" id="109"/>
          <p:cNvSpPr txBox="true"/>
          <p:nvPr/>
        </p:nvSpPr>
        <p:spPr>
          <a:xfrm rot="0">
            <a:off x="2699899" y="635043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Certificate III in Early Childhood Education and Care</a:t>
            </a:r>
          </a:p>
        </p:txBody>
      </p:sp>
      <p:sp>
        <p:nvSpPr>
          <p:cNvPr name="TextBox 110" id="110"/>
          <p:cNvSpPr txBox="true"/>
          <p:nvPr/>
        </p:nvSpPr>
        <p:spPr>
          <a:xfrm rot="0">
            <a:off x="2366575" y="635368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23</a:t>
            </a:r>
          </a:p>
        </p:txBody>
      </p:sp>
      <p:grpSp>
        <p:nvGrpSpPr>
          <p:cNvPr name="Group 111" id="111"/>
          <p:cNvGrpSpPr/>
          <p:nvPr/>
        </p:nvGrpSpPr>
        <p:grpSpPr>
          <a:xfrm rot="0">
            <a:off x="2366575" y="6613171"/>
            <a:ext cx="230775" cy="230775"/>
            <a:chOff x="0" y="0"/>
            <a:chExt cx="812800" cy="812800"/>
          </a:xfrm>
        </p:grpSpPr>
        <p:sp>
          <p:nvSpPr>
            <p:cNvPr name="Freeform 112" id="1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13" id="1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14" id="114"/>
          <p:cNvSpPr txBox="true"/>
          <p:nvPr/>
        </p:nvSpPr>
        <p:spPr>
          <a:xfrm rot="0">
            <a:off x="2699899" y="663513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Certificate II Resources and Infrastructure Work Preparation</a:t>
            </a:r>
          </a:p>
        </p:txBody>
      </p:sp>
      <p:sp>
        <p:nvSpPr>
          <p:cNvPr name="TextBox 115" id="115"/>
          <p:cNvSpPr txBox="true"/>
          <p:nvPr/>
        </p:nvSpPr>
        <p:spPr>
          <a:xfrm rot="0">
            <a:off x="2366575" y="663838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25</a:t>
            </a:r>
          </a:p>
        </p:txBody>
      </p:sp>
      <p:grpSp>
        <p:nvGrpSpPr>
          <p:cNvPr name="Group 116" id="116"/>
          <p:cNvGrpSpPr/>
          <p:nvPr/>
        </p:nvGrpSpPr>
        <p:grpSpPr>
          <a:xfrm rot="0">
            <a:off x="2366575" y="6897871"/>
            <a:ext cx="230775" cy="230775"/>
            <a:chOff x="0" y="0"/>
            <a:chExt cx="812800" cy="812800"/>
          </a:xfrm>
        </p:grpSpPr>
        <p:sp>
          <p:nvSpPr>
            <p:cNvPr name="Freeform 117" id="1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18" id="11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19" id="119"/>
          <p:cNvSpPr txBox="true"/>
          <p:nvPr/>
        </p:nvSpPr>
        <p:spPr>
          <a:xfrm rot="0">
            <a:off x="2699899" y="691983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Certificate III In Information Technology </a:t>
            </a:r>
          </a:p>
        </p:txBody>
      </p:sp>
      <p:sp>
        <p:nvSpPr>
          <p:cNvPr name="TextBox 120" id="120"/>
          <p:cNvSpPr txBox="true"/>
          <p:nvPr/>
        </p:nvSpPr>
        <p:spPr>
          <a:xfrm rot="0">
            <a:off x="2366575" y="692308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27</a:t>
            </a:r>
          </a:p>
        </p:txBody>
      </p:sp>
      <p:grpSp>
        <p:nvGrpSpPr>
          <p:cNvPr name="Group 121" id="121"/>
          <p:cNvGrpSpPr/>
          <p:nvPr/>
        </p:nvGrpSpPr>
        <p:grpSpPr>
          <a:xfrm rot="0">
            <a:off x="2365260" y="7182571"/>
            <a:ext cx="230775" cy="230775"/>
            <a:chOff x="0" y="0"/>
            <a:chExt cx="812800" cy="812800"/>
          </a:xfrm>
        </p:grpSpPr>
        <p:sp>
          <p:nvSpPr>
            <p:cNvPr name="Freeform 122" id="1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23" id="12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24" id="124"/>
          <p:cNvSpPr txBox="true"/>
          <p:nvPr/>
        </p:nvSpPr>
        <p:spPr>
          <a:xfrm rot="0">
            <a:off x="2698585" y="7204531"/>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Certificate II in Electrotechnology (Career Start)</a:t>
            </a:r>
          </a:p>
        </p:txBody>
      </p:sp>
      <p:sp>
        <p:nvSpPr>
          <p:cNvPr name="TextBox 125" id="125"/>
          <p:cNvSpPr txBox="true"/>
          <p:nvPr/>
        </p:nvSpPr>
        <p:spPr>
          <a:xfrm rot="0">
            <a:off x="2365260" y="7207788"/>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29</a:t>
            </a:r>
          </a:p>
        </p:txBody>
      </p:sp>
      <p:grpSp>
        <p:nvGrpSpPr>
          <p:cNvPr name="Group 126" id="126"/>
          <p:cNvGrpSpPr/>
          <p:nvPr/>
        </p:nvGrpSpPr>
        <p:grpSpPr>
          <a:xfrm rot="0">
            <a:off x="2366575" y="7501035"/>
            <a:ext cx="230775" cy="230775"/>
            <a:chOff x="0" y="0"/>
            <a:chExt cx="812800" cy="812800"/>
          </a:xfrm>
        </p:grpSpPr>
        <p:sp>
          <p:nvSpPr>
            <p:cNvPr name="Freeform 127" id="12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28" id="12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29" id="129"/>
          <p:cNvSpPr txBox="true"/>
          <p:nvPr/>
        </p:nvSpPr>
        <p:spPr>
          <a:xfrm rot="0">
            <a:off x="2699899" y="7522995"/>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Certificate II in Electrotechnology (Career Start)</a:t>
            </a:r>
          </a:p>
        </p:txBody>
      </p:sp>
      <p:sp>
        <p:nvSpPr>
          <p:cNvPr name="TextBox 130" id="130"/>
          <p:cNvSpPr txBox="true"/>
          <p:nvPr/>
        </p:nvSpPr>
        <p:spPr>
          <a:xfrm rot="0">
            <a:off x="2366575" y="7526252"/>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29</a:t>
            </a:r>
          </a:p>
        </p:txBody>
      </p:sp>
      <p:grpSp>
        <p:nvGrpSpPr>
          <p:cNvPr name="Group 131" id="131"/>
          <p:cNvGrpSpPr/>
          <p:nvPr/>
        </p:nvGrpSpPr>
        <p:grpSpPr>
          <a:xfrm rot="0">
            <a:off x="2366575" y="7819499"/>
            <a:ext cx="230775" cy="230775"/>
            <a:chOff x="0" y="0"/>
            <a:chExt cx="812800" cy="812800"/>
          </a:xfrm>
        </p:grpSpPr>
        <p:sp>
          <p:nvSpPr>
            <p:cNvPr name="Freeform 132" id="1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33" id="13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34" id="134"/>
          <p:cNvSpPr txBox="true"/>
          <p:nvPr/>
        </p:nvSpPr>
        <p:spPr>
          <a:xfrm rot="0">
            <a:off x="2699899" y="7841459"/>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Flexible Industry Programs- Student Testimonials </a:t>
            </a:r>
          </a:p>
        </p:txBody>
      </p:sp>
      <p:sp>
        <p:nvSpPr>
          <p:cNvPr name="TextBox 135" id="135"/>
          <p:cNvSpPr txBox="true"/>
          <p:nvPr/>
        </p:nvSpPr>
        <p:spPr>
          <a:xfrm rot="0">
            <a:off x="2366575" y="7844716"/>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31</a:t>
            </a:r>
          </a:p>
        </p:txBody>
      </p:sp>
      <p:grpSp>
        <p:nvGrpSpPr>
          <p:cNvPr name="Group 136" id="136"/>
          <p:cNvGrpSpPr/>
          <p:nvPr/>
        </p:nvGrpSpPr>
        <p:grpSpPr>
          <a:xfrm rot="0">
            <a:off x="2366575" y="8137963"/>
            <a:ext cx="230775" cy="230775"/>
            <a:chOff x="0" y="0"/>
            <a:chExt cx="812800" cy="812800"/>
          </a:xfrm>
        </p:grpSpPr>
        <p:sp>
          <p:nvSpPr>
            <p:cNvPr name="Freeform 137" id="1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38" id="13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39" id="139"/>
          <p:cNvSpPr txBox="true"/>
          <p:nvPr/>
        </p:nvSpPr>
        <p:spPr>
          <a:xfrm rot="0">
            <a:off x="2699899" y="8159923"/>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YPSA Combined Camps</a:t>
            </a:r>
          </a:p>
        </p:txBody>
      </p:sp>
      <p:sp>
        <p:nvSpPr>
          <p:cNvPr name="TextBox 140" id="140"/>
          <p:cNvSpPr txBox="true"/>
          <p:nvPr/>
        </p:nvSpPr>
        <p:spPr>
          <a:xfrm rot="0">
            <a:off x="2366575" y="8163180"/>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33</a:t>
            </a:r>
          </a:p>
        </p:txBody>
      </p:sp>
      <p:grpSp>
        <p:nvGrpSpPr>
          <p:cNvPr name="Group 141" id="141"/>
          <p:cNvGrpSpPr/>
          <p:nvPr/>
        </p:nvGrpSpPr>
        <p:grpSpPr>
          <a:xfrm rot="0">
            <a:off x="2366575" y="8459220"/>
            <a:ext cx="230775" cy="230775"/>
            <a:chOff x="0" y="0"/>
            <a:chExt cx="812800" cy="812800"/>
          </a:xfrm>
        </p:grpSpPr>
        <p:sp>
          <p:nvSpPr>
            <p:cNvPr name="Freeform 142" id="1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43" id="14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44" id="144"/>
          <p:cNvSpPr txBox="true"/>
          <p:nvPr/>
        </p:nvSpPr>
        <p:spPr>
          <a:xfrm rot="0">
            <a:off x="2699899" y="8481180"/>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Year 10 Exploration Camp</a:t>
            </a:r>
          </a:p>
        </p:txBody>
      </p:sp>
      <p:sp>
        <p:nvSpPr>
          <p:cNvPr name="TextBox 145" id="145"/>
          <p:cNvSpPr txBox="true"/>
          <p:nvPr/>
        </p:nvSpPr>
        <p:spPr>
          <a:xfrm rot="0">
            <a:off x="2366575" y="8484437"/>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34</a:t>
            </a:r>
          </a:p>
        </p:txBody>
      </p:sp>
      <p:grpSp>
        <p:nvGrpSpPr>
          <p:cNvPr name="Group 146" id="146"/>
          <p:cNvGrpSpPr/>
          <p:nvPr/>
        </p:nvGrpSpPr>
        <p:grpSpPr>
          <a:xfrm rot="0">
            <a:off x="2366575" y="8780477"/>
            <a:ext cx="230775" cy="230775"/>
            <a:chOff x="0" y="0"/>
            <a:chExt cx="812800" cy="812800"/>
          </a:xfrm>
        </p:grpSpPr>
        <p:sp>
          <p:nvSpPr>
            <p:cNvPr name="Freeform 147" id="1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48" id="14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49" id="149"/>
          <p:cNvSpPr txBox="true"/>
          <p:nvPr/>
        </p:nvSpPr>
        <p:spPr>
          <a:xfrm rot="0">
            <a:off x="2699899" y="8802437"/>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Year 11 Activation Camp</a:t>
            </a:r>
          </a:p>
        </p:txBody>
      </p:sp>
      <p:sp>
        <p:nvSpPr>
          <p:cNvPr name="TextBox 150" id="150"/>
          <p:cNvSpPr txBox="true"/>
          <p:nvPr/>
        </p:nvSpPr>
        <p:spPr>
          <a:xfrm rot="0">
            <a:off x="2366575" y="8805694"/>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35</a:t>
            </a:r>
          </a:p>
        </p:txBody>
      </p:sp>
      <p:grpSp>
        <p:nvGrpSpPr>
          <p:cNvPr name="Group 151" id="151"/>
          <p:cNvGrpSpPr/>
          <p:nvPr/>
        </p:nvGrpSpPr>
        <p:grpSpPr>
          <a:xfrm rot="0">
            <a:off x="2366575" y="9101734"/>
            <a:ext cx="230775" cy="230775"/>
            <a:chOff x="0" y="0"/>
            <a:chExt cx="812800" cy="812800"/>
          </a:xfrm>
        </p:grpSpPr>
        <p:sp>
          <p:nvSpPr>
            <p:cNvPr name="Freeform 152" id="15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53" id="15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54" id="154"/>
          <p:cNvSpPr txBox="true"/>
          <p:nvPr/>
        </p:nvSpPr>
        <p:spPr>
          <a:xfrm rot="0">
            <a:off x="2699899" y="9123695"/>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Year 12 Readiness Camp</a:t>
            </a:r>
          </a:p>
        </p:txBody>
      </p:sp>
      <p:sp>
        <p:nvSpPr>
          <p:cNvPr name="TextBox 155" id="155"/>
          <p:cNvSpPr txBox="true"/>
          <p:nvPr/>
        </p:nvSpPr>
        <p:spPr>
          <a:xfrm rot="0">
            <a:off x="2366575" y="9126951"/>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36</a:t>
            </a:r>
          </a:p>
        </p:txBody>
      </p:sp>
      <p:grpSp>
        <p:nvGrpSpPr>
          <p:cNvPr name="Group 156" id="156"/>
          <p:cNvGrpSpPr/>
          <p:nvPr/>
        </p:nvGrpSpPr>
        <p:grpSpPr>
          <a:xfrm rot="0">
            <a:off x="2366575" y="9418234"/>
            <a:ext cx="230775" cy="230775"/>
            <a:chOff x="0" y="0"/>
            <a:chExt cx="812800" cy="812800"/>
          </a:xfrm>
        </p:grpSpPr>
        <p:sp>
          <p:nvSpPr>
            <p:cNvPr name="Freeform 157" id="15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A5DEF5"/>
              </a:solidFill>
              <a:prstDash val="solid"/>
              <a:miter/>
            </a:ln>
          </p:spPr>
        </p:sp>
        <p:sp>
          <p:nvSpPr>
            <p:cNvPr name="TextBox 158" id="15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59" id="159"/>
          <p:cNvSpPr txBox="true"/>
          <p:nvPr/>
        </p:nvSpPr>
        <p:spPr>
          <a:xfrm rot="0">
            <a:off x="2699899" y="9440194"/>
            <a:ext cx="3802165" cy="168148"/>
          </a:xfrm>
          <a:prstGeom prst="rect">
            <a:avLst/>
          </a:prstGeom>
        </p:spPr>
        <p:txBody>
          <a:bodyPr anchor="t" rtlCol="false" tIns="0" lIns="0" bIns="0" rIns="0">
            <a:spAutoFit/>
          </a:bodyPr>
          <a:lstStyle/>
          <a:p>
            <a:pPr algn="l">
              <a:lnSpc>
                <a:spcPts val="1384"/>
              </a:lnSpc>
            </a:pPr>
            <a:r>
              <a:rPr lang="en-US" sz="989">
                <a:solidFill>
                  <a:srgbClr val="161643"/>
                </a:solidFill>
                <a:latin typeface="Open Sans"/>
                <a:ea typeface="Open Sans"/>
                <a:cs typeface="Open Sans"/>
                <a:sym typeface="Open Sans"/>
              </a:rPr>
              <a:t>YPSA Combined Camps- Student Testimonials </a:t>
            </a:r>
          </a:p>
        </p:txBody>
      </p:sp>
      <p:sp>
        <p:nvSpPr>
          <p:cNvPr name="TextBox 160" id="160"/>
          <p:cNvSpPr txBox="true"/>
          <p:nvPr/>
        </p:nvSpPr>
        <p:spPr>
          <a:xfrm rot="0">
            <a:off x="2366575" y="9443451"/>
            <a:ext cx="216811"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37</a:t>
            </a:r>
          </a:p>
        </p:txBody>
      </p:sp>
      <p:grpSp>
        <p:nvGrpSpPr>
          <p:cNvPr name="Group 161" id="161"/>
          <p:cNvGrpSpPr/>
          <p:nvPr/>
        </p:nvGrpSpPr>
        <p:grpSpPr>
          <a:xfrm rot="0">
            <a:off x="1718400" y="10312693"/>
            <a:ext cx="230775" cy="230775"/>
            <a:chOff x="0" y="0"/>
            <a:chExt cx="307700" cy="307700"/>
          </a:xfrm>
        </p:grpSpPr>
        <p:grpSp>
          <p:nvGrpSpPr>
            <p:cNvPr name="Group 162" id="162"/>
            <p:cNvGrpSpPr/>
            <p:nvPr/>
          </p:nvGrpSpPr>
          <p:grpSpPr>
            <a:xfrm rot="0">
              <a:off x="0" y="0"/>
              <a:ext cx="307700" cy="307700"/>
              <a:chOff x="0" y="0"/>
              <a:chExt cx="812800" cy="812800"/>
            </a:xfrm>
          </p:grpSpPr>
          <p:sp>
            <p:nvSpPr>
              <p:cNvPr name="Freeform 163" id="16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164" id="16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65" id="165"/>
            <p:cNvSpPr txBox="true"/>
            <p:nvPr/>
          </p:nvSpPr>
          <p:spPr>
            <a:xfrm rot="0">
              <a:off x="57990" y="35032"/>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2" y="-301492"/>
            <a:ext cx="8746811" cy="1803766"/>
            <a:chOff x="0" y="0"/>
            <a:chExt cx="1999489" cy="412334"/>
          </a:xfrm>
        </p:grpSpPr>
        <p:sp>
          <p:nvSpPr>
            <p:cNvPr name="Freeform 9" id="9"/>
            <p:cNvSpPr/>
            <p:nvPr/>
          </p:nvSpPr>
          <p:spPr>
            <a:xfrm flipH="false" flipV="false" rot="0">
              <a:off x="0" y="0"/>
              <a:ext cx="1999489" cy="412334"/>
            </a:xfrm>
            <a:custGeom>
              <a:avLst/>
              <a:gdLst/>
              <a:ahLst/>
              <a:cxnLst/>
              <a:rect r="r" b="b" t="t" l="l"/>
              <a:pathLst>
                <a:path h="412334" w="1999489">
                  <a:moveTo>
                    <a:pt x="0" y="0"/>
                  </a:moveTo>
                  <a:lnTo>
                    <a:pt x="1999489" y="0"/>
                  </a:lnTo>
                  <a:lnTo>
                    <a:pt x="1999489" y="412334"/>
                  </a:lnTo>
                  <a:lnTo>
                    <a:pt x="0" y="412334"/>
                  </a:lnTo>
                  <a:close/>
                </a:path>
              </a:pathLst>
            </a:custGeom>
            <a:solidFill>
              <a:srgbClr val="161643"/>
            </a:solidFill>
          </p:spPr>
        </p:sp>
        <p:sp>
          <p:nvSpPr>
            <p:cNvPr name="TextBox 10" id="10"/>
            <p:cNvSpPr txBox="true"/>
            <p:nvPr/>
          </p:nvSpPr>
          <p:spPr>
            <a:xfrm>
              <a:off x="0" y="-28575"/>
              <a:ext cx="1999489"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57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93534" y="3818"/>
            <a:ext cx="2689540" cy="3065443"/>
            <a:chOff x="0" y="0"/>
            <a:chExt cx="660400" cy="752701"/>
          </a:xfrm>
        </p:grpSpPr>
        <p:sp>
          <p:nvSpPr>
            <p:cNvPr name="Freeform 15" id="15"/>
            <p:cNvSpPr/>
            <p:nvPr/>
          </p:nvSpPr>
          <p:spPr>
            <a:xfrm flipH="false" flipV="false" rot="0">
              <a:off x="0" y="0"/>
              <a:ext cx="660400" cy="752701"/>
            </a:xfrm>
            <a:custGeom>
              <a:avLst/>
              <a:gdLst/>
              <a:ahLst/>
              <a:cxnLst/>
              <a:rect r="r" b="b" t="t" l="l"/>
              <a:pathLst>
                <a:path h="752701" w="660400">
                  <a:moveTo>
                    <a:pt x="220252" y="733632"/>
                  </a:moveTo>
                  <a:cubicBezTo>
                    <a:pt x="254109" y="745146"/>
                    <a:pt x="292600" y="752701"/>
                    <a:pt x="330378" y="752701"/>
                  </a:cubicBezTo>
                  <a:cubicBezTo>
                    <a:pt x="368157" y="752701"/>
                    <a:pt x="404509" y="746224"/>
                    <a:pt x="438009" y="734710"/>
                  </a:cubicBezTo>
                  <a:cubicBezTo>
                    <a:pt x="438723" y="734351"/>
                    <a:pt x="439435" y="734351"/>
                    <a:pt x="440148" y="733991"/>
                  </a:cubicBezTo>
                  <a:cubicBezTo>
                    <a:pt x="565955" y="687936"/>
                    <a:pt x="658618" y="566322"/>
                    <a:pt x="660400" y="425534"/>
                  </a:cubicBezTo>
                  <a:lnTo>
                    <a:pt x="660400" y="0"/>
                  </a:lnTo>
                  <a:lnTo>
                    <a:pt x="0" y="0"/>
                  </a:lnTo>
                  <a:lnTo>
                    <a:pt x="0" y="425218"/>
                  </a:lnTo>
                  <a:cubicBezTo>
                    <a:pt x="1782" y="567041"/>
                    <a:pt x="93019" y="688656"/>
                    <a:pt x="220252" y="733632"/>
                  </a:cubicBezTo>
                  <a:close/>
                </a:path>
              </a:pathLst>
            </a:custGeom>
            <a:solidFill>
              <a:srgbClr val="A5DEF5"/>
            </a:solidFill>
          </p:spPr>
        </p:sp>
        <p:sp>
          <p:nvSpPr>
            <p:cNvPr name="TextBox 16" id="16"/>
            <p:cNvSpPr txBox="true"/>
            <p:nvPr/>
          </p:nvSpPr>
          <p:spPr>
            <a:xfrm>
              <a:off x="0" y="-28575"/>
              <a:ext cx="660400" cy="654276"/>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4" id="24"/>
          <p:cNvGrpSpPr/>
          <p:nvPr/>
        </p:nvGrpSpPr>
        <p:grpSpPr>
          <a:xfrm rot="0">
            <a:off x="64683" y="3509681"/>
            <a:ext cx="10090415" cy="1510568"/>
            <a:chOff x="0" y="0"/>
            <a:chExt cx="3616177" cy="541354"/>
          </a:xfrm>
        </p:grpSpPr>
        <p:sp>
          <p:nvSpPr>
            <p:cNvPr name="Freeform 25" id="25"/>
            <p:cNvSpPr/>
            <p:nvPr/>
          </p:nvSpPr>
          <p:spPr>
            <a:xfrm flipH="false" flipV="false" rot="0">
              <a:off x="0" y="0"/>
              <a:ext cx="3616177" cy="541354"/>
            </a:xfrm>
            <a:custGeom>
              <a:avLst/>
              <a:gdLst/>
              <a:ahLst/>
              <a:cxnLst/>
              <a:rect r="r" b="b" t="t" l="l"/>
              <a:pathLst>
                <a:path h="541354" w="3616177">
                  <a:moveTo>
                    <a:pt x="28388" y="0"/>
                  </a:moveTo>
                  <a:lnTo>
                    <a:pt x="3587788" y="0"/>
                  </a:lnTo>
                  <a:cubicBezTo>
                    <a:pt x="3595318" y="0"/>
                    <a:pt x="3602538" y="2991"/>
                    <a:pt x="3607862" y="8315"/>
                  </a:cubicBezTo>
                  <a:cubicBezTo>
                    <a:pt x="3613186" y="13639"/>
                    <a:pt x="3616177" y="20859"/>
                    <a:pt x="3616177" y="28388"/>
                  </a:cubicBezTo>
                  <a:lnTo>
                    <a:pt x="3616177" y="512965"/>
                  </a:lnTo>
                  <a:cubicBezTo>
                    <a:pt x="3616177" y="520494"/>
                    <a:pt x="3613186" y="527715"/>
                    <a:pt x="3607862" y="533039"/>
                  </a:cubicBezTo>
                  <a:cubicBezTo>
                    <a:pt x="3602538" y="538363"/>
                    <a:pt x="3595318" y="541354"/>
                    <a:pt x="3587788" y="541354"/>
                  </a:cubicBezTo>
                  <a:lnTo>
                    <a:pt x="28388" y="541354"/>
                  </a:lnTo>
                  <a:cubicBezTo>
                    <a:pt x="20859" y="541354"/>
                    <a:pt x="13639" y="538363"/>
                    <a:pt x="8315" y="533039"/>
                  </a:cubicBezTo>
                  <a:cubicBezTo>
                    <a:pt x="2991" y="527715"/>
                    <a:pt x="0" y="520494"/>
                    <a:pt x="0" y="512965"/>
                  </a:cubicBezTo>
                  <a:lnTo>
                    <a:pt x="0" y="28388"/>
                  </a:lnTo>
                  <a:cubicBezTo>
                    <a:pt x="0" y="20859"/>
                    <a:pt x="2991" y="13639"/>
                    <a:pt x="8315" y="8315"/>
                  </a:cubicBezTo>
                  <a:cubicBezTo>
                    <a:pt x="13639" y="2991"/>
                    <a:pt x="20859" y="0"/>
                    <a:pt x="28388" y="0"/>
                  </a:cubicBezTo>
                  <a:close/>
                </a:path>
              </a:pathLst>
            </a:custGeom>
            <a:solidFill>
              <a:srgbClr val="161643"/>
            </a:solidFill>
          </p:spPr>
        </p:sp>
        <p:sp>
          <p:nvSpPr>
            <p:cNvPr name="TextBox 26" id="26"/>
            <p:cNvSpPr txBox="true"/>
            <p:nvPr/>
          </p:nvSpPr>
          <p:spPr>
            <a:xfrm>
              <a:off x="0" y="-28575"/>
              <a:ext cx="3616177" cy="569929"/>
            </a:xfrm>
            <a:prstGeom prst="rect">
              <a:avLst/>
            </a:prstGeom>
          </p:spPr>
          <p:txBody>
            <a:bodyPr anchor="ctr" rtlCol="false" tIns="50800" lIns="50800" bIns="50800" rIns="50800"/>
            <a:lstStyle/>
            <a:p>
              <a:pPr algn="ctr">
                <a:lnSpc>
                  <a:spcPts val="1960"/>
                </a:lnSpc>
              </a:pPr>
            </a:p>
          </p:txBody>
        </p:sp>
      </p:grpSp>
      <p:grpSp>
        <p:nvGrpSpPr>
          <p:cNvPr name="Group 27" id="27"/>
          <p:cNvGrpSpPr/>
          <p:nvPr/>
        </p:nvGrpSpPr>
        <p:grpSpPr>
          <a:xfrm rot="0">
            <a:off x="2452602" y="5115499"/>
            <a:ext cx="10090415" cy="1635005"/>
            <a:chOff x="0" y="0"/>
            <a:chExt cx="3616177" cy="585949"/>
          </a:xfrm>
        </p:grpSpPr>
        <p:sp>
          <p:nvSpPr>
            <p:cNvPr name="Freeform 28" id="28"/>
            <p:cNvSpPr/>
            <p:nvPr/>
          </p:nvSpPr>
          <p:spPr>
            <a:xfrm flipH="false" flipV="false" rot="0">
              <a:off x="0" y="0"/>
              <a:ext cx="3616177" cy="585949"/>
            </a:xfrm>
            <a:custGeom>
              <a:avLst/>
              <a:gdLst/>
              <a:ahLst/>
              <a:cxnLst/>
              <a:rect r="r" b="b" t="t" l="l"/>
              <a:pathLst>
                <a:path h="585949" w="3616177">
                  <a:moveTo>
                    <a:pt x="10742" y="0"/>
                  </a:moveTo>
                  <a:lnTo>
                    <a:pt x="3605435" y="0"/>
                  </a:lnTo>
                  <a:cubicBezTo>
                    <a:pt x="3608284" y="0"/>
                    <a:pt x="3611016" y="1132"/>
                    <a:pt x="3613031" y="3146"/>
                  </a:cubicBezTo>
                  <a:cubicBezTo>
                    <a:pt x="3615045" y="5161"/>
                    <a:pt x="3616177" y="7893"/>
                    <a:pt x="3616177" y="10742"/>
                  </a:cubicBezTo>
                  <a:lnTo>
                    <a:pt x="3616177" y="575207"/>
                  </a:lnTo>
                  <a:cubicBezTo>
                    <a:pt x="3616177" y="581140"/>
                    <a:pt x="3611368" y="585949"/>
                    <a:pt x="3605435" y="585949"/>
                  </a:cubicBezTo>
                  <a:lnTo>
                    <a:pt x="10742" y="585949"/>
                  </a:lnTo>
                  <a:cubicBezTo>
                    <a:pt x="4809" y="585949"/>
                    <a:pt x="0" y="581140"/>
                    <a:pt x="0" y="575207"/>
                  </a:cubicBezTo>
                  <a:lnTo>
                    <a:pt x="0" y="10742"/>
                  </a:lnTo>
                  <a:cubicBezTo>
                    <a:pt x="0" y="4809"/>
                    <a:pt x="4809" y="0"/>
                    <a:pt x="10742" y="0"/>
                  </a:cubicBezTo>
                  <a:close/>
                </a:path>
              </a:pathLst>
            </a:custGeom>
            <a:solidFill>
              <a:srgbClr val="A5DEF5"/>
            </a:solidFill>
          </p:spPr>
        </p:sp>
        <p:sp>
          <p:nvSpPr>
            <p:cNvPr name="TextBox 29" id="29"/>
            <p:cNvSpPr txBox="true"/>
            <p:nvPr/>
          </p:nvSpPr>
          <p:spPr>
            <a:xfrm>
              <a:off x="0" y="-28575"/>
              <a:ext cx="3616177" cy="614524"/>
            </a:xfrm>
            <a:prstGeom prst="rect">
              <a:avLst/>
            </a:prstGeom>
          </p:spPr>
          <p:txBody>
            <a:bodyPr anchor="ctr" rtlCol="false" tIns="50800" lIns="50800" bIns="50800" rIns="50800"/>
            <a:lstStyle/>
            <a:p>
              <a:pPr algn="ctr">
                <a:lnSpc>
                  <a:spcPts val="1960"/>
                </a:lnSpc>
              </a:pPr>
            </a:p>
          </p:txBody>
        </p:sp>
      </p:grpSp>
      <p:grpSp>
        <p:nvGrpSpPr>
          <p:cNvPr name="Group 30" id="30"/>
          <p:cNvGrpSpPr/>
          <p:nvPr/>
        </p:nvGrpSpPr>
        <p:grpSpPr>
          <a:xfrm rot="0">
            <a:off x="1235798" y="6845754"/>
            <a:ext cx="8235227" cy="2268521"/>
            <a:chOff x="0" y="0"/>
            <a:chExt cx="2951319" cy="812987"/>
          </a:xfrm>
        </p:grpSpPr>
        <p:sp>
          <p:nvSpPr>
            <p:cNvPr name="Freeform 31" id="31"/>
            <p:cNvSpPr/>
            <p:nvPr/>
          </p:nvSpPr>
          <p:spPr>
            <a:xfrm flipH="false" flipV="false" rot="0">
              <a:off x="0" y="0"/>
              <a:ext cx="2951319" cy="812987"/>
            </a:xfrm>
            <a:custGeom>
              <a:avLst/>
              <a:gdLst/>
              <a:ahLst/>
              <a:cxnLst/>
              <a:rect r="r" b="b" t="t" l="l"/>
              <a:pathLst>
                <a:path h="812987" w="2951319">
                  <a:moveTo>
                    <a:pt x="0" y="0"/>
                  </a:moveTo>
                  <a:lnTo>
                    <a:pt x="2951319" y="0"/>
                  </a:lnTo>
                  <a:lnTo>
                    <a:pt x="2951319" y="812987"/>
                  </a:lnTo>
                  <a:lnTo>
                    <a:pt x="0" y="812987"/>
                  </a:lnTo>
                  <a:close/>
                </a:path>
              </a:pathLst>
            </a:custGeom>
            <a:solidFill>
              <a:srgbClr val="161643"/>
            </a:solidFill>
          </p:spPr>
        </p:sp>
        <p:sp>
          <p:nvSpPr>
            <p:cNvPr name="TextBox 32" id="32"/>
            <p:cNvSpPr txBox="true"/>
            <p:nvPr/>
          </p:nvSpPr>
          <p:spPr>
            <a:xfrm>
              <a:off x="0" y="-28575"/>
              <a:ext cx="2951319" cy="841562"/>
            </a:xfrm>
            <a:prstGeom prst="rect">
              <a:avLst/>
            </a:prstGeom>
          </p:spPr>
          <p:txBody>
            <a:bodyPr anchor="ctr" rtlCol="false" tIns="50800" lIns="50800" bIns="50800" rIns="50800"/>
            <a:lstStyle/>
            <a:p>
              <a:pPr algn="ctr">
                <a:lnSpc>
                  <a:spcPts val="1960"/>
                </a:lnSpc>
              </a:pPr>
            </a:p>
          </p:txBody>
        </p:sp>
      </p:grpSp>
      <p:grpSp>
        <p:nvGrpSpPr>
          <p:cNvPr name="Group 33" id="33"/>
          <p:cNvGrpSpPr/>
          <p:nvPr/>
        </p:nvGrpSpPr>
        <p:grpSpPr>
          <a:xfrm rot="0">
            <a:off x="2555099" y="9295251"/>
            <a:ext cx="5736326" cy="984053"/>
            <a:chOff x="0" y="0"/>
            <a:chExt cx="7648434" cy="1312071"/>
          </a:xfrm>
        </p:grpSpPr>
        <p:grpSp>
          <p:nvGrpSpPr>
            <p:cNvPr name="Group 34" id="34"/>
            <p:cNvGrpSpPr/>
            <p:nvPr/>
          </p:nvGrpSpPr>
          <p:grpSpPr>
            <a:xfrm rot="0">
              <a:off x="0" y="0"/>
              <a:ext cx="1312071" cy="1312071"/>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24487" t="0" r="-24487" b="0"/>
                </a:stretch>
              </a:blipFill>
            </p:spPr>
          </p:sp>
        </p:grpSp>
        <p:grpSp>
          <p:nvGrpSpPr>
            <p:cNvPr name="Group 36" id="36"/>
            <p:cNvGrpSpPr/>
            <p:nvPr/>
          </p:nvGrpSpPr>
          <p:grpSpPr>
            <a:xfrm rot="0">
              <a:off x="2094317" y="0"/>
              <a:ext cx="1312071" cy="1312071"/>
              <a:chOff x="0" y="0"/>
              <a:chExt cx="812800" cy="812800"/>
            </a:xfrm>
          </p:grpSpPr>
          <p:sp>
            <p:nvSpPr>
              <p:cNvPr name="Freeform 37" id="37"/>
              <p:cNvSpPr/>
              <p:nvPr/>
            </p:nvSpPr>
            <p:spPr>
              <a:xfrm flipH="false" flipV="false" rot="5400000">
                <a:off x="0" y="0"/>
                <a:ext cx="812800" cy="812800"/>
              </a:xfrm>
              <a:custGeom>
                <a:avLst/>
                <a:gdLst/>
                <a:ahLst/>
                <a:cxnLst/>
                <a:rect r="r" b="b" t="t" l="l"/>
                <a:pathLst>
                  <a:path h="812800" w="812800">
                    <a:moveTo>
                      <a:pt x="0" y="812800"/>
                    </a:moveTo>
                    <a:lnTo>
                      <a:pt x="0" y="0"/>
                    </a:lnTo>
                    <a:lnTo>
                      <a:pt x="812800" y="0"/>
                    </a:lnTo>
                    <a:lnTo>
                      <a:pt x="812800" y="812800"/>
                    </a:lnTo>
                    <a:close/>
                  </a:path>
                </a:pathLst>
              </a:custGeom>
              <a:blipFill>
                <a:blip r:embed="rId4"/>
                <a:stretch>
                  <a:fillRect l="-16666" t="0" r="-16666" b="0"/>
                </a:stretch>
              </a:blipFill>
            </p:spPr>
          </p:sp>
        </p:grpSp>
        <p:grpSp>
          <p:nvGrpSpPr>
            <p:cNvPr name="Group 38" id="38"/>
            <p:cNvGrpSpPr/>
            <p:nvPr/>
          </p:nvGrpSpPr>
          <p:grpSpPr>
            <a:xfrm rot="0">
              <a:off x="4215340" y="0"/>
              <a:ext cx="1312071" cy="1312071"/>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16666" t="0" r="-16666" b="0"/>
                </a:stretch>
              </a:blipFill>
            </p:spPr>
          </p:sp>
        </p:grpSp>
        <p:grpSp>
          <p:nvGrpSpPr>
            <p:cNvPr name="Group 40" id="40"/>
            <p:cNvGrpSpPr/>
            <p:nvPr/>
          </p:nvGrpSpPr>
          <p:grpSpPr>
            <a:xfrm rot="0">
              <a:off x="6336363" y="0"/>
              <a:ext cx="1312071" cy="1312071"/>
              <a:chOff x="0" y="0"/>
              <a:chExt cx="812800" cy="812800"/>
            </a:xfrm>
          </p:grpSpPr>
          <p:sp>
            <p:nvSpPr>
              <p:cNvPr name="Freeform 41" id="41"/>
              <p:cNvSpPr/>
              <p:nvPr/>
            </p:nvSpPr>
            <p:spPr>
              <a:xfrm flipH="false" flipV="false" rot="-10800000">
                <a:off x="0" y="0"/>
                <a:ext cx="812800" cy="812800"/>
              </a:xfrm>
              <a:custGeom>
                <a:avLst/>
                <a:gdLst/>
                <a:ahLst/>
                <a:cxnLst/>
                <a:rect r="r" b="b" t="t" l="l"/>
                <a:pathLst>
                  <a:path h="812800" w="812800">
                    <a:moveTo>
                      <a:pt x="812800" y="812800"/>
                    </a:moveTo>
                    <a:lnTo>
                      <a:pt x="0" y="812800"/>
                    </a:lnTo>
                    <a:lnTo>
                      <a:pt x="0" y="0"/>
                    </a:lnTo>
                    <a:lnTo>
                      <a:pt x="812800" y="0"/>
                    </a:lnTo>
                    <a:close/>
                  </a:path>
                </a:pathLst>
              </a:custGeom>
              <a:blipFill>
                <a:blip r:embed="rId6"/>
                <a:stretch>
                  <a:fillRect l="-16666" t="0" r="-16666" b="0"/>
                </a:stretch>
              </a:blipFill>
            </p:spPr>
          </p:sp>
        </p:grpSp>
      </p:grpSp>
      <p:sp>
        <p:nvSpPr>
          <p:cNvPr name="TextBox 42" id="42"/>
          <p:cNvSpPr txBox="true"/>
          <p:nvPr/>
        </p:nvSpPr>
        <p:spPr>
          <a:xfrm rot="0">
            <a:off x="2582276" y="5563951"/>
            <a:ext cx="6308157" cy="1090271"/>
          </a:xfrm>
          <a:prstGeom prst="rect">
            <a:avLst/>
          </a:prstGeom>
        </p:spPr>
        <p:txBody>
          <a:bodyPr anchor="t" rtlCol="false" tIns="0" lIns="0" bIns="0" rIns="0">
            <a:spAutoFit/>
          </a:bodyPr>
          <a:lstStyle/>
          <a:p>
            <a:pPr algn="l">
              <a:lnSpc>
                <a:spcPts val="1102"/>
              </a:lnSpc>
              <a:spcBef>
                <a:spcPct val="0"/>
              </a:spcBef>
            </a:pPr>
            <a:r>
              <a:rPr lang="en-US" sz="787">
                <a:solidFill>
                  <a:srgbClr val="161643"/>
                </a:solidFill>
                <a:latin typeface="Open Sans"/>
                <a:ea typeface="Open Sans"/>
                <a:cs typeface="Open Sans"/>
                <a:sym typeface="Open Sans"/>
              </a:rPr>
              <a:t>Stackable </a:t>
            </a:r>
            <a:r>
              <a:rPr lang="en-US" sz="787">
                <a:solidFill>
                  <a:srgbClr val="161643"/>
                </a:solidFill>
                <a:latin typeface="Open Sans"/>
                <a:ea typeface="Open Sans"/>
                <a:cs typeface="Open Sans"/>
                <a:sym typeface="Open Sans"/>
              </a:rPr>
              <a:t>VET programs are short, entry-level courses (Certificate I, skill s</a:t>
            </a:r>
            <a:r>
              <a:rPr lang="en-US" sz="787">
                <a:solidFill>
                  <a:srgbClr val="161643"/>
                </a:solidFill>
                <a:latin typeface="Open Sans"/>
                <a:ea typeface="Open Sans"/>
                <a:cs typeface="Open Sans"/>
                <a:sym typeface="Open Sans"/>
              </a:rPr>
              <a:t>ets, or skill clusters) that help you explore different industries and develop foundational workplace skills.</a:t>
            </a:r>
          </a:p>
          <a:p>
            <a:pPr algn="l">
              <a:lnSpc>
                <a:spcPts val="1102"/>
              </a:lnSpc>
              <a:spcBef>
                <a:spcPct val="0"/>
              </a:spcBef>
            </a:pPr>
          </a:p>
          <a:p>
            <a:pPr algn="l">
              <a:lnSpc>
                <a:spcPts val="1102"/>
              </a:lnSpc>
              <a:spcBef>
                <a:spcPct val="0"/>
              </a:spcBef>
            </a:pPr>
            <a:r>
              <a:rPr lang="en-US" sz="787">
                <a:solidFill>
                  <a:srgbClr val="161643"/>
                </a:solidFill>
                <a:latin typeface="Open Sans"/>
                <a:ea typeface="Open Sans"/>
                <a:cs typeface="Open Sans"/>
                <a:sym typeface="Open Sans"/>
              </a:rPr>
              <a:t>These courses are:</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Ideal for trying out new fields before committing to a qualification</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Designed to help you build “stackable” skills that lead to a Flexible Industry Program (FIP) or higher-level training</a:t>
            </a:r>
          </a:p>
          <a:p>
            <a:pPr algn="l" marL="170051" indent="-85026" lvl="1">
              <a:lnSpc>
                <a:spcPts val="1102"/>
              </a:lnSpc>
              <a:spcBef>
                <a:spcPct val="0"/>
              </a:spcBef>
              <a:buFont typeface="Arial"/>
              <a:buChar char="•"/>
            </a:pPr>
            <a:r>
              <a:rPr lang="en-US" sz="787">
                <a:solidFill>
                  <a:srgbClr val="161643"/>
                </a:solidFill>
                <a:latin typeface="Open Sans"/>
                <a:ea typeface="Open Sans"/>
                <a:cs typeface="Open Sans"/>
                <a:sym typeface="Open Sans"/>
              </a:rPr>
              <a:t>A great way to strengthen employability and career awareness while still at school</a:t>
            </a:r>
          </a:p>
          <a:p>
            <a:pPr algn="l">
              <a:lnSpc>
                <a:spcPts val="1102"/>
              </a:lnSpc>
              <a:spcBef>
                <a:spcPct val="0"/>
              </a:spcBef>
            </a:pPr>
          </a:p>
        </p:txBody>
      </p:sp>
      <p:sp>
        <p:nvSpPr>
          <p:cNvPr name="TextBox 43" id="43"/>
          <p:cNvSpPr txBox="true"/>
          <p:nvPr/>
        </p:nvSpPr>
        <p:spPr>
          <a:xfrm rot="0">
            <a:off x="1815774" y="3911931"/>
            <a:ext cx="6960084" cy="953867"/>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Students can access</a:t>
            </a:r>
            <a:r>
              <a:rPr lang="en-US" sz="787">
                <a:solidFill>
                  <a:srgbClr val="FFFFFF"/>
                </a:solidFill>
                <a:latin typeface="Open Sans"/>
                <a:ea typeface="Open Sans"/>
                <a:cs typeface="Open Sans"/>
                <a:sym typeface="Open Sans"/>
              </a:rPr>
              <a:t> VET in different ways depending on their chosen course:</a:t>
            </a:r>
          </a:p>
          <a:p>
            <a:pPr algn="l">
              <a:lnSpc>
                <a:spcPts val="1102"/>
              </a:lnSpc>
              <a:spcBef>
                <a:spcPct val="0"/>
              </a:spcBef>
            </a:pP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At YPSA host schools – many VET programs are delivered onsite across the Alliance.</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At RTO sites – some courses are delivered by external training providers, which may involve travel to a specialist campus.</a:t>
            </a:r>
          </a:p>
          <a:p>
            <a:pPr algn="l">
              <a:lnSpc>
                <a:spcPts val="1102"/>
              </a:lnSpc>
              <a:spcBef>
                <a:spcPct val="0"/>
              </a:spcBef>
            </a:pPr>
          </a:p>
          <a:p>
            <a:pPr algn="l">
              <a:lnSpc>
                <a:spcPts val="1102"/>
              </a:lnSpc>
              <a:spcBef>
                <a:spcPct val="0"/>
              </a:spcBef>
            </a:pPr>
            <a:r>
              <a:rPr lang="en-US" sz="787">
                <a:solidFill>
                  <a:srgbClr val="FFFFFF"/>
                </a:solidFill>
                <a:latin typeface="Open Sans"/>
                <a:ea typeface="Open Sans"/>
                <a:cs typeface="Open Sans"/>
                <a:sym typeface="Open Sans"/>
              </a:rPr>
              <a:t>This flexible model means students can study locally or through partner providers, creating more opportunities to access the training that best fits their goals.</a:t>
            </a:r>
          </a:p>
        </p:txBody>
      </p:sp>
      <p:sp>
        <p:nvSpPr>
          <p:cNvPr name="TextBox 44" id="44"/>
          <p:cNvSpPr txBox="true"/>
          <p:nvPr/>
        </p:nvSpPr>
        <p:spPr>
          <a:xfrm rot="0">
            <a:off x="3111088" y="10356283"/>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45" id="45"/>
          <p:cNvSpPr txBox="true"/>
          <p:nvPr/>
        </p:nvSpPr>
        <p:spPr>
          <a:xfrm rot="0">
            <a:off x="1792296" y="2665640"/>
            <a:ext cx="5226209"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VOCATIONAL EDUCATION &amp; TRAINING (VET)</a:t>
            </a:r>
          </a:p>
        </p:txBody>
      </p:sp>
      <p:sp>
        <p:nvSpPr>
          <p:cNvPr name="TextBox 46" id="46"/>
          <p:cNvSpPr txBox="true"/>
          <p:nvPr/>
        </p:nvSpPr>
        <p:spPr>
          <a:xfrm rot="0">
            <a:off x="1815774" y="3643031"/>
            <a:ext cx="7405477" cy="481634"/>
          </a:xfrm>
          <a:prstGeom prst="rect">
            <a:avLst/>
          </a:prstGeom>
        </p:spPr>
        <p:txBody>
          <a:bodyPr anchor="t" rtlCol="false" tIns="0" lIns="0" bIns="0" rIns="0">
            <a:spAutoFit/>
          </a:bodyPr>
          <a:lstStyle/>
          <a:p>
            <a:pPr algn="l">
              <a:lnSpc>
                <a:spcPts val="1864"/>
              </a:lnSpc>
            </a:pPr>
            <a:r>
              <a:rPr lang="en-US" sz="1983" b="true">
                <a:solidFill>
                  <a:srgbClr val="FFFFFF"/>
                </a:solidFill>
                <a:latin typeface="Open Sans Bold"/>
                <a:ea typeface="Open Sans Bold"/>
                <a:cs typeface="Open Sans Bold"/>
                <a:sym typeface="Open Sans Bold"/>
              </a:rPr>
              <a:t>ACCESSING VET IN YPSA SCHOOLS</a:t>
            </a:r>
          </a:p>
          <a:p>
            <a:pPr algn="l">
              <a:lnSpc>
                <a:spcPts val="1864"/>
              </a:lnSpc>
            </a:pPr>
          </a:p>
        </p:txBody>
      </p:sp>
      <p:sp>
        <p:nvSpPr>
          <p:cNvPr name="TextBox 47" id="47"/>
          <p:cNvSpPr txBox="true"/>
          <p:nvPr/>
        </p:nvSpPr>
        <p:spPr>
          <a:xfrm rot="0">
            <a:off x="2582276" y="5295051"/>
            <a:ext cx="5323007"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STACKABLE VET</a:t>
            </a:r>
          </a:p>
        </p:txBody>
      </p:sp>
      <p:sp>
        <p:nvSpPr>
          <p:cNvPr name="TextBox 48" id="48"/>
          <p:cNvSpPr txBox="true"/>
          <p:nvPr/>
        </p:nvSpPr>
        <p:spPr>
          <a:xfrm rot="0">
            <a:off x="1815774" y="7248004"/>
            <a:ext cx="6243779" cy="1866271"/>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Flexible Industry Programs (FIPs) offer </a:t>
            </a:r>
            <a:r>
              <a:rPr lang="en-US" sz="787">
                <a:solidFill>
                  <a:srgbClr val="FFFFFF"/>
                </a:solidFill>
                <a:latin typeface="Open Sans"/>
                <a:ea typeface="Open Sans"/>
                <a:cs typeface="Open Sans"/>
                <a:sym typeface="Open Sans"/>
              </a:rPr>
              <a:t>Certificate II and III qualifications developed in partnership with industry. They combine </a:t>
            </a:r>
            <a:r>
              <a:rPr lang="en-US" sz="787">
                <a:solidFill>
                  <a:srgbClr val="FFFFFF"/>
                </a:solidFill>
                <a:latin typeface="Open Sans"/>
                <a:ea typeface="Open Sans"/>
                <a:cs typeface="Open Sans"/>
                <a:sym typeface="Open Sans"/>
              </a:rPr>
              <a:t>school learning with practical training and workplace experience.</a:t>
            </a:r>
          </a:p>
          <a:p>
            <a:pPr algn="l">
              <a:lnSpc>
                <a:spcPts val="1102"/>
              </a:lnSpc>
              <a:spcBef>
                <a:spcPct val="0"/>
              </a:spcBef>
            </a:pPr>
          </a:p>
          <a:p>
            <a:pPr algn="l">
              <a:lnSpc>
                <a:spcPts val="1102"/>
              </a:lnSpc>
              <a:spcBef>
                <a:spcPct val="0"/>
              </a:spcBef>
            </a:pPr>
            <a:r>
              <a:rPr lang="en-US" b="true" sz="787">
                <a:solidFill>
                  <a:srgbClr val="FFFFFF"/>
                </a:solidFill>
                <a:latin typeface="Open Sans Bold"/>
                <a:ea typeface="Open Sans Bold"/>
                <a:cs typeface="Open Sans Bold"/>
                <a:sym typeface="Open Sans Bold"/>
              </a:rPr>
              <a:t>FIPs: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Allow students to begin a qualification through customised subjects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Provide opportunities for school-based apprenticeships or traineeships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Connect students directly with local and state employer partners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Lead to entry-level employment, further training, or both</a:t>
            </a:r>
          </a:p>
          <a:p>
            <a:pPr algn="l">
              <a:lnSpc>
                <a:spcPts val="1102"/>
              </a:lnSpc>
              <a:spcBef>
                <a:spcPct val="0"/>
              </a:spcBef>
            </a:pPr>
          </a:p>
          <a:p>
            <a:pPr algn="l">
              <a:lnSpc>
                <a:spcPts val="1102"/>
              </a:lnSpc>
              <a:spcBef>
                <a:spcPct val="0"/>
              </a:spcBef>
            </a:pPr>
            <a:r>
              <a:rPr lang="en-US" b="true" sz="787">
                <a:solidFill>
                  <a:srgbClr val="FFFFFF"/>
                </a:solidFill>
                <a:latin typeface="Open Sans Bold"/>
                <a:ea typeface="Open Sans Bold"/>
                <a:cs typeface="Open Sans Bold"/>
                <a:sym typeface="Open Sans Bold"/>
              </a:rPr>
              <a:t>These programs focus on in-demand industries and include:</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Quality career education</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Industry immersion experiences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Recognised qualifications and direct employer connections</a:t>
            </a:r>
          </a:p>
          <a:p>
            <a:pPr algn="l">
              <a:lnSpc>
                <a:spcPts val="1102"/>
              </a:lnSpc>
              <a:spcBef>
                <a:spcPct val="0"/>
              </a:spcBef>
            </a:pPr>
          </a:p>
        </p:txBody>
      </p:sp>
      <p:sp>
        <p:nvSpPr>
          <p:cNvPr name="TextBox 49" id="49"/>
          <p:cNvSpPr txBox="true"/>
          <p:nvPr/>
        </p:nvSpPr>
        <p:spPr>
          <a:xfrm rot="0">
            <a:off x="1815774" y="6979104"/>
            <a:ext cx="6668871" cy="475137"/>
          </a:xfrm>
          <a:prstGeom prst="rect">
            <a:avLst/>
          </a:prstGeom>
        </p:spPr>
        <p:txBody>
          <a:bodyPr anchor="t" rtlCol="false" tIns="0" lIns="0" bIns="0" rIns="0">
            <a:spAutoFit/>
          </a:bodyPr>
          <a:lstStyle/>
          <a:p>
            <a:pPr algn="just">
              <a:lnSpc>
                <a:spcPts val="1864"/>
              </a:lnSpc>
            </a:pPr>
            <a:r>
              <a:rPr lang="en-US" b="true" sz="1983">
                <a:solidFill>
                  <a:srgbClr val="FFFFFF"/>
                </a:solidFill>
                <a:latin typeface="Open Sans Bold"/>
                <a:ea typeface="Open Sans Bold"/>
                <a:cs typeface="Open Sans Bold"/>
                <a:sym typeface="Open Sans Bold"/>
              </a:rPr>
              <a:t>FL</a:t>
            </a:r>
            <a:r>
              <a:rPr lang="en-US" b="true" sz="1983">
                <a:solidFill>
                  <a:srgbClr val="FFFFFF"/>
                </a:solidFill>
                <a:latin typeface="Open Sans Bold"/>
                <a:ea typeface="Open Sans Bold"/>
                <a:cs typeface="Open Sans Bold"/>
                <a:sym typeface="Open Sans Bold"/>
              </a:rPr>
              <a:t>EXIBLE INDUSTRY PROGRAMS (FIPS)</a:t>
            </a:r>
          </a:p>
          <a:p>
            <a:pPr algn="just">
              <a:lnSpc>
                <a:spcPts val="1864"/>
              </a:lnSpc>
            </a:pPr>
          </a:p>
        </p:txBody>
      </p:sp>
      <p:grpSp>
        <p:nvGrpSpPr>
          <p:cNvPr name="Group 50" id="50"/>
          <p:cNvGrpSpPr/>
          <p:nvPr/>
        </p:nvGrpSpPr>
        <p:grpSpPr>
          <a:xfrm rot="0">
            <a:off x="1724177" y="10279304"/>
            <a:ext cx="255194" cy="230775"/>
            <a:chOff x="0" y="0"/>
            <a:chExt cx="340259" cy="307700"/>
          </a:xfrm>
        </p:grpSpPr>
        <p:grpSp>
          <p:nvGrpSpPr>
            <p:cNvPr name="Group 51" id="51"/>
            <p:cNvGrpSpPr/>
            <p:nvPr/>
          </p:nvGrpSpPr>
          <p:grpSpPr>
            <a:xfrm rot="0">
              <a:off x="16280" y="0"/>
              <a:ext cx="307700" cy="307700"/>
              <a:chOff x="0" y="0"/>
              <a:chExt cx="812800" cy="812800"/>
            </a:xfrm>
          </p:grpSpPr>
          <p:sp>
            <p:nvSpPr>
              <p:cNvPr name="Freeform 52" id="5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53" id="5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54" id="54"/>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20</a:t>
              </a: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1" y="-301374"/>
            <a:ext cx="8783898" cy="1803766"/>
            <a:chOff x="0" y="0"/>
            <a:chExt cx="2007967" cy="412334"/>
          </a:xfrm>
        </p:grpSpPr>
        <p:sp>
          <p:nvSpPr>
            <p:cNvPr name="Freeform 9" id="9"/>
            <p:cNvSpPr/>
            <p:nvPr/>
          </p:nvSpPr>
          <p:spPr>
            <a:xfrm flipH="false" flipV="false" rot="0">
              <a:off x="0" y="0"/>
              <a:ext cx="2007967" cy="412334"/>
            </a:xfrm>
            <a:custGeom>
              <a:avLst/>
              <a:gdLst/>
              <a:ahLst/>
              <a:cxnLst/>
              <a:rect r="r" b="b" t="t" l="l"/>
              <a:pathLst>
                <a:path h="412334" w="2007967">
                  <a:moveTo>
                    <a:pt x="0" y="0"/>
                  </a:moveTo>
                  <a:lnTo>
                    <a:pt x="2007967" y="0"/>
                  </a:lnTo>
                  <a:lnTo>
                    <a:pt x="2007967" y="412334"/>
                  </a:lnTo>
                  <a:lnTo>
                    <a:pt x="0" y="412334"/>
                  </a:lnTo>
                  <a:close/>
                </a:path>
              </a:pathLst>
            </a:custGeom>
            <a:solidFill>
              <a:srgbClr val="161643"/>
            </a:solidFill>
          </p:spPr>
        </p:sp>
        <p:sp>
          <p:nvSpPr>
            <p:cNvPr name="TextBox 10" id="10"/>
            <p:cNvSpPr txBox="true"/>
            <p:nvPr/>
          </p:nvSpPr>
          <p:spPr>
            <a:xfrm>
              <a:off x="0" y="-28575"/>
              <a:ext cx="2007967"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690603" y="-93252"/>
            <a:ext cx="2689540" cy="3259583"/>
            <a:chOff x="0" y="0"/>
            <a:chExt cx="660400" cy="800370"/>
          </a:xfrm>
        </p:grpSpPr>
        <p:sp>
          <p:nvSpPr>
            <p:cNvPr name="Freeform 15" id="15"/>
            <p:cNvSpPr/>
            <p:nvPr/>
          </p:nvSpPr>
          <p:spPr>
            <a:xfrm flipH="false" flipV="false" rot="0">
              <a:off x="0" y="0"/>
              <a:ext cx="660400" cy="800370"/>
            </a:xfrm>
            <a:custGeom>
              <a:avLst/>
              <a:gdLst/>
              <a:ahLst/>
              <a:cxnLst/>
              <a:rect r="r" b="b" t="t" l="l"/>
              <a:pathLst>
                <a:path h="800370" w="660400">
                  <a:moveTo>
                    <a:pt x="220252" y="781301"/>
                  </a:moveTo>
                  <a:cubicBezTo>
                    <a:pt x="254109" y="792815"/>
                    <a:pt x="292600" y="800370"/>
                    <a:pt x="330378" y="800370"/>
                  </a:cubicBezTo>
                  <a:cubicBezTo>
                    <a:pt x="368157" y="800370"/>
                    <a:pt x="404509" y="793893"/>
                    <a:pt x="438009" y="782380"/>
                  </a:cubicBezTo>
                  <a:cubicBezTo>
                    <a:pt x="438723" y="782020"/>
                    <a:pt x="439435" y="782020"/>
                    <a:pt x="440148" y="781661"/>
                  </a:cubicBezTo>
                  <a:cubicBezTo>
                    <a:pt x="565955" y="735606"/>
                    <a:pt x="658618" y="613992"/>
                    <a:pt x="660400" y="472145"/>
                  </a:cubicBezTo>
                  <a:lnTo>
                    <a:pt x="660400" y="0"/>
                  </a:lnTo>
                  <a:lnTo>
                    <a:pt x="0" y="0"/>
                  </a:lnTo>
                  <a:lnTo>
                    <a:pt x="0" y="471794"/>
                  </a:lnTo>
                  <a:cubicBezTo>
                    <a:pt x="1782" y="614710"/>
                    <a:pt x="93019" y="736326"/>
                    <a:pt x="220252" y="781301"/>
                  </a:cubicBezTo>
                  <a:close/>
                </a:path>
              </a:pathLst>
            </a:custGeom>
            <a:solidFill>
              <a:srgbClr val="A5DEF5"/>
            </a:solidFill>
          </p:spPr>
        </p:sp>
        <p:sp>
          <p:nvSpPr>
            <p:cNvPr name="TextBox 16" id="16"/>
            <p:cNvSpPr txBox="true"/>
            <p:nvPr/>
          </p:nvSpPr>
          <p:spPr>
            <a:xfrm>
              <a:off x="0" y="-28575"/>
              <a:ext cx="660400" cy="701945"/>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4" id="24"/>
          <p:cNvGrpSpPr/>
          <p:nvPr/>
        </p:nvGrpSpPr>
        <p:grpSpPr>
          <a:xfrm rot="0">
            <a:off x="79364" y="5085225"/>
            <a:ext cx="10090415" cy="2164524"/>
            <a:chOff x="0" y="0"/>
            <a:chExt cx="3616177" cy="775716"/>
          </a:xfrm>
        </p:grpSpPr>
        <p:sp>
          <p:nvSpPr>
            <p:cNvPr name="Freeform 25" id="25"/>
            <p:cNvSpPr/>
            <p:nvPr/>
          </p:nvSpPr>
          <p:spPr>
            <a:xfrm flipH="false" flipV="false" rot="0">
              <a:off x="0" y="0"/>
              <a:ext cx="3616177" cy="775716"/>
            </a:xfrm>
            <a:custGeom>
              <a:avLst/>
              <a:gdLst/>
              <a:ahLst/>
              <a:cxnLst/>
              <a:rect r="r" b="b" t="t" l="l"/>
              <a:pathLst>
                <a:path h="775716" w="3616177">
                  <a:moveTo>
                    <a:pt x="28388" y="0"/>
                  </a:moveTo>
                  <a:lnTo>
                    <a:pt x="3587788" y="0"/>
                  </a:lnTo>
                  <a:cubicBezTo>
                    <a:pt x="3595318" y="0"/>
                    <a:pt x="3602538" y="2991"/>
                    <a:pt x="3607862" y="8315"/>
                  </a:cubicBezTo>
                  <a:cubicBezTo>
                    <a:pt x="3613186" y="13639"/>
                    <a:pt x="3616177" y="20859"/>
                    <a:pt x="3616177" y="28388"/>
                  </a:cubicBezTo>
                  <a:lnTo>
                    <a:pt x="3616177" y="747328"/>
                  </a:lnTo>
                  <a:cubicBezTo>
                    <a:pt x="3616177" y="754857"/>
                    <a:pt x="3613186" y="762078"/>
                    <a:pt x="3607862" y="767402"/>
                  </a:cubicBezTo>
                  <a:cubicBezTo>
                    <a:pt x="3602538" y="772725"/>
                    <a:pt x="3595318" y="775716"/>
                    <a:pt x="3587788" y="775716"/>
                  </a:cubicBezTo>
                  <a:lnTo>
                    <a:pt x="28388" y="775716"/>
                  </a:lnTo>
                  <a:cubicBezTo>
                    <a:pt x="20859" y="775716"/>
                    <a:pt x="13639" y="772725"/>
                    <a:pt x="8315" y="767402"/>
                  </a:cubicBezTo>
                  <a:cubicBezTo>
                    <a:pt x="2991" y="762078"/>
                    <a:pt x="0" y="754857"/>
                    <a:pt x="0" y="747328"/>
                  </a:cubicBezTo>
                  <a:lnTo>
                    <a:pt x="0" y="28388"/>
                  </a:lnTo>
                  <a:cubicBezTo>
                    <a:pt x="0" y="20859"/>
                    <a:pt x="2991" y="13639"/>
                    <a:pt x="8315" y="8315"/>
                  </a:cubicBezTo>
                  <a:cubicBezTo>
                    <a:pt x="13639" y="2991"/>
                    <a:pt x="20859" y="0"/>
                    <a:pt x="28388" y="0"/>
                  </a:cubicBezTo>
                  <a:close/>
                </a:path>
              </a:pathLst>
            </a:custGeom>
            <a:solidFill>
              <a:srgbClr val="161643"/>
            </a:solidFill>
          </p:spPr>
        </p:sp>
        <p:sp>
          <p:nvSpPr>
            <p:cNvPr name="TextBox 26" id="26"/>
            <p:cNvSpPr txBox="true"/>
            <p:nvPr/>
          </p:nvSpPr>
          <p:spPr>
            <a:xfrm>
              <a:off x="0" y="-28575"/>
              <a:ext cx="3616177" cy="804291"/>
            </a:xfrm>
            <a:prstGeom prst="rect">
              <a:avLst/>
            </a:prstGeom>
          </p:spPr>
          <p:txBody>
            <a:bodyPr anchor="ctr" rtlCol="false" tIns="50800" lIns="50800" bIns="50800" rIns="50800"/>
            <a:lstStyle/>
            <a:p>
              <a:pPr algn="ctr">
                <a:lnSpc>
                  <a:spcPts val="1960"/>
                </a:lnSpc>
              </a:pPr>
            </a:p>
          </p:txBody>
        </p:sp>
      </p:grpSp>
      <p:sp>
        <p:nvSpPr>
          <p:cNvPr name="TextBox 27" id="27"/>
          <p:cNvSpPr txBox="true"/>
          <p:nvPr/>
        </p:nvSpPr>
        <p:spPr>
          <a:xfrm rot="0">
            <a:off x="1828296" y="5526703"/>
            <a:ext cx="7169910" cy="1772288"/>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VET could be t</a:t>
            </a:r>
            <a:r>
              <a:rPr lang="en-US" sz="787">
                <a:solidFill>
                  <a:srgbClr val="FFFFFF"/>
                </a:solidFill>
                <a:latin typeface="Open Sans"/>
                <a:ea typeface="Open Sans"/>
                <a:cs typeface="Open Sans"/>
                <a:sym typeface="Open Sans"/>
              </a:rPr>
              <a:t>he right choice if you are:</a:t>
            </a:r>
          </a:p>
          <a:p>
            <a:pPr algn="l">
              <a:lnSpc>
                <a:spcPts val="1102"/>
              </a:lnSpc>
              <a:spcBef>
                <a:spcPct val="0"/>
              </a:spcBef>
            </a:pP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Keen to explore career pathways and develop practical skills</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Someone who learns best by doing</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Interested in gaining real workplace experience while still at school</a:t>
            </a:r>
          </a:p>
          <a:p>
            <a:pPr algn="l" marL="170051" indent="-85026" lvl="1">
              <a:lnSpc>
                <a:spcPts val="1102"/>
              </a:lnSpc>
              <a:spcBef>
                <a:spcPct val="0"/>
              </a:spcBef>
              <a:buFont typeface="Arial"/>
              <a:buChar char="•"/>
            </a:pPr>
            <a:r>
              <a:rPr lang="en-US" sz="787">
                <a:solidFill>
                  <a:srgbClr val="FFFFFF"/>
                </a:solidFill>
                <a:latin typeface="Open Sans"/>
                <a:ea typeface="Open Sans"/>
                <a:cs typeface="Open Sans"/>
                <a:sym typeface="Open Sans"/>
              </a:rPr>
              <a:t>Look</a:t>
            </a:r>
            <a:r>
              <a:rPr lang="en-US" sz="787">
                <a:solidFill>
                  <a:srgbClr val="FFFFFF"/>
                </a:solidFill>
                <a:latin typeface="Open Sans"/>
                <a:ea typeface="Open Sans"/>
                <a:cs typeface="Open Sans"/>
                <a:sym typeface="Open Sans"/>
              </a:rPr>
              <a:t>ing for a head start in a trade, career, or future study</a:t>
            </a:r>
          </a:p>
          <a:p>
            <a:pPr algn="l">
              <a:lnSpc>
                <a:spcPts val="1102"/>
              </a:lnSpc>
              <a:spcBef>
                <a:spcPct val="0"/>
              </a:spcBef>
            </a:pPr>
          </a:p>
          <a:p>
            <a:pPr algn="l">
              <a:lnSpc>
                <a:spcPts val="1102"/>
              </a:lnSpc>
              <a:spcBef>
                <a:spcPct val="0"/>
              </a:spcBef>
            </a:pPr>
            <a:r>
              <a:rPr lang="en-US" sz="787">
                <a:solidFill>
                  <a:srgbClr val="FFFFFF"/>
                </a:solidFill>
                <a:latin typeface="Open Sans"/>
                <a:ea typeface="Open Sans"/>
                <a:cs typeface="Open Sans"/>
                <a:sym typeface="Open Sans"/>
              </a:rPr>
              <a:t>VET pathways in YPSA schools provide real skills, real experiences, and real opportunities. Whether your interests are in early learning, construction, IT, agriculture, or electrical trades, there’s a program designed to help you take the next step toward your future.</a:t>
            </a:r>
          </a:p>
          <a:p>
            <a:pPr algn="l">
              <a:lnSpc>
                <a:spcPts val="1102"/>
              </a:lnSpc>
              <a:spcBef>
                <a:spcPct val="0"/>
              </a:spcBef>
            </a:pPr>
          </a:p>
          <a:p>
            <a:pPr algn="l">
              <a:lnSpc>
                <a:spcPts val="1102"/>
              </a:lnSpc>
              <a:spcBef>
                <a:spcPct val="0"/>
              </a:spcBef>
            </a:pPr>
            <a:r>
              <a:rPr lang="en-US" sz="787">
                <a:solidFill>
                  <a:srgbClr val="FFFFFF"/>
                </a:solidFill>
                <a:latin typeface="Open Sans"/>
                <a:ea typeface="Open Sans"/>
                <a:cs typeface="Open Sans"/>
                <a:sym typeface="Open Sans"/>
              </a:rPr>
              <a:t>Talk to your school’s VET or Careers Leader for more information about the options available through YPSA or other training providers.</a:t>
            </a:r>
          </a:p>
          <a:p>
            <a:pPr algn="l">
              <a:lnSpc>
                <a:spcPts val="1102"/>
              </a:lnSpc>
              <a:spcBef>
                <a:spcPct val="0"/>
              </a:spcBef>
            </a:pPr>
          </a:p>
          <a:p>
            <a:pPr algn="l">
              <a:lnSpc>
                <a:spcPts val="1102"/>
              </a:lnSpc>
              <a:spcBef>
                <a:spcPct val="0"/>
              </a:spcBef>
            </a:pPr>
          </a:p>
        </p:txBody>
      </p:sp>
      <p:sp>
        <p:nvSpPr>
          <p:cNvPr name="TextBox 28" id="28"/>
          <p:cNvSpPr txBox="true"/>
          <p:nvPr/>
        </p:nvSpPr>
        <p:spPr>
          <a:xfrm rot="0">
            <a:off x="3111088" y="10356383"/>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29" id="29"/>
          <p:cNvSpPr txBox="true"/>
          <p:nvPr/>
        </p:nvSpPr>
        <p:spPr>
          <a:xfrm rot="0">
            <a:off x="1828296" y="4206136"/>
            <a:ext cx="5226209"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VOCATIONAL EDUCATION &amp; TRAINING (VET)</a:t>
            </a:r>
          </a:p>
        </p:txBody>
      </p:sp>
      <p:sp>
        <p:nvSpPr>
          <p:cNvPr name="TextBox 30" id="30"/>
          <p:cNvSpPr txBox="true"/>
          <p:nvPr/>
        </p:nvSpPr>
        <p:spPr>
          <a:xfrm rot="0">
            <a:off x="1828296" y="5257803"/>
            <a:ext cx="7405477" cy="481634"/>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IS VET THE RIGHT FIT FOR YOU?</a:t>
            </a:r>
          </a:p>
          <a:p>
            <a:pPr algn="l">
              <a:lnSpc>
                <a:spcPts val="1864"/>
              </a:lnSpc>
            </a:pPr>
          </a:p>
        </p:txBody>
      </p:sp>
      <p:grpSp>
        <p:nvGrpSpPr>
          <p:cNvPr name="Group 31" id="31"/>
          <p:cNvGrpSpPr/>
          <p:nvPr/>
        </p:nvGrpSpPr>
        <p:grpSpPr>
          <a:xfrm rot="0">
            <a:off x="1736698" y="10293808"/>
            <a:ext cx="255194" cy="230775"/>
            <a:chOff x="0" y="0"/>
            <a:chExt cx="340259" cy="307700"/>
          </a:xfrm>
        </p:grpSpPr>
        <p:grpSp>
          <p:nvGrpSpPr>
            <p:cNvPr name="Group 32" id="32"/>
            <p:cNvGrpSpPr/>
            <p:nvPr/>
          </p:nvGrpSpPr>
          <p:grpSpPr>
            <a:xfrm rot="0">
              <a:off x="16280" y="0"/>
              <a:ext cx="307700" cy="307700"/>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4" id="3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35" id="35"/>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21</a:t>
              </a:r>
            </a:p>
          </p:txBody>
        </p:sp>
      </p:grpSp>
      <p:grpSp>
        <p:nvGrpSpPr>
          <p:cNvPr name="Group 36" id="36"/>
          <p:cNvGrpSpPr/>
          <p:nvPr/>
        </p:nvGrpSpPr>
        <p:grpSpPr>
          <a:xfrm rot="0">
            <a:off x="2452323" y="7629254"/>
            <a:ext cx="5735674" cy="984053"/>
            <a:chOff x="0" y="0"/>
            <a:chExt cx="7647566" cy="1312071"/>
          </a:xfrm>
        </p:grpSpPr>
        <p:grpSp>
          <p:nvGrpSpPr>
            <p:cNvPr name="Group 37" id="37"/>
            <p:cNvGrpSpPr/>
            <p:nvPr/>
          </p:nvGrpSpPr>
          <p:grpSpPr>
            <a:xfrm rot="0">
              <a:off x="2111152" y="0"/>
              <a:ext cx="1312071" cy="1312071"/>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16666" t="0" r="-16666" b="0"/>
                </a:stretch>
              </a:blipFill>
            </p:spPr>
          </p:sp>
        </p:grpSp>
        <p:grpSp>
          <p:nvGrpSpPr>
            <p:cNvPr name="Group 39" id="39"/>
            <p:cNvGrpSpPr/>
            <p:nvPr/>
          </p:nvGrpSpPr>
          <p:grpSpPr>
            <a:xfrm rot="0">
              <a:off x="4223323" y="0"/>
              <a:ext cx="1312071" cy="1312071"/>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4"/>
                <a:stretch>
                  <a:fillRect l="0" t="-16666" r="0" b="-16666"/>
                </a:stretch>
              </a:blipFill>
            </p:spPr>
          </p:sp>
        </p:grpSp>
        <p:grpSp>
          <p:nvGrpSpPr>
            <p:cNvPr name="Group 41" id="41"/>
            <p:cNvGrpSpPr/>
            <p:nvPr/>
          </p:nvGrpSpPr>
          <p:grpSpPr>
            <a:xfrm rot="0">
              <a:off x="6335495" y="0"/>
              <a:ext cx="1312071" cy="1312071"/>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0" t="-16666" r="0" b="-16666"/>
                </a:stretch>
              </a:blipFill>
            </p:spPr>
          </p:sp>
        </p:grpSp>
        <p:grpSp>
          <p:nvGrpSpPr>
            <p:cNvPr name="Group 43" id="43"/>
            <p:cNvGrpSpPr/>
            <p:nvPr/>
          </p:nvGrpSpPr>
          <p:grpSpPr>
            <a:xfrm rot="0">
              <a:off x="0" y="0"/>
              <a:ext cx="1312071" cy="1312071"/>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6"/>
                <a:stretch>
                  <a:fillRect l="-16666" t="0" r="-16666" b="0"/>
                </a:stretch>
              </a:blipFill>
            </p:spPr>
          </p:sp>
        </p:gr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1" y="-301183"/>
            <a:ext cx="8843766" cy="1803766"/>
            <a:chOff x="0" y="0"/>
            <a:chExt cx="2021652" cy="412334"/>
          </a:xfrm>
        </p:grpSpPr>
        <p:sp>
          <p:nvSpPr>
            <p:cNvPr name="Freeform 9" id="9"/>
            <p:cNvSpPr/>
            <p:nvPr/>
          </p:nvSpPr>
          <p:spPr>
            <a:xfrm flipH="false" flipV="false" rot="0">
              <a:off x="0" y="0"/>
              <a:ext cx="2021652" cy="412334"/>
            </a:xfrm>
            <a:custGeom>
              <a:avLst/>
              <a:gdLst/>
              <a:ahLst/>
              <a:cxnLst/>
              <a:rect r="r" b="b" t="t" l="l"/>
              <a:pathLst>
                <a:path h="412334" w="2021652">
                  <a:moveTo>
                    <a:pt x="0" y="0"/>
                  </a:moveTo>
                  <a:lnTo>
                    <a:pt x="2021652" y="0"/>
                  </a:lnTo>
                  <a:lnTo>
                    <a:pt x="2021652" y="412334"/>
                  </a:lnTo>
                  <a:lnTo>
                    <a:pt x="0" y="412334"/>
                  </a:lnTo>
                  <a:close/>
                </a:path>
              </a:pathLst>
            </a:custGeom>
            <a:solidFill>
              <a:srgbClr val="161643"/>
            </a:solidFill>
          </p:spPr>
        </p:sp>
        <p:sp>
          <p:nvSpPr>
            <p:cNvPr name="TextBox 10" id="10"/>
            <p:cNvSpPr txBox="true"/>
            <p:nvPr/>
          </p:nvSpPr>
          <p:spPr>
            <a:xfrm>
              <a:off x="0" y="-28575"/>
              <a:ext cx="2021652"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642010" y="-44659"/>
            <a:ext cx="2689540" cy="3162396"/>
            <a:chOff x="0" y="0"/>
            <a:chExt cx="660400" cy="776507"/>
          </a:xfrm>
        </p:grpSpPr>
        <p:sp>
          <p:nvSpPr>
            <p:cNvPr name="Freeform 15" id="15"/>
            <p:cNvSpPr/>
            <p:nvPr/>
          </p:nvSpPr>
          <p:spPr>
            <a:xfrm flipH="false" flipV="false" rot="0">
              <a:off x="0" y="0"/>
              <a:ext cx="660400" cy="776507"/>
            </a:xfrm>
            <a:custGeom>
              <a:avLst/>
              <a:gdLst/>
              <a:ahLst/>
              <a:cxnLst/>
              <a:rect r="r" b="b" t="t" l="l"/>
              <a:pathLst>
                <a:path h="776507" w="660400">
                  <a:moveTo>
                    <a:pt x="220252" y="757438"/>
                  </a:moveTo>
                  <a:cubicBezTo>
                    <a:pt x="254109" y="768952"/>
                    <a:pt x="292600" y="776507"/>
                    <a:pt x="330378" y="776507"/>
                  </a:cubicBezTo>
                  <a:cubicBezTo>
                    <a:pt x="368157" y="776507"/>
                    <a:pt x="404509" y="770030"/>
                    <a:pt x="438009" y="758516"/>
                  </a:cubicBezTo>
                  <a:cubicBezTo>
                    <a:pt x="438723" y="758157"/>
                    <a:pt x="439435" y="758157"/>
                    <a:pt x="440148" y="757797"/>
                  </a:cubicBezTo>
                  <a:cubicBezTo>
                    <a:pt x="565955" y="711742"/>
                    <a:pt x="658618" y="590128"/>
                    <a:pt x="660400" y="448811"/>
                  </a:cubicBezTo>
                  <a:lnTo>
                    <a:pt x="660400" y="0"/>
                  </a:lnTo>
                  <a:lnTo>
                    <a:pt x="0" y="0"/>
                  </a:lnTo>
                  <a:lnTo>
                    <a:pt x="0" y="448478"/>
                  </a:lnTo>
                  <a:cubicBezTo>
                    <a:pt x="1782" y="590847"/>
                    <a:pt x="93019" y="712462"/>
                    <a:pt x="220252" y="757438"/>
                  </a:cubicBezTo>
                  <a:close/>
                </a:path>
              </a:pathLst>
            </a:custGeom>
            <a:solidFill>
              <a:srgbClr val="A5DEF5"/>
            </a:solidFill>
          </p:spPr>
        </p:sp>
        <p:sp>
          <p:nvSpPr>
            <p:cNvPr name="TextBox 16" id="16"/>
            <p:cNvSpPr txBox="true"/>
            <p:nvPr/>
          </p:nvSpPr>
          <p:spPr>
            <a:xfrm>
              <a:off x="0" y="-28575"/>
              <a:ext cx="660400" cy="678082"/>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24" id="24"/>
          <p:cNvSpPr txBox="true"/>
          <p:nvPr/>
        </p:nvSpPr>
        <p:spPr>
          <a:xfrm rot="0">
            <a:off x="1855271" y="3089330"/>
            <a:ext cx="7200423" cy="1073530"/>
          </a:xfrm>
          <a:prstGeom prst="rect">
            <a:avLst/>
          </a:prstGeom>
        </p:spPr>
        <p:txBody>
          <a:bodyPr anchor="t" rtlCol="false" tIns="0" lIns="0" bIns="0" rIns="0">
            <a:spAutoFit/>
          </a:bodyPr>
          <a:lstStyle/>
          <a:p>
            <a:pPr algn="l">
              <a:lnSpc>
                <a:spcPts val="2877"/>
              </a:lnSpc>
            </a:pPr>
            <a:r>
              <a:rPr lang="en-US" sz="3061" b="true">
                <a:solidFill>
                  <a:srgbClr val="161643"/>
                </a:solidFill>
                <a:latin typeface="Open Sans Bold"/>
                <a:ea typeface="Open Sans Bold"/>
                <a:cs typeface="Open Sans Bold"/>
                <a:sym typeface="Open Sans Bold"/>
              </a:rPr>
              <a:t>FLEXIBLE INDUSTRY PROGRAMS AVAILABLE THROUGH YPSA </a:t>
            </a:r>
          </a:p>
          <a:p>
            <a:pPr algn="just">
              <a:lnSpc>
                <a:spcPts val="903"/>
              </a:lnSpc>
            </a:pPr>
          </a:p>
          <a:p>
            <a:pPr algn="just">
              <a:lnSpc>
                <a:spcPts val="1843"/>
              </a:lnSpc>
            </a:pPr>
            <a:r>
              <a:rPr lang="en-US" b="true" sz="1961">
                <a:solidFill>
                  <a:srgbClr val="161643"/>
                </a:solidFill>
                <a:latin typeface="Open Sans Bold"/>
                <a:ea typeface="Open Sans Bold"/>
                <a:cs typeface="Open Sans Bold"/>
                <a:sym typeface="Open Sans Bold"/>
              </a:rPr>
              <a:t>FROM 2026</a:t>
            </a:r>
          </a:p>
        </p:txBody>
      </p:sp>
      <p:sp>
        <p:nvSpPr>
          <p:cNvPr name="TextBox 25" id="25"/>
          <p:cNvSpPr txBox="true"/>
          <p:nvPr/>
        </p:nvSpPr>
        <p:spPr>
          <a:xfrm rot="0">
            <a:off x="3111088" y="10389577"/>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26" id="26"/>
          <p:cNvGrpSpPr/>
          <p:nvPr/>
        </p:nvGrpSpPr>
        <p:grpSpPr>
          <a:xfrm rot="0">
            <a:off x="1859507" y="4417946"/>
            <a:ext cx="6972987" cy="4566114"/>
            <a:chOff x="0" y="0"/>
            <a:chExt cx="9297316" cy="6088152"/>
          </a:xfrm>
        </p:grpSpPr>
        <p:sp>
          <p:nvSpPr>
            <p:cNvPr name="Freeform 27" id="27"/>
            <p:cNvSpPr/>
            <p:nvPr/>
          </p:nvSpPr>
          <p:spPr>
            <a:xfrm flipH="false" flipV="false" rot="0">
              <a:off x="0" y="0"/>
              <a:ext cx="9297316" cy="3667275"/>
            </a:xfrm>
            <a:custGeom>
              <a:avLst/>
              <a:gdLst/>
              <a:ahLst/>
              <a:cxnLst/>
              <a:rect r="r" b="b" t="t" l="l"/>
              <a:pathLst>
                <a:path h="3667275" w="9297316">
                  <a:moveTo>
                    <a:pt x="0" y="0"/>
                  </a:moveTo>
                  <a:lnTo>
                    <a:pt x="9297316" y="0"/>
                  </a:lnTo>
                  <a:lnTo>
                    <a:pt x="9297316" y="3667275"/>
                  </a:lnTo>
                  <a:lnTo>
                    <a:pt x="0" y="3667275"/>
                  </a:lnTo>
                  <a:lnTo>
                    <a:pt x="0" y="0"/>
                  </a:lnTo>
                  <a:close/>
                </a:path>
              </a:pathLst>
            </a:custGeom>
            <a:blipFill>
              <a:blip r:embed="rId3">
                <a:extLst>
                  <a:ext uri="{96DAC541-7B7A-43D3-8B79-37D633B846F1}">
                    <asvg:svgBlip xmlns:asvg="http://schemas.microsoft.com/office/drawing/2016/SVG/main" r:embed="rId4"/>
                  </a:ext>
                </a:extLst>
              </a:blip>
              <a:stretch>
                <a:fillRect l="0" t="0" r="0" b="-17570"/>
              </a:stretch>
            </a:blipFill>
          </p:spPr>
        </p:sp>
        <p:sp>
          <p:nvSpPr>
            <p:cNvPr name="Freeform 28" id="28"/>
            <p:cNvSpPr/>
            <p:nvPr/>
          </p:nvSpPr>
          <p:spPr>
            <a:xfrm flipH="false" flipV="false" rot="0">
              <a:off x="510694" y="404593"/>
              <a:ext cx="969916" cy="1161576"/>
            </a:xfrm>
            <a:custGeom>
              <a:avLst/>
              <a:gdLst/>
              <a:ahLst/>
              <a:cxnLst/>
              <a:rect r="r" b="b" t="t" l="l"/>
              <a:pathLst>
                <a:path h="1161576" w="969916">
                  <a:moveTo>
                    <a:pt x="0" y="0"/>
                  </a:moveTo>
                  <a:lnTo>
                    <a:pt x="969916" y="0"/>
                  </a:lnTo>
                  <a:lnTo>
                    <a:pt x="969916" y="1161576"/>
                  </a:lnTo>
                  <a:lnTo>
                    <a:pt x="0" y="116157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9" id="29"/>
            <p:cNvSpPr/>
            <p:nvPr/>
          </p:nvSpPr>
          <p:spPr>
            <a:xfrm flipH="false" flipV="false" rot="0">
              <a:off x="2802858" y="613177"/>
              <a:ext cx="1230426" cy="744408"/>
            </a:xfrm>
            <a:custGeom>
              <a:avLst/>
              <a:gdLst/>
              <a:ahLst/>
              <a:cxnLst/>
              <a:rect r="r" b="b" t="t" l="l"/>
              <a:pathLst>
                <a:path h="744408" w="1230426">
                  <a:moveTo>
                    <a:pt x="0" y="0"/>
                  </a:moveTo>
                  <a:lnTo>
                    <a:pt x="1230426" y="0"/>
                  </a:lnTo>
                  <a:lnTo>
                    <a:pt x="1230426" y="744408"/>
                  </a:lnTo>
                  <a:lnTo>
                    <a:pt x="0" y="74440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30" id="30"/>
            <p:cNvSpPr/>
            <p:nvPr/>
          </p:nvSpPr>
          <p:spPr>
            <a:xfrm flipH="false" flipV="false" rot="0">
              <a:off x="5351528" y="348282"/>
              <a:ext cx="1052805" cy="1274197"/>
            </a:xfrm>
            <a:custGeom>
              <a:avLst/>
              <a:gdLst/>
              <a:ahLst/>
              <a:cxnLst/>
              <a:rect r="r" b="b" t="t" l="l"/>
              <a:pathLst>
                <a:path h="1274197" w="1052805">
                  <a:moveTo>
                    <a:pt x="0" y="0"/>
                  </a:moveTo>
                  <a:lnTo>
                    <a:pt x="1052805" y="0"/>
                  </a:lnTo>
                  <a:lnTo>
                    <a:pt x="1052805" y="1274198"/>
                  </a:lnTo>
                  <a:lnTo>
                    <a:pt x="0" y="127419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31" id="31"/>
            <p:cNvSpPr/>
            <p:nvPr/>
          </p:nvSpPr>
          <p:spPr>
            <a:xfrm flipH="false" flipV="false" rot="0">
              <a:off x="7691295" y="348282"/>
              <a:ext cx="1248287" cy="1223322"/>
            </a:xfrm>
            <a:custGeom>
              <a:avLst/>
              <a:gdLst/>
              <a:ahLst/>
              <a:cxnLst/>
              <a:rect r="r" b="b" t="t" l="l"/>
              <a:pathLst>
                <a:path h="1223322" w="1248287">
                  <a:moveTo>
                    <a:pt x="0" y="0"/>
                  </a:moveTo>
                  <a:lnTo>
                    <a:pt x="1248288" y="0"/>
                  </a:lnTo>
                  <a:lnTo>
                    <a:pt x="1248288" y="1223322"/>
                  </a:lnTo>
                  <a:lnTo>
                    <a:pt x="0" y="1223322"/>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32" id="32"/>
            <p:cNvSpPr txBox="true"/>
            <p:nvPr/>
          </p:nvSpPr>
          <p:spPr>
            <a:xfrm rot="0">
              <a:off x="64222" y="2351422"/>
              <a:ext cx="1862860" cy="1087456"/>
            </a:xfrm>
            <a:prstGeom prst="rect">
              <a:avLst/>
            </a:prstGeom>
          </p:spPr>
          <p:txBody>
            <a:bodyPr anchor="t" rtlCol="false" tIns="0" lIns="0" bIns="0" rIns="0">
              <a:spAutoFit/>
            </a:bodyPr>
            <a:lstStyle/>
            <a:p>
              <a:pPr algn="ctr">
                <a:lnSpc>
                  <a:spcPts val="1659"/>
                </a:lnSpc>
                <a:spcBef>
                  <a:spcPct val="0"/>
                </a:spcBef>
              </a:pPr>
              <a:r>
                <a:rPr lang="en-US" b="true" sz="1185">
                  <a:solidFill>
                    <a:srgbClr val="FEFEFE"/>
                  </a:solidFill>
                  <a:latin typeface="Open Sans Bold"/>
                  <a:ea typeface="Open Sans Bold"/>
                  <a:cs typeface="Open Sans Bold"/>
                  <a:sym typeface="Open Sans Bold"/>
                </a:rPr>
                <a:t>Certificate III in Early Childhood Education and Care</a:t>
              </a:r>
            </a:p>
          </p:txBody>
        </p:sp>
        <p:sp>
          <p:nvSpPr>
            <p:cNvPr name="TextBox 33" id="33"/>
            <p:cNvSpPr txBox="true"/>
            <p:nvPr/>
          </p:nvSpPr>
          <p:spPr>
            <a:xfrm rot="0">
              <a:off x="2486641" y="2351422"/>
              <a:ext cx="1862860" cy="1087456"/>
            </a:xfrm>
            <a:prstGeom prst="rect">
              <a:avLst/>
            </a:prstGeom>
          </p:spPr>
          <p:txBody>
            <a:bodyPr anchor="t" rtlCol="false" tIns="0" lIns="0" bIns="0" rIns="0">
              <a:spAutoFit/>
            </a:bodyPr>
            <a:lstStyle/>
            <a:p>
              <a:pPr algn="ctr">
                <a:lnSpc>
                  <a:spcPts val="1659"/>
                </a:lnSpc>
                <a:spcBef>
                  <a:spcPct val="0"/>
                </a:spcBef>
              </a:pPr>
              <a:r>
                <a:rPr lang="en-US" b="true" sz="1185">
                  <a:solidFill>
                    <a:srgbClr val="FEFEFE"/>
                  </a:solidFill>
                  <a:latin typeface="Open Sans Bold"/>
                  <a:ea typeface="Open Sans Bold"/>
                  <a:cs typeface="Open Sans Bold"/>
                  <a:sym typeface="Open Sans Bold"/>
                </a:rPr>
                <a:t>Certificate II in Resources and Infrastructure Work Preparation</a:t>
              </a:r>
            </a:p>
          </p:txBody>
        </p:sp>
        <p:sp>
          <p:nvSpPr>
            <p:cNvPr name="TextBox 34" id="34"/>
            <p:cNvSpPr txBox="true"/>
            <p:nvPr/>
          </p:nvSpPr>
          <p:spPr>
            <a:xfrm rot="0">
              <a:off x="4946500" y="2351422"/>
              <a:ext cx="1862860" cy="810319"/>
            </a:xfrm>
            <a:prstGeom prst="rect">
              <a:avLst/>
            </a:prstGeom>
          </p:spPr>
          <p:txBody>
            <a:bodyPr anchor="t" rtlCol="false" tIns="0" lIns="0" bIns="0" rIns="0">
              <a:spAutoFit/>
            </a:bodyPr>
            <a:lstStyle/>
            <a:p>
              <a:pPr algn="ctr">
                <a:lnSpc>
                  <a:spcPts val="1659"/>
                </a:lnSpc>
                <a:spcBef>
                  <a:spcPct val="0"/>
                </a:spcBef>
              </a:pPr>
              <a:r>
                <a:rPr lang="en-US" b="true" sz="1185">
                  <a:solidFill>
                    <a:srgbClr val="FEFEFE"/>
                  </a:solidFill>
                  <a:latin typeface="Open Sans Bold"/>
                  <a:ea typeface="Open Sans Bold"/>
                  <a:cs typeface="Open Sans Bold"/>
                  <a:sym typeface="Open Sans Bold"/>
                </a:rPr>
                <a:t>Certificate III in Information Technology</a:t>
              </a:r>
            </a:p>
          </p:txBody>
        </p:sp>
        <p:sp>
          <p:nvSpPr>
            <p:cNvPr name="TextBox 35" id="35"/>
            <p:cNvSpPr txBox="true"/>
            <p:nvPr/>
          </p:nvSpPr>
          <p:spPr>
            <a:xfrm rot="0">
              <a:off x="7384009" y="2351422"/>
              <a:ext cx="1862860" cy="810319"/>
            </a:xfrm>
            <a:prstGeom prst="rect">
              <a:avLst/>
            </a:prstGeom>
          </p:spPr>
          <p:txBody>
            <a:bodyPr anchor="t" rtlCol="false" tIns="0" lIns="0" bIns="0" rIns="0">
              <a:spAutoFit/>
            </a:bodyPr>
            <a:lstStyle/>
            <a:p>
              <a:pPr algn="ctr">
                <a:lnSpc>
                  <a:spcPts val="1659"/>
                </a:lnSpc>
                <a:spcBef>
                  <a:spcPct val="0"/>
                </a:spcBef>
              </a:pPr>
              <a:r>
                <a:rPr lang="en-US" b="true" sz="1185">
                  <a:solidFill>
                    <a:srgbClr val="FEFEFE"/>
                  </a:solidFill>
                  <a:latin typeface="Open Sans Bold"/>
                  <a:ea typeface="Open Sans Bold"/>
                  <a:cs typeface="Open Sans Bold"/>
                  <a:sym typeface="Open Sans Bold"/>
                </a:rPr>
                <a:t>Certificate II in Electrotechnology (Career Start)</a:t>
              </a:r>
            </a:p>
          </p:txBody>
        </p:sp>
        <p:grpSp>
          <p:nvGrpSpPr>
            <p:cNvPr name="Group 36" id="36"/>
            <p:cNvGrpSpPr/>
            <p:nvPr/>
          </p:nvGrpSpPr>
          <p:grpSpPr>
            <a:xfrm rot="0">
              <a:off x="0" y="3758357"/>
              <a:ext cx="1974233" cy="293440"/>
              <a:chOff x="0" y="0"/>
              <a:chExt cx="559290" cy="83130"/>
            </a:xfrm>
          </p:grpSpPr>
          <p:sp>
            <p:nvSpPr>
              <p:cNvPr name="Freeform 37" id="37"/>
              <p:cNvSpPr/>
              <p:nvPr/>
            </p:nvSpPr>
            <p:spPr>
              <a:xfrm flipH="false" flipV="false" rot="0">
                <a:off x="0" y="0"/>
                <a:ext cx="559290" cy="83130"/>
              </a:xfrm>
              <a:custGeom>
                <a:avLst/>
                <a:gdLst/>
                <a:ahLst/>
                <a:cxnLst/>
                <a:rect r="r" b="b" t="t" l="l"/>
                <a:pathLst>
                  <a:path h="83130" w="559290">
                    <a:moveTo>
                      <a:pt x="0" y="0"/>
                    </a:moveTo>
                    <a:lnTo>
                      <a:pt x="559290" y="0"/>
                    </a:lnTo>
                    <a:lnTo>
                      <a:pt x="559290" y="83130"/>
                    </a:lnTo>
                    <a:lnTo>
                      <a:pt x="0" y="83130"/>
                    </a:lnTo>
                    <a:close/>
                  </a:path>
                </a:pathLst>
              </a:custGeom>
              <a:solidFill>
                <a:srgbClr val="161643"/>
              </a:solidFill>
            </p:spPr>
          </p:sp>
          <p:sp>
            <p:nvSpPr>
              <p:cNvPr name="TextBox 38" id="38"/>
              <p:cNvSpPr txBox="true"/>
              <p:nvPr/>
            </p:nvSpPr>
            <p:spPr>
              <a:xfrm>
                <a:off x="0" y="-28575"/>
                <a:ext cx="559290" cy="111705"/>
              </a:xfrm>
              <a:prstGeom prst="rect">
                <a:avLst/>
              </a:prstGeom>
            </p:spPr>
            <p:txBody>
              <a:bodyPr anchor="ctr" rtlCol="false" tIns="50800" lIns="50800" bIns="50800" rIns="50800"/>
              <a:lstStyle/>
              <a:p>
                <a:pPr algn="ctr">
                  <a:lnSpc>
                    <a:spcPts val="1959"/>
                  </a:lnSpc>
                </a:pPr>
              </a:p>
            </p:txBody>
          </p:sp>
        </p:grpSp>
        <p:sp>
          <p:nvSpPr>
            <p:cNvPr name="TextBox 39" id="39"/>
            <p:cNvSpPr txBox="true"/>
            <p:nvPr/>
          </p:nvSpPr>
          <p:spPr>
            <a:xfrm rot="0">
              <a:off x="535451" y="3786250"/>
              <a:ext cx="903331" cy="265547"/>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CHC30121</a:t>
              </a:r>
            </a:p>
          </p:txBody>
        </p:sp>
        <p:grpSp>
          <p:nvGrpSpPr>
            <p:cNvPr name="Group 40" id="40"/>
            <p:cNvGrpSpPr/>
            <p:nvPr/>
          </p:nvGrpSpPr>
          <p:grpSpPr>
            <a:xfrm rot="0">
              <a:off x="2430955" y="3758357"/>
              <a:ext cx="1974233" cy="293440"/>
              <a:chOff x="0" y="0"/>
              <a:chExt cx="559290" cy="83130"/>
            </a:xfrm>
          </p:grpSpPr>
          <p:sp>
            <p:nvSpPr>
              <p:cNvPr name="Freeform 41" id="41"/>
              <p:cNvSpPr/>
              <p:nvPr/>
            </p:nvSpPr>
            <p:spPr>
              <a:xfrm flipH="false" flipV="false" rot="0">
                <a:off x="0" y="0"/>
                <a:ext cx="559290" cy="83130"/>
              </a:xfrm>
              <a:custGeom>
                <a:avLst/>
                <a:gdLst/>
                <a:ahLst/>
                <a:cxnLst/>
                <a:rect r="r" b="b" t="t" l="l"/>
                <a:pathLst>
                  <a:path h="83130" w="559290">
                    <a:moveTo>
                      <a:pt x="0" y="0"/>
                    </a:moveTo>
                    <a:lnTo>
                      <a:pt x="559290" y="0"/>
                    </a:lnTo>
                    <a:lnTo>
                      <a:pt x="559290" y="83130"/>
                    </a:lnTo>
                    <a:lnTo>
                      <a:pt x="0" y="83130"/>
                    </a:lnTo>
                    <a:close/>
                  </a:path>
                </a:pathLst>
              </a:custGeom>
              <a:solidFill>
                <a:srgbClr val="A5DEF5"/>
              </a:solidFill>
            </p:spPr>
          </p:sp>
          <p:sp>
            <p:nvSpPr>
              <p:cNvPr name="TextBox 42" id="42"/>
              <p:cNvSpPr txBox="true"/>
              <p:nvPr/>
            </p:nvSpPr>
            <p:spPr>
              <a:xfrm>
                <a:off x="0" y="-28575"/>
                <a:ext cx="559290" cy="111705"/>
              </a:xfrm>
              <a:prstGeom prst="rect">
                <a:avLst/>
              </a:prstGeom>
            </p:spPr>
            <p:txBody>
              <a:bodyPr anchor="ctr" rtlCol="false" tIns="50800" lIns="50800" bIns="50800" rIns="50800"/>
              <a:lstStyle/>
              <a:p>
                <a:pPr algn="ctr">
                  <a:lnSpc>
                    <a:spcPts val="1959"/>
                  </a:lnSpc>
                </a:pPr>
              </a:p>
            </p:txBody>
          </p:sp>
        </p:grpSp>
        <p:sp>
          <p:nvSpPr>
            <p:cNvPr name="TextBox 43" id="43"/>
            <p:cNvSpPr txBox="true"/>
            <p:nvPr/>
          </p:nvSpPr>
          <p:spPr>
            <a:xfrm rot="0">
              <a:off x="3034090" y="3786250"/>
              <a:ext cx="767963" cy="265547"/>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RII2</a:t>
              </a:r>
              <a:r>
                <a:rPr lang="en-US" sz="1185">
                  <a:solidFill>
                    <a:srgbClr val="FEFEFE"/>
                  </a:solidFill>
                  <a:latin typeface="Proxima Nova"/>
                  <a:ea typeface="Proxima Nova"/>
                  <a:cs typeface="Proxima Nova"/>
                  <a:sym typeface="Proxima Nova"/>
                </a:rPr>
                <a:t>0120</a:t>
              </a:r>
            </a:p>
          </p:txBody>
        </p:sp>
        <p:grpSp>
          <p:nvGrpSpPr>
            <p:cNvPr name="Group 44" id="44"/>
            <p:cNvGrpSpPr/>
            <p:nvPr/>
          </p:nvGrpSpPr>
          <p:grpSpPr>
            <a:xfrm rot="0">
              <a:off x="4890814" y="3758357"/>
              <a:ext cx="1974233" cy="293440"/>
              <a:chOff x="0" y="0"/>
              <a:chExt cx="559290" cy="83130"/>
            </a:xfrm>
          </p:grpSpPr>
          <p:sp>
            <p:nvSpPr>
              <p:cNvPr name="Freeform 45" id="45"/>
              <p:cNvSpPr/>
              <p:nvPr/>
            </p:nvSpPr>
            <p:spPr>
              <a:xfrm flipH="false" flipV="false" rot="0">
                <a:off x="0" y="0"/>
                <a:ext cx="559290" cy="83130"/>
              </a:xfrm>
              <a:custGeom>
                <a:avLst/>
                <a:gdLst/>
                <a:ahLst/>
                <a:cxnLst/>
                <a:rect r="r" b="b" t="t" l="l"/>
                <a:pathLst>
                  <a:path h="83130" w="559290">
                    <a:moveTo>
                      <a:pt x="0" y="0"/>
                    </a:moveTo>
                    <a:lnTo>
                      <a:pt x="559290" y="0"/>
                    </a:lnTo>
                    <a:lnTo>
                      <a:pt x="559290" y="83130"/>
                    </a:lnTo>
                    <a:lnTo>
                      <a:pt x="0" y="83130"/>
                    </a:lnTo>
                    <a:close/>
                  </a:path>
                </a:pathLst>
              </a:custGeom>
              <a:solidFill>
                <a:srgbClr val="161643"/>
              </a:solidFill>
            </p:spPr>
          </p:sp>
          <p:sp>
            <p:nvSpPr>
              <p:cNvPr name="TextBox 46" id="46"/>
              <p:cNvSpPr txBox="true"/>
              <p:nvPr/>
            </p:nvSpPr>
            <p:spPr>
              <a:xfrm>
                <a:off x="0" y="-28575"/>
                <a:ext cx="559290" cy="111705"/>
              </a:xfrm>
              <a:prstGeom prst="rect">
                <a:avLst/>
              </a:prstGeom>
            </p:spPr>
            <p:txBody>
              <a:bodyPr anchor="ctr" rtlCol="false" tIns="50800" lIns="50800" bIns="50800" rIns="50800"/>
              <a:lstStyle/>
              <a:p>
                <a:pPr algn="ctr">
                  <a:lnSpc>
                    <a:spcPts val="1959"/>
                  </a:lnSpc>
                </a:pPr>
              </a:p>
            </p:txBody>
          </p:sp>
        </p:grpSp>
        <p:sp>
          <p:nvSpPr>
            <p:cNvPr name="TextBox 47" id="47"/>
            <p:cNvSpPr txBox="true"/>
            <p:nvPr/>
          </p:nvSpPr>
          <p:spPr>
            <a:xfrm rot="0">
              <a:off x="5457330" y="3786250"/>
              <a:ext cx="841201" cy="265547"/>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ICT3</a:t>
              </a:r>
              <a:r>
                <a:rPr lang="en-US" sz="1185">
                  <a:solidFill>
                    <a:srgbClr val="FEFEFE"/>
                  </a:solidFill>
                  <a:latin typeface="Proxima Nova"/>
                  <a:ea typeface="Proxima Nova"/>
                  <a:cs typeface="Proxima Nova"/>
                  <a:sym typeface="Proxima Nova"/>
                </a:rPr>
                <a:t>0120</a:t>
              </a:r>
            </a:p>
          </p:txBody>
        </p:sp>
        <p:grpSp>
          <p:nvGrpSpPr>
            <p:cNvPr name="Group 48" id="48"/>
            <p:cNvGrpSpPr/>
            <p:nvPr/>
          </p:nvGrpSpPr>
          <p:grpSpPr>
            <a:xfrm rot="0">
              <a:off x="7322925" y="3758357"/>
              <a:ext cx="1974233" cy="293440"/>
              <a:chOff x="0" y="0"/>
              <a:chExt cx="559290" cy="83130"/>
            </a:xfrm>
          </p:grpSpPr>
          <p:sp>
            <p:nvSpPr>
              <p:cNvPr name="Freeform 49" id="49"/>
              <p:cNvSpPr/>
              <p:nvPr/>
            </p:nvSpPr>
            <p:spPr>
              <a:xfrm flipH="false" flipV="false" rot="0">
                <a:off x="0" y="0"/>
                <a:ext cx="559290" cy="83130"/>
              </a:xfrm>
              <a:custGeom>
                <a:avLst/>
                <a:gdLst/>
                <a:ahLst/>
                <a:cxnLst/>
                <a:rect r="r" b="b" t="t" l="l"/>
                <a:pathLst>
                  <a:path h="83130" w="559290">
                    <a:moveTo>
                      <a:pt x="0" y="0"/>
                    </a:moveTo>
                    <a:lnTo>
                      <a:pt x="559290" y="0"/>
                    </a:lnTo>
                    <a:lnTo>
                      <a:pt x="559290" y="83130"/>
                    </a:lnTo>
                    <a:lnTo>
                      <a:pt x="0" y="83130"/>
                    </a:lnTo>
                    <a:close/>
                  </a:path>
                </a:pathLst>
              </a:custGeom>
              <a:solidFill>
                <a:srgbClr val="A5DEF5"/>
              </a:solidFill>
            </p:spPr>
          </p:sp>
          <p:sp>
            <p:nvSpPr>
              <p:cNvPr name="TextBox 50" id="50"/>
              <p:cNvSpPr txBox="true"/>
              <p:nvPr/>
            </p:nvSpPr>
            <p:spPr>
              <a:xfrm>
                <a:off x="0" y="-28575"/>
                <a:ext cx="559290" cy="111705"/>
              </a:xfrm>
              <a:prstGeom prst="rect">
                <a:avLst/>
              </a:prstGeom>
            </p:spPr>
            <p:txBody>
              <a:bodyPr anchor="ctr" rtlCol="false" tIns="50800" lIns="50800" bIns="50800" rIns="50800"/>
              <a:lstStyle/>
              <a:p>
                <a:pPr algn="ctr">
                  <a:lnSpc>
                    <a:spcPts val="1959"/>
                  </a:lnSpc>
                </a:pPr>
              </a:p>
            </p:txBody>
          </p:sp>
        </p:grpSp>
        <p:sp>
          <p:nvSpPr>
            <p:cNvPr name="TextBox 51" id="51"/>
            <p:cNvSpPr txBox="true"/>
            <p:nvPr/>
          </p:nvSpPr>
          <p:spPr>
            <a:xfrm rot="0">
              <a:off x="7825617" y="3786250"/>
              <a:ext cx="968850" cy="265547"/>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UEE22</a:t>
              </a:r>
              <a:r>
                <a:rPr lang="en-US" sz="1185">
                  <a:solidFill>
                    <a:srgbClr val="FEFEFE"/>
                  </a:solidFill>
                  <a:latin typeface="Proxima Nova"/>
                  <a:ea typeface="Proxima Nova"/>
                  <a:cs typeface="Proxima Nova"/>
                  <a:sym typeface="Proxima Nova"/>
                </a:rPr>
                <a:t>020</a:t>
              </a:r>
            </a:p>
          </p:txBody>
        </p:sp>
        <p:grpSp>
          <p:nvGrpSpPr>
            <p:cNvPr name="Group 52" id="52"/>
            <p:cNvGrpSpPr/>
            <p:nvPr/>
          </p:nvGrpSpPr>
          <p:grpSpPr>
            <a:xfrm rot="0">
              <a:off x="0" y="4148193"/>
              <a:ext cx="1974233" cy="574357"/>
              <a:chOff x="0" y="0"/>
              <a:chExt cx="559290" cy="162712"/>
            </a:xfrm>
          </p:grpSpPr>
          <p:sp>
            <p:nvSpPr>
              <p:cNvPr name="Freeform 53" id="53"/>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161643"/>
              </a:solidFill>
            </p:spPr>
          </p:sp>
          <p:sp>
            <p:nvSpPr>
              <p:cNvPr name="TextBox 54" id="54"/>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55" id="55"/>
            <p:cNvSpPr txBox="true"/>
            <p:nvPr/>
          </p:nvSpPr>
          <p:spPr>
            <a:xfrm rot="0">
              <a:off x="578" y="4149741"/>
              <a:ext cx="1973076" cy="542684"/>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Kadina Memorial School</a:t>
              </a:r>
            </a:p>
          </p:txBody>
        </p:sp>
        <p:grpSp>
          <p:nvGrpSpPr>
            <p:cNvPr name="Group 56" id="56"/>
            <p:cNvGrpSpPr/>
            <p:nvPr/>
          </p:nvGrpSpPr>
          <p:grpSpPr>
            <a:xfrm rot="0">
              <a:off x="2430955" y="4148193"/>
              <a:ext cx="1974233" cy="574357"/>
              <a:chOff x="0" y="0"/>
              <a:chExt cx="559290" cy="162712"/>
            </a:xfrm>
          </p:grpSpPr>
          <p:sp>
            <p:nvSpPr>
              <p:cNvPr name="Freeform 57" id="57"/>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A5DEF5"/>
              </a:solidFill>
            </p:spPr>
          </p:sp>
          <p:sp>
            <p:nvSpPr>
              <p:cNvPr name="TextBox 58" id="58"/>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59" id="59"/>
            <p:cNvSpPr txBox="true"/>
            <p:nvPr/>
          </p:nvSpPr>
          <p:spPr>
            <a:xfrm rot="0">
              <a:off x="2430955" y="4149741"/>
              <a:ext cx="1974233" cy="542684"/>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Ardrossan Area School</a:t>
              </a:r>
            </a:p>
          </p:txBody>
        </p:sp>
        <p:grpSp>
          <p:nvGrpSpPr>
            <p:cNvPr name="Group 60" id="60"/>
            <p:cNvGrpSpPr/>
            <p:nvPr/>
          </p:nvGrpSpPr>
          <p:grpSpPr>
            <a:xfrm rot="0">
              <a:off x="4890814" y="4148193"/>
              <a:ext cx="1974233" cy="574357"/>
              <a:chOff x="0" y="0"/>
              <a:chExt cx="559290" cy="162712"/>
            </a:xfrm>
          </p:grpSpPr>
          <p:sp>
            <p:nvSpPr>
              <p:cNvPr name="Freeform 61" id="61"/>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161643"/>
              </a:solidFill>
            </p:spPr>
          </p:sp>
          <p:sp>
            <p:nvSpPr>
              <p:cNvPr name="TextBox 62" id="62"/>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63" id="63"/>
            <p:cNvSpPr txBox="true"/>
            <p:nvPr/>
          </p:nvSpPr>
          <p:spPr>
            <a:xfrm rot="0">
              <a:off x="4891392" y="4149741"/>
              <a:ext cx="1973076" cy="542684"/>
            </a:xfrm>
            <a:prstGeom prst="rect">
              <a:avLst/>
            </a:prstGeom>
          </p:spPr>
          <p:txBody>
            <a:bodyPr anchor="t" rtlCol="false" tIns="0" lIns="0" bIns="0" rIns="0">
              <a:spAutoFit/>
            </a:bodyPr>
            <a:lstStyle/>
            <a:p>
              <a:pPr algn="ctr">
                <a:lnSpc>
                  <a:spcPts val="1660"/>
                </a:lnSpc>
              </a:pPr>
              <a:r>
                <a:rPr lang="en-US" sz="1185">
                  <a:solidFill>
                    <a:srgbClr val="FEFEFE"/>
                  </a:solidFill>
                  <a:latin typeface="Proxima Nova"/>
                  <a:ea typeface="Proxima Nova"/>
                  <a:cs typeface="Proxima Nova"/>
                  <a:sym typeface="Proxima Nova"/>
                </a:rPr>
                <a:t>Moonta Area</a:t>
              </a:r>
            </a:p>
            <a:p>
              <a:pPr algn="ctr">
                <a:lnSpc>
                  <a:spcPts val="1660"/>
                </a:lnSpc>
                <a:spcBef>
                  <a:spcPct val="0"/>
                </a:spcBef>
              </a:pPr>
              <a:r>
                <a:rPr lang="en-US" sz="1185">
                  <a:solidFill>
                    <a:srgbClr val="FEFEFE"/>
                  </a:solidFill>
                  <a:latin typeface="Proxima Nova"/>
                  <a:ea typeface="Proxima Nova"/>
                  <a:cs typeface="Proxima Nova"/>
                  <a:sym typeface="Proxima Nova"/>
                </a:rPr>
                <a:t>School </a:t>
              </a:r>
            </a:p>
          </p:txBody>
        </p:sp>
        <p:grpSp>
          <p:nvGrpSpPr>
            <p:cNvPr name="Group 64" id="64"/>
            <p:cNvGrpSpPr/>
            <p:nvPr/>
          </p:nvGrpSpPr>
          <p:grpSpPr>
            <a:xfrm rot="0">
              <a:off x="7321769" y="4148193"/>
              <a:ext cx="1974233" cy="574357"/>
              <a:chOff x="0" y="0"/>
              <a:chExt cx="559290" cy="162712"/>
            </a:xfrm>
          </p:grpSpPr>
          <p:sp>
            <p:nvSpPr>
              <p:cNvPr name="Freeform 65" id="65"/>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A5DEF5"/>
              </a:solidFill>
            </p:spPr>
          </p:sp>
          <p:sp>
            <p:nvSpPr>
              <p:cNvPr name="TextBox 66" id="66"/>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67" id="67"/>
            <p:cNvSpPr txBox="true"/>
            <p:nvPr/>
          </p:nvSpPr>
          <p:spPr>
            <a:xfrm rot="0">
              <a:off x="7321769" y="4149741"/>
              <a:ext cx="1974233" cy="542684"/>
            </a:xfrm>
            <a:prstGeom prst="rect">
              <a:avLst/>
            </a:prstGeom>
          </p:spPr>
          <p:txBody>
            <a:bodyPr anchor="t" rtlCol="false" tIns="0" lIns="0" bIns="0" rIns="0">
              <a:spAutoFit/>
            </a:bodyPr>
            <a:lstStyle/>
            <a:p>
              <a:pPr algn="ctr">
                <a:lnSpc>
                  <a:spcPts val="1660"/>
                </a:lnSpc>
              </a:pPr>
              <a:r>
                <a:rPr lang="en-US" sz="1185">
                  <a:solidFill>
                    <a:srgbClr val="FEFEFE"/>
                  </a:solidFill>
                  <a:latin typeface="Proxima Nova"/>
                  <a:ea typeface="Proxima Nova"/>
                  <a:cs typeface="Proxima Nova"/>
                  <a:sym typeface="Proxima Nova"/>
                </a:rPr>
                <a:t>Central Yorke </a:t>
              </a:r>
            </a:p>
            <a:p>
              <a:pPr algn="ctr">
                <a:lnSpc>
                  <a:spcPts val="1660"/>
                </a:lnSpc>
                <a:spcBef>
                  <a:spcPct val="0"/>
                </a:spcBef>
              </a:pPr>
              <a:r>
                <a:rPr lang="en-US" sz="1185">
                  <a:solidFill>
                    <a:srgbClr val="FEFEFE"/>
                  </a:solidFill>
                  <a:latin typeface="Proxima Nova"/>
                  <a:ea typeface="Proxima Nova"/>
                  <a:cs typeface="Proxima Nova"/>
                  <a:sym typeface="Proxima Nova"/>
                </a:rPr>
                <a:t>School</a:t>
              </a:r>
            </a:p>
          </p:txBody>
        </p:sp>
        <p:grpSp>
          <p:nvGrpSpPr>
            <p:cNvPr name="Group 68" id="68"/>
            <p:cNvGrpSpPr/>
            <p:nvPr/>
          </p:nvGrpSpPr>
          <p:grpSpPr>
            <a:xfrm rot="0">
              <a:off x="0" y="4818945"/>
              <a:ext cx="1974233" cy="574357"/>
              <a:chOff x="0" y="0"/>
              <a:chExt cx="559290" cy="162712"/>
            </a:xfrm>
          </p:grpSpPr>
          <p:sp>
            <p:nvSpPr>
              <p:cNvPr name="Freeform 69" id="69"/>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161643"/>
              </a:solidFill>
            </p:spPr>
          </p:sp>
          <p:sp>
            <p:nvSpPr>
              <p:cNvPr name="TextBox 70" id="70"/>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71" id="71"/>
            <p:cNvSpPr txBox="true"/>
            <p:nvPr/>
          </p:nvSpPr>
          <p:spPr>
            <a:xfrm rot="0">
              <a:off x="578" y="4820493"/>
              <a:ext cx="1973076" cy="542684"/>
            </a:xfrm>
            <a:prstGeom prst="rect">
              <a:avLst/>
            </a:prstGeom>
          </p:spPr>
          <p:txBody>
            <a:bodyPr anchor="t" rtlCol="false" tIns="0" lIns="0" bIns="0" rIns="0">
              <a:spAutoFit/>
            </a:bodyPr>
            <a:lstStyle/>
            <a:p>
              <a:pPr algn="ctr">
                <a:lnSpc>
                  <a:spcPts val="1660"/>
                </a:lnSpc>
              </a:pPr>
              <a:r>
                <a:rPr lang="en-US" sz="1185">
                  <a:solidFill>
                    <a:srgbClr val="FEFEFE"/>
                  </a:solidFill>
                  <a:latin typeface="Proxima Nova"/>
                  <a:ea typeface="Proxima Nova"/>
                  <a:cs typeface="Proxima Nova"/>
                  <a:sym typeface="Proxima Nova"/>
                </a:rPr>
                <a:t>Equals </a:t>
              </a:r>
            </a:p>
            <a:p>
              <a:pPr algn="ctr">
                <a:lnSpc>
                  <a:spcPts val="1660"/>
                </a:lnSpc>
                <a:spcBef>
                  <a:spcPct val="0"/>
                </a:spcBef>
              </a:pPr>
              <a:r>
                <a:rPr lang="en-US" sz="1185">
                  <a:solidFill>
                    <a:srgbClr val="FEFEFE"/>
                  </a:solidFill>
                  <a:latin typeface="Proxima Nova"/>
                  <a:ea typeface="Proxima Nova"/>
                  <a:cs typeface="Proxima Nova"/>
                  <a:sym typeface="Proxima Nova"/>
                </a:rPr>
                <a:t>International</a:t>
              </a:r>
            </a:p>
          </p:txBody>
        </p:sp>
        <p:grpSp>
          <p:nvGrpSpPr>
            <p:cNvPr name="Group 72" id="72"/>
            <p:cNvGrpSpPr/>
            <p:nvPr/>
          </p:nvGrpSpPr>
          <p:grpSpPr>
            <a:xfrm rot="0">
              <a:off x="2430955" y="4818945"/>
              <a:ext cx="1974233" cy="574357"/>
              <a:chOff x="0" y="0"/>
              <a:chExt cx="559290" cy="162712"/>
            </a:xfrm>
          </p:grpSpPr>
          <p:sp>
            <p:nvSpPr>
              <p:cNvPr name="Freeform 73" id="73"/>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A5DEF5"/>
              </a:solidFill>
            </p:spPr>
          </p:sp>
          <p:sp>
            <p:nvSpPr>
              <p:cNvPr name="TextBox 74" id="74"/>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75" id="75"/>
            <p:cNvSpPr txBox="true"/>
            <p:nvPr/>
          </p:nvSpPr>
          <p:spPr>
            <a:xfrm rot="0">
              <a:off x="2430955" y="4820493"/>
              <a:ext cx="1974233" cy="542684"/>
            </a:xfrm>
            <a:prstGeom prst="rect">
              <a:avLst/>
            </a:prstGeom>
          </p:spPr>
          <p:txBody>
            <a:bodyPr anchor="t" rtlCol="false" tIns="0" lIns="0" bIns="0" rIns="0">
              <a:spAutoFit/>
            </a:bodyPr>
            <a:lstStyle/>
            <a:p>
              <a:pPr algn="ctr">
                <a:lnSpc>
                  <a:spcPts val="1660"/>
                </a:lnSpc>
              </a:pPr>
              <a:r>
                <a:rPr lang="en-US" sz="1185">
                  <a:solidFill>
                    <a:srgbClr val="FEFEFE"/>
                  </a:solidFill>
                  <a:latin typeface="Proxima Nova"/>
                  <a:ea typeface="Proxima Nova"/>
                  <a:cs typeface="Proxima Nova"/>
                  <a:sym typeface="Proxima Nova"/>
                </a:rPr>
                <a:t>Tafe </a:t>
              </a:r>
            </a:p>
            <a:p>
              <a:pPr algn="ctr">
                <a:lnSpc>
                  <a:spcPts val="1660"/>
                </a:lnSpc>
                <a:spcBef>
                  <a:spcPct val="0"/>
                </a:spcBef>
              </a:pPr>
              <a:r>
                <a:rPr lang="en-US" sz="1185">
                  <a:solidFill>
                    <a:srgbClr val="FEFEFE"/>
                  </a:solidFill>
                  <a:latin typeface="Proxima Nova"/>
                  <a:ea typeface="Proxima Nova"/>
                  <a:cs typeface="Proxima Nova"/>
                  <a:sym typeface="Proxima Nova"/>
                </a:rPr>
                <a:t>SA</a:t>
              </a:r>
            </a:p>
          </p:txBody>
        </p:sp>
        <p:grpSp>
          <p:nvGrpSpPr>
            <p:cNvPr name="Group 76" id="76"/>
            <p:cNvGrpSpPr/>
            <p:nvPr/>
          </p:nvGrpSpPr>
          <p:grpSpPr>
            <a:xfrm rot="0">
              <a:off x="4890814" y="4818945"/>
              <a:ext cx="1974233" cy="574357"/>
              <a:chOff x="0" y="0"/>
              <a:chExt cx="559290" cy="162712"/>
            </a:xfrm>
          </p:grpSpPr>
          <p:sp>
            <p:nvSpPr>
              <p:cNvPr name="Freeform 77" id="77"/>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161643"/>
              </a:solidFill>
            </p:spPr>
          </p:sp>
          <p:sp>
            <p:nvSpPr>
              <p:cNvPr name="TextBox 78" id="78"/>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79" id="79"/>
            <p:cNvSpPr txBox="true"/>
            <p:nvPr/>
          </p:nvSpPr>
          <p:spPr>
            <a:xfrm rot="0">
              <a:off x="4891392" y="4820493"/>
              <a:ext cx="1973076" cy="542684"/>
            </a:xfrm>
            <a:prstGeom prst="rect">
              <a:avLst/>
            </a:prstGeom>
          </p:spPr>
          <p:txBody>
            <a:bodyPr anchor="t" rtlCol="false" tIns="0" lIns="0" bIns="0" rIns="0">
              <a:spAutoFit/>
            </a:bodyPr>
            <a:lstStyle/>
            <a:p>
              <a:pPr algn="ctr">
                <a:lnSpc>
                  <a:spcPts val="1660"/>
                </a:lnSpc>
              </a:pPr>
              <a:r>
                <a:rPr lang="en-US" sz="1185">
                  <a:solidFill>
                    <a:srgbClr val="FEFEFE"/>
                  </a:solidFill>
                  <a:latin typeface="Proxima Nova"/>
                  <a:ea typeface="Proxima Nova"/>
                  <a:cs typeface="Proxima Nova"/>
                  <a:sym typeface="Proxima Nova"/>
                </a:rPr>
                <a:t>Tafe </a:t>
              </a:r>
            </a:p>
            <a:p>
              <a:pPr algn="ctr">
                <a:lnSpc>
                  <a:spcPts val="1660"/>
                </a:lnSpc>
                <a:spcBef>
                  <a:spcPct val="0"/>
                </a:spcBef>
              </a:pPr>
              <a:r>
                <a:rPr lang="en-US" sz="1185">
                  <a:solidFill>
                    <a:srgbClr val="FEFEFE"/>
                  </a:solidFill>
                  <a:latin typeface="Proxima Nova"/>
                  <a:ea typeface="Proxima Nova"/>
                  <a:cs typeface="Proxima Nova"/>
                  <a:sym typeface="Proxima Nova"/>
                </a:rPr>
                <a:t>SA</a:t>
              </a:r>
            </a:p>
          </p:txBody>
        </p:sp>
        <p:grpSp>
          <p:nvGrpSpPr>
            <p:cNvPr name="Group 80" id="80"/>
            <p:cNvGrpSpPr/>
            <p:nvPr/>
          </p:nvGrpSpPr>
          <p:grpSpPr>
            <a:xfrm rot="0">
              <a:off x="7321769" y="4818945"/>
              <a:ext cx="1974233" cy="574357"/>
              <a:chOff x="0" y="0"/>
              <a:chExt cx="559290" cy="162712"/>
            </a:xfrm>
          </p:grpSpPr>
          <p:sp>
            <p:nvSpPr>
              <p:cNvPr name="Freeform 81" id="81"/>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A5DEF5"/>
              </a:solidFill>
            </p:spPr>
          </p:sp>
          <p:sp>
            <p:nvSpPr>
              <p:cNvPr name="TextBox 82" id="82"/>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83" id="83"/>
            <p:cNvSpPr txBox="true"/>
            <p:nvPr/>
          </p:nvSpPr>
          <p:spPr>
            <a:xfrm rot="0">
              <a:off x="7321769" y="4820493"/>
              <a:ext cx="1974233" cy="542684"/>
            </a:xfrm>
            <a:prstGeom prst="rect">
              <a:avLst/>
            </a:prstGeom>
          </p:spPr>
          <p:txBody>
            <a:bodyPr anchor="t" rtlCol="false" tIns="0" lIns="0" bIns="0" rIns="0">
              <a:spAutoFit/>
            </a:bodyPr>
            <a:lstStyle/>
            <a:p>
              <a:pPr algn="ctr">
                <a:lnSpc>
                  <a:spcPts val="1660"/>
                </a:lnSpc>
              </a:pPr>
              <a:r>
                <a:rPr lang="en-US" sz="1185">
                  <a:solidFill>
                    <a:srgbClr val="FEFEFE"/>
                  </a:solidFill>
                  <a:latin typeface="Proxima Nova"/>
                  <a:ea typeface="Proxima Nova"/>
                  <a:cs typeface="Proxima Nova"/>
                  <a:sym typeface="Proxima Nova"/>
                </a:rPr>
                <a:t>Equals</a:t>
              </a:r>
              <a:r>
                <a:rPr lang="en-US" sz="1185">
                  <a:solidFill>
                    <a:srgbClr val="FEFEFE"/>
                  </a:solidFill>
                  <a:latin typeface="Proxima Nova"/>
                  <a:ea typeface="Proxima Nova"/>
                  <a:cs typeface="Proxima Nova"/>
                  <a:sym typeface="Proxima Nova"/>
                </a:rPr>
                <a:t> </a:t>
              </a:r>
            </a:p>
            <a:p>
              <a:pPr algn="ctr">
                <a:lnSpc>
                  <a:spcPts val="1660"/>
                </a:lnSpc>
                <a:spcBef>
                  <a:spcPct val="0"/>
                </a:spcBef>
              </a:pPr>
              <a:r>
                <a:rPr lang="en-US" sz="1185">
                  <a:solidFill>
                    <a:srgbClr val="FEFEFE"/>
                  </a:solidFill>
                  <a:latin typeface="Proxima Nova"/>
                  <a:ea typeface="Proxima Nova"/>
                  <a:cs typeface="Proxima Nova"/>
                  <a:sym typeface="Proxima Nova"/>
                </a:rPr>
                <a:t>Int</a:t>
              </a:r>
              <a:r>
                <a:rPr lang="en-US" sz="1185">
                  <a:solidFill>
                    <a:srgbClr val="FEFEFE"/>
                  </a:solidFill>
                  <a:latin typeface="Proxima Nova"/>
                  <a:ea typeface="Proxima Nova"/>
                  <a:cs typeface="Proxima Nova"/>
                  <a:sym typeface="Proxima Nova"/>
                </a:rPr>
                <a:t>ernational</a:t>
              </a:r>
            </a:p>
          </p:txBody>
        </p:sp>
        <p:grpSp>
          <p:nvGrpSpPr>
            <p:cNvPr name="Group 84" id="84"/>
            <p:cNvGrpSpPr/>
            <p:nvPr/>
          </p:nvGrpSpPr>
          <p:grpSpPr>
            <a:xfrm rot="0">
              <a:off x="0" y="5513795"/>
              <a:ext cx="1974233" cy="574357"/>
              <a:chOff x="0" y="0"/>
              <a:chExt cx="559290" cy="162712"/>
            </a:xfrm>
          </p:grpSpPr>
          <p:sp>
            <p:nvSpPr>
              <p:cNvPr name="Freeform 85" id="85"/>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161643"/>
              </a:solidFill>
            </p:spPr>
          </p:sp>
          <p:sp>
            <p:nvSpPr>
              <p:cNvPr name="TextBox 86" id="86"/>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87" id="87"/>
            <p:cNvSpPr txBox="true"/>
            <p:nvPr/>
          </p:nvSpPr>
          <p:spPr>
            <a:xfrm rot="0">
              <a:off x="578" y="5515344"/>
              <a:ext cx="1973076" cy="542684"/>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Up to 155 Stage 2 Credits</a:t>
              </a:r>
            </a:p>
          </p:txBody>
        </p:sp>
        <p:grpSp>
          <p:nvGrpSpPr>
            <p:cNvPr name="Group 88" id="88"/>
            <p:cNvGrpSpPr/>
            <p:nvPr/>
          </p:nvGrpSpPr>
          <p:grpSpPr>
            <a:xfrm rot="0">
              <a:off x="2430955" y="5513795"/>
              <a:ext cx="1974233" cy="574357"/>
              <a:chOff x="0" y="0"/>
              <a:chExt cx="559290" cy="162712"/>
            </a:xfrm>
          </p:grpSpPr>
          <p:sp>
            <p:nvSpPr>
              <p:cNvPr name="Freeform 89" id="89"/>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A5DEF5"/>
              </a:solidFill>
            </p:spPr>
          </p:sp>
          <p:sp>
            <p:nvSpPr>
              <p:cNvPr name="TextBox 90" id="90"/>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91" id="91"/>
            <p:cNvSpPr txBox="true"/>
            <p:nvPr/>
          </p:nvSpPr>
          <p:spPr>
            <a:xfrm rot="0">
              <a:off x="2430955" y="5515344"/>
              <a:ext cx="1974233" cy="542684"/>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Up to 35 Stage 1 Credits</a:t>
              </a:r>
            </a:p>
          </p:txBody>
        </p:sp>
        <p:grpSp>
          <p:nvGrpSpPr>
            <p:cNvPr name="Group 92" id="92"/>
            <p:cNvGrpSpPr/>
            <p:nvPr/>
          </p:nvGrpSpPr>
          <p:grpSpPr>
            <a:xfrm rot="0">
              <a:off x="4890814" y="5513795"/>
              <a:ext cx="1974233" cy="574357"/>
              <a:chOff x="0" y="0"/>
              <a:chExt cx="559290" cy="162712"/>
            </a:xfrm>
          </p:grpSpPr>
          <p:sp>
            <p:nvSpPr>
              <p:cNvPr name="Freeform 93" id="93"/>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161643"/>
              </a:solidFill>
            </p:spPr>
          </p:sp>
          <p:sp>
            <p:nvSpPr>
              <p:cNvPr name="TextBox 94" id="94"/>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95" id="95"/>
            <p:cNvSpPr txBox="true"/>
            <p:nvPr/>
          </p:nvSpPr>
          <p:spPr>
            <a:xfrm rot="0">
              <a:off x="4891392" y="5515344"/>
              <a:ext cx="1973076" cy="542684"/>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Up to 65 Stage 2 Credits</a:t>
              </a:r>
            </a:p>
          </p:txBody>
        </p:sp>
        <p:grpSp>
          <p:nvGrpSpPr>
            <p:cNvPr name="Group 96" id="96"/>
            <p:cNvGrpSpPr/>
            <p:nvPr/>
          </p:nvGrpSpPr>
          <p:grpSpPr>
            <a:xfrm rot="0">
              <a:off x="7321769" y="5513795"/>
              <a:ext cx="1974233" cy="574357"/>
              <a:chOff x="0" y="0"/>
              <a:chExt cx="559290" cy="162712"/>
            </a:xfrm>
          </p:grpSpPr>
          <p:sp>
            <p:nvSpPr>
              <p:cNvPr name="Freeform 97" id="97"/>
              <p:cNvSpPr/>
              <p:nvPr/>
            </p:nvSpPr>
            <p:spPr>
              <a:xfrm flipH="false" flipV="false" rot="0">
                <a:off x="0" y="0"/>
                <a:ext cx="559290" cy="162712"/>
              </a:xfrm>
              <a:custGeom>
                <a:avLst/>
                <a:gdLst/>
                <a:ahLst/>
                <a:cxnLst/>
                <a:rect r="r" b="b" t="t" l="l"/>
                <a:pathLst>
                  <a:path h="162712" w="559290">
                    <a:moveTo>
                      <a:pt x="0" y="0"/>
                    </a:moveTo>
                    <a:lnTo>
                      <a:pt x="559290" y="0"/>
                    </a:lnTo>
                    <a:lnTo>
                      <a:pt x="559290" y="162712"/>
                    </a:lnTo>
                    <a:lnTo>
                      <a:pt x="0" y="162712"/>
                    </a:lnTo>
                    <a:close/>
                  </a:path>
                </a:pathLst>
              </a:custGeom>
              <a:solidFill>
                <a:srgbClr val="A5DEF5"/>
              </a:solidFill>
            </p:spPr>
          </p:sp>
          <p:sp>
            <p:nvSpPr>
              <p:cNvPr name="TextBox 98" id="98"/>
              <p:cNvSpPr txBox="true"/>
              <p:nvPr/>
            </p:nvSpPr>
            <p:spPr>
              <a:xfrm>
                <a:off x="0" y="-28575"/>
                <a:ext cx="559290" cy="191287"/>
              </a:xfrm>
              <a:prstGeom prst="rect">
                <a:avLst/>
              </a:prstGeom>
            </p:spPr>
            <p:txBody>
              <a:bodyPr anchor="ctr" rtlCol="false" tIns="50800" lIns="50800" bIns="50800" rIns="50800"/>
              <a:lstStyle/>
              <a:p>
                <a:pPr algn="ctr">
                  <a:lnSpc>
                    <a:spcPts val="1959"/>
                  </a:lnSpc>
                </a:pPr>
              </a:p>
            </p:txBody>
          </p:sp>
        </p:grpSp>
        <p:sp>
          <p:nvSpPr>
            <p:cNvPr name="TextBox 99" id="99"/>
            <p:cNvSpPr txBox="true"/>
            <p:nvPr/>
          </p:nvSpPr>
          <p:spPr>
            <a:xfrm rot="0">
              <a:off x="7321769" y="5515344"/>
              <a:ext cx="1974233" cy="542684"/>
            </a:xfrm>
            <a:prstGeom prst="rect">
              <a:avLst/>
            </a:prstGeom>
          </p:spPr>
          <p:txBody>
            <a:bodyPr anchor="t" rtlCol="false" tIns="0" lIns="0" bIns="0" rIns="0">
              <a:spAutoFit/>
            </a:bodyPr>
            <a:lstStyle/>
            <a:p>
              <a:pPr algn="ctr">
                <a:lnSpc>
                  <a:spcPts val="1660"/>
                </a:lnSpc>
                <a:spcBef>
                  <a:spcPct val="0"/>
                </a:spcBef>
              </a:pPr>
              <a:r>
                <a:rPr lang="en-US" sz="1185">
                  <a:solidFill>
                    <a:srgbClr val="FEFEFE"/>
                  </a:solidFill>
                  <a:latin typeface="Proxima Nova"/>
                  <a:ea typeface="Proxima Nova"/>
                  <a:cs typeface="Proxima Nova"/>
                  <a:sym typeface="Proxima Nova"/>
                </a:rPr>
                <a:t>Up</a:t>
              </a:r>
              <a:r>
                <a:rPr lang="en-US" sz="1185">
                  <a:solidFill>
                    <a:srgbClr val="FEFEFE"/>
                  </a:solidFill>
                  <a:latin typeface="Proxima Nova"/>
                  <a:ea typeface="Proxima Nova"/>
                  <a:cs typeface="Proxima Nova"/>
                  <a:sym typeface="Proxima Nova"/>
                </a:rPr>
                <a:t> to 60 Stag</a:t>
              </a:r>
              <a:r>
                <a:rPr lang="en-US" sz="1185">
                  <a:solidFill>
                    <a:srgbClr val="FEFEFE"/>
                  </a:solidFill>
                  <a:latin typeface="Proxima Nova"/>
                  <a:ea typeface="Proxima Nova"/>
                  <a:cs typeface="Proxima Nova"/>
                  <a:sym typeface="Proxima Nova"/>
                </a:rPr>
                <a:t>e 1 Credits</a:t>
              </a:r>
            </a:p>
          </p:txBody>
        </p:sp>
      </p:grpSp>
      <p:grpSp>
        <p:nvGrpSpPr>
          <p:cNvPr name="Group 100" id="100"/>
          <p:cNvGrpSpPr/>
          <p:nvPr/>
        </p:nvGrpSpPr>
        <p:grpSpPr>
          <a:xfrm rot="-10778115">
            <a:off x="1414143" y="9392559"/>
            <a:ext cx="8437779" cy="769365"/>
            <a:chOff x="0" y="0"/>
            <a:chExt cx="1928845" cy="175874"/>
          </a:xfrm>
        </p:grpSpPr>
        <p:sp>
          <p:nvSpPr>
            <p:cNvPr name="Freeform 101" id="101"/>
            <p:cNvSpPr/>
            <p:nvPr/>
          </p:nvSpPr>
          <p:spPr>
            <a:xfrm flipH="false" flipV="false" rot="0">
              <a:off x="0" y="0"/>
              <a:ext cx="1928845" cy="175874"/>
            </a:xfrm>
            <a:custGeom>
              <a:avLst/>
              <a:gdLst/>
              <a:ahLst/>
              <a:cxnLst/>
              <a:rect r="r" b="b" t="t" l="l"/>
              <a:pathLst>
                <a:path h="175874" w="1928845">
                  <a:moveTo>
                    <a:pt x="0" y="0"/>
                  </a:moveTo>
                  <a:lnTo>
                    <a:pt x="1928845" y="0"/>
                  </a:lnTo>
                  <a:lnTo>
                    <a:pt x="1928845" y="175874"/>
                  </a:lnTo>
                  <a:lnTo>
                    <a:pt x="0" y="175874"/>
                  </a:lnTo>
                  <a:close/>
                </a:path>
              </a:pathLst>
            </a:custGeom>
            <a:solidFill>
              <a:srgbClr val="A5DEF5"/>
            </a:solidFill>
          </p:spPr>
        </p:sp>
        <p:sp>
          <p:nvSpPr>
            <p:cNvPr name="TextBox 102" id="102"/>
            <p:cNvSpPr txBox="true"/>
            <p:nvPr/>
          </p:nvSpPr>
          <p:spPr>
            <a:xfrm>
              <a:off x="0" y="-28575"/>
              <a:ext cx="1928845" cy="204449"/>
            </a:xfrm>
            <a:prstGeom prst="rect">
              <a:avLst/>
            </a:prstGeom>
          </p:spPr>
          <p:txBody>
            <a:bodyPr anchor="ctr" rtlCol="false" tIns="50800" lIns="50800" bIns="50800" rIns="50800"/>
            <a:lstStyle/>
            <a:p>
              <a:pPr algn="ctr">
                <a:lnSpc>
                  <a:spcPts val="1960"/>
                </a:lnSpc>
              </a:pPr>
            </a:p>
          </p:txBody>
        </p:sp>
      </p:grpSp>
      <p:grpSp>
        <p:nvGrpSpPr>
          <p:cNvPr name="Group 103" id="103"/>
          <p:cNvGrpSpPr/>
          <p:nvPr/>
        </p:nvGrpSpPr>
        <p:grpSpPr>
          <a:xfrm rot="-10778115">
            <a:off x="1415026" y="9321679"/>
            <a:ext cx="8437779" cy="798665"/>
            <a:chOff x="0" y="0"/>
            <a:chExt cx="1928845" cy="182572"/>
          </a:xfrm>
        </p:grpSpPr>
        <p:sp>
          <p:nvSpPr>
            <p:cNvPr name="Freeform 104" id="104"/>
            <p:cNvSpPr/>
            <p:nvPr/>
          </p:nvSpPr>
          <p:spPr>
            <a:xfrm flipH="false" flipV="false" rot="0">
              <a:off x="0" y="0"/>
              <a:ext cx="1928845" cy="182572"/>
            </a:xfrm>
            <a:custGeom>
              <a:avLst/>
              <a:gdLst/>
              <a:ahLst/>
              <a:cxnLst/>
              <a:rect r="r" b="b" t="t" l="l"/>
              <a:pathLst>
                <a:path h="182572" w="1928845">
                  <a:moveTo>
                    <a:pt x="0" y="0"/>
                  </a:moveTo>
                  <a:lnTo>
                    <a:pt x="1928845" y="0"/>
                  </a:lnTo>
                  <a:lnTo>
                    <a:pt x="1928845" y="182572"/>
                  </a:lnTo>
                  <a:lnTo>
                    <a:pt x="0" y="182572"/>
                  </a:lnTo>
                  <a:close/>
                </a:path>
              </a:pathLst>
            </a:custGeom>
            <a:solidFill>
              <a:srgbClr val="FFFFFF"/>
            </a:solidFill>
          </p:spPr>
        </p:sp>
        <p:sp>
          <p:nvSpPr>
            <p:cNvPr name="TextBox 105" id="105"/>
            <p:cNvSpPr txBox="true"/>
            <p:nvPr/>
          </p:nvSpPr>
          <p:spPr>
            <a:xfrm>
              <a:off x="0" y="-28575"/>
              <a:ext cx="1928845" cy="211147"/>
            </a:xfrm>
            <a:prstGeom prst="rect">
              <a:avLst/>
            </a:prstGeom>
          </p:spPr>
          <p:txBody>
            <a:bodyPr anchor="ctr" rtlCol="false" tIns="50800" lIns="50800" bIns="50800" rIns="50800"/>
            <a:lstStyle/>
            <a:p>
              <a:pPr algn="ctr">
                <a:lnSpc>
                  <a:spcPts val="1960"/>
                </a:lnSpc>
              </a:pPr>
            </a:p>
          </p:txBody>
        </p:sp>
      </p:grpSp>
      <p:grpSp>
        <p:nvGrpSpPr>
          <p:cNvPr name="Group 106" id="106"/>
          <p:cNvGrpSpPr/>
          <p:nvPr/>
        </p:nvGrpSpPr>
        <p:grpSpPr>
          <a:xfrm rot="-10778115">
            <a:off x="1127719" y="9277048"/>
            <a:ext cx="8437779" cy="806092"/>
            <a:chOff x="0" y="0"/>
            <a:chExt cx="1928845" cy="184270"/>
          </a:xfrm>
        </p:grpSpPr>
        <p:sp>
          <p:nvSpPr>
            <p:cNvPr name="Freeform 107" id="107"/>
            <p:cNvSpPr/>
            <p:nvPr/>
          </p:nvSpPr>
          <p:spPr>
            <a:xfrm flipH="false" flipV="false" rot="0">
              <a:off x="0" y="0"/>
              <a:ext cx="1928845" cy="184270"/>
            </a:xfrm>
            <a:custGeom>
              <a:avLst/>
              <a:gdLst/>
              <a:ahLst/>
              <a:cxnLst/>
              <a:rect r="r" b="b" t="t" l="l"/>
              <a:pathLst>
                <a:path h="184270" w="1928845">
                  <a:moveTo>
                    <a:pt x="0" y="0"/>
                  </a:moveTo>
                  <a:lnTo>
                    <a:pt x="1928845" y="0"/>
                  </a:lnTo>
                  <a:lnTo>
                    <a:pt x="1928845" y="184270"/>
                  </a:lnTo>
                  <a:lnTo>
                    <a:pt x="0" y="184270"/>
                  </a:lnTo>
                  <a:close/>
                </a:path>
              </a:pathLst>
            </a:custGeom>
            <a:solidFill>
              <a:srgbClr val="161643"/>
            </a:solidFill>
          </p:spPr>
        </p:sp>
        <p:sp>
          <p:nvSpPr>
            <p:cNvPr name="TextBox 108" id="108"/>
            <p:cNvSpPr txBox="true"/>
            <p:nvPr/>
          </p:nvSpPr>
          <p:spPr>
            <a:xfrm>
              <a:off x="0" y="-28575"/>
              <a:ext cx="1928845" cy="212845"/>
            </a:xfrm>
            <a:prstGeom prst="rect">
              <a:avLst/>
            </a:prstGeom>
          </p:spPr>
          <p:txBody>
            <a:bodyPr anchor="ctr" rtlCol="false" tIns="50800" lIns="50800" bIns="50800" rIns="50800"/>
            <a:lstStyle/>
            <a:p>
              <a:pPr algn="ctr">
                <a:lnSpc>
                  <a:spcPts val="1960"/>
                </a:lnSpc>
              </a:pPr>
            </a:p>
          </p:txBody>
        </p:sp>
      </p:grpSp>
      <p:sp>
        <p:nvSpPr>
          <p:cNvPr name="TextBox 109" id="109"/>
          <p:cNvSpPr txBox="true"/>
          <p:nvPr/>
        </p:nvSpPr>
        <p:spPr>
          <a:xfrm rot="0">
            <a:off x="3479932" y="9421649"/>
            <a:ext cx="3733354" cy="488315"/>
          </a:xfrm>
          <a:prstGeom prst="rect">
            <a:avLst/>
          </a:prstGeom>
        </p:spPr>
        <p:txBody>
          <a:bodyPr anchor="t" rtlCol="false" tIns="0" lIns="0" bIns="0" rIns="0">
            <a:spAutoFit/>
          </a:bodyPr>
          <a:lstStyle/>
          <a:p>
            <a:pPr algn="ctr">
              <a:lnSpc>
                <a:spcPts val="1960"/>
              </a:lnSpc>
              <a:spcBef>
                <a:spcPct val="0"/>
              </a:spcBef>
            </a:pPr>
            <a:r>
              <a:rPr lang="en-US" b="true" sz="1400">
                <a:solidFill>
                  <a:srgbClr val="FEFEFE"/>
                </a:solidFill>
                <a:latin typeface="Proxima Nova Bold"/>
                <a:ea typeface="Proxima Nova Bold"/>
                <a:cs typeface="Proxima Nova Bold"/>
                <a:sym typeface="Proxima Nova Bold"/>
              </a:rPr>
              <a:t>FOR MORE INFORMATION VISIT</a:t>
            </a:r>
          </a:p>
          <a:p>
            <a:pPr algn="ctr">
              <a:lnSpc>
                <a:spcPts val="1960"/>
              </a:lnSpc>
              <a:spcBef>
                <a:spcPct val="0"/>
              </a:spcBef>
            </a:pPr>
            <a:r>
              <a:rPr lang="en-US" sz="1400">
                <a:solidFill>
                  <a:srgbClr val="FEFEFE"/>
                </a:solidFill>
                <a:latin typeface="Proxima Nova"/>
                <a:ea typeface="Proxima Nova"/>
                <a:cs typeface="Proxima Nova"/>
                <a:sym typeface="Proxima Nova"/>
              </a:rPr>
              <a:t>https://studentpathways.sa.edu.au/vet-pathways</a:t>
            </a:r>
          </a:p>
        </p:txBody>
      </p:sp>
      <p:grpSp>
        <p:nvGrpSpPr>
          <p:cNvPr name="Group 110" id="110"/>
          <p:cNvGrpSpPr/>
          <p:nvPr/>
        </p:nvGrpSpPr>
        <p:grpSpPr>
          <a:xfrm rot="0">
            <a:off x="1727674" y="10312598"/>
            <a:ext cx="255194" cy="230775"/>
            <a:chOff x="0" y="0"/>
            <a:chExt cx="340259" cy="307700"/>
          </a:xfrm>
        </p:grpSpPr>
        <p:grpSp>
          <p:nvGrpSpPr>
            <p:cNvPr name="Group 111" id="111"/>
            <p:cNvGrpSpPr/>
            <p:nvPr/>
          </p:nvGrpSpPr>
          <p:grpSpPr>
            <a:xfrm rot="0">
              <a:off x="16280" y="0"/>
              <a:ext cx="307700" cy="307700"/>
              <a:chOff x="0" y="0"/>
              <a:chExt cx="812800" cy="812800"/>
            </a:xfrm>
          </p:grpSpPr>
          <p:sp>
            <p:nvSpPr>
              <p:cNvPr name="Freeform 112" id="1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113" id="1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14" id="114"/>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22</a:t>
              </a:r>
            </a:p>
          </p:txBody>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732230" y="-1008157"/>
            <a:ext cx="2336494" cy="7336980"/>
            <a:chOff x="0" y="0"/>
            <a:chExt cx="1340873" cy="4210565"/>
          </a:xfrm>
        </p:grpSpPr>
        <p:sp>
          <p:nvSpPr>
            <p:cNvPr name="Freeform 3" id="3"/>
            <p:cNvSpPr/>
            <p:nvPr/>
          </p:nvSpPr>
          <p:spPr>
            <a:xfrm flipH="false" flipV="false" rot="0">
              <a:off x="0" y="0"/>
              <a:ext cx="1340873" cy="4210565"/>
            </a:xfrm>
            <a:custGeom>
              <a:avLst/>
              <a:gdLst/>
              <a:ahLst/>
              <a:cxnLst/>
              <a:rect r="r" b="b" t="t" l="l"/>
              <a:pathLst>
                <a:path h="4210565" w="1340873">
                  <a:moveTo>
                    <a:pt x="447199" y="4191496"/>
                  </a:moveTo>
                  <a:cubicBezTo>
                    <a:pt x="515942" y="4203010"/>
                    <a:pt x="594095" y="4210565"/>
                    <a:pt x="670798" y="4210565"/>
                  </a:cubicBezTo>
                  <a:cubicBezTo>
                    <a:pt x="747503" y="4210565"/>
                    <a:pt x="821313" y="4204088"/>
                    <a:pt x="889332" y="4192575"/>
                  </a:cubicBezTo>
                  <a:cubicBezTo>
                    <a:pt x="890781" y="4192215"/>
                    <a:pt x="892227" y="4192215"/>
                    <a:pt x="893674" y="4191856"/>
                  </a:cubicBezTo>
                  <a:cubicBezTo>
                    <a:pt x="1149113" y="4145800"/>
                    <a:pt x="1337256" y="4024187"/>
                    <a:pt x="1340873" y="3806589"/>
                  </a:cubicBezTo>
                  <a:lnTo>
                    <a:pt x="1340873" y="0"/>
                  </a:lnTo>
                  <a:lnTo>
                    <a:pt x="0" y="0"/>
                  </a:lnTo>
                  <a:lnTo>
                    <a:pt x="0" y="3803764"/>
                  </a:lnTo>
                  <a:cubicBezTo>
                    <a:pt x="3618" y="4024905"/>
                    <a:pt x="188866" y="4146521"/>
                    <a:pt x="447199" y="4191496"/>
                  </a:cubicBezTo>
                  <a:close/>
                </a:path>
              </a:pathLst>
            </a:custGeom>
            <a:solidFill>
              <a:srgbClr val="161643"/>
            </a:solidFill>
          </p:spPr>
        </p:sp>
        <p:sp>
          <p:nvSpPr>
            <p:cNvPr name="TextBox 4" id="4"/>
            <p:cNvSpPr txBox="true"/>
            <p:nvPr/>
          </p:nvSpPr>
          <p:spPr>
            <a:xfrm>
              <a:off x="0" y="-28575"/>
              <a:ext cx="1340873"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6143541" y="1209293"/>
            <a:ext cx="2902080" cy="29020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4906" t="0" r="-24906" b="0"/>
              </a:stretch>
            </a:blipFill>
          </p:spPr>
        </p:sp>
      </p:grpSp>
      <p:grpSp>
        <p:nvGrpSpPr>
          <p:cNvPr name="Group 7" id="7"/>
          <p:cNvGrpSpPr/>
          <p:nvPr/>
        </p:nvGrpSpPr>
        <p:grpSpPr>
          <a:xfrm rot="0">
            <a:off x="5218699" y="5410582"/>
            <a:ext cx="3688755" cy="3455227"/>
            <a:chOff x="0" y="0"/>
            <a:chExt cx="1139730" cy="1067575"/>
          </a:xfrm>
        </p:grpSpPr>
        <p:sp>
          <p:nvSpPr>
            <p:cNvPr name="Freeform 8" id="8"/>
            <p:cNvSpPr/>
            <p:nvPr/>
          </p:nvSpPr>
          <p:spPr>
            <a:xfrm flipH="false" flipV="false" rot="0">
              <a:off x="0" y="0"/>
              <a:ext cx="1139730" cy="1067575"/>
            </a:xfrm>
            <a:custGeom>
              <a:avLst/>
              <a:gdLst/>
              <a:ahLst/>
              <a:cxnLst/>
              <a:rect r="r" b="b" t="t" l="l"/>
              <a:pathLst>
                <a:path h="1067575" w="1139730">
                  <a:moveTo>
                    <a:pt x="37778" y="0"/>
                  </a:moveTo>
                  <a:lnTo>
                    <a:pt x="1101951" y="0"/>
                  </a:lnTo>
                  <a:cubicBezTo>
                    <a:pt x="1111971" y="0"/>
                    <a:pt x="1121580" y="3980"/>
                    <a:pt x="1128665" y="11065"/>
                  </a:cubicBezTo>
                  <a:cubicBezTo>
                    <a:pt x="1135749" y="18150"/>
                    <a:pt x="1139730" y="27759"/>
                    <a:pt x="1139730" y="37778"/>
                  </a:cubicBezTo>
                  <a:lnTo>
                    <a:pt x="1139730" y="1029797"/>
                  </a:lnTo>
                  <a:cubicBezTo>
                    <a:pt x="1139730" y="1050662"/>
                    <a:pt x="1122816" y="1067575"/>
                    <a:pt x="1101951" y="1067575"/>
                  </a:cubicBezTo>
                  <a:lnTo>
                    <a:pt x="37778" y="1067575"/>
                  </a:lnTo>
                  <a:cubicBezTo>
                    <a:pt x="16914" y="1067575"/>
                    <a:pt x="0" y="1050662"/>
                    <a:pt x="0" y="1029797"/>
                  </a:cubicBezTo>
                  <a:lnTo>
                    <a:pt x="0" y="37778"/>
                  </a:lnTo>
                  <a:cubicBezTo>
                    <a:pt x="0" y="16914"/>
                    <a:pt x="16914" y="0"/>
                    <a:pt x="37778" y="0"/>
                  </a:cubicBezTo>
                  <a:close/>
                </a:path>
              </a:pathLst>
            </a:custGeom>
            <a:solidFill>
              <a:srgbClr val="A5DEF5"/>
            </a:solidFill>
          </p:spPr>
        </p:sp>
        <p:sp>
          <p:nvSpPr>
            <p:cNvPr name="TextBox 9" id="9"/>
            <p:cNvSpPr txBox="true"/>
            <p:nvPr/>
          </p:nvSpPr>
          <p:spPr>
            <a:xfrm>
              <a:off x="0" y="-28575"/>
              <a:ext cx="1139730" cy="1096150"/>
            </a:xfrm>
            <a:prstGeom prst="rect">
              <a:avLst/>
            </a:prstGeom>
          </p:spPr>
          <p:txBody>
            <a:bodyPr anchor="ctr" rtlCol="false" tIns="50800" lIns="50800" bIns="50800" rIns="50800"/>
            <a:lstStyle/>
            <a:p>
              <a:pPr algn="ctr">
                <a:lnSpc>
                  <a:spcPts val="1960"/>
                </a:lnSpc>
              </a:pPr>
            </a:p>
          </p:txBody>
        </p:sp>
      </p:grpSp>
      <p:sp>
        <p:nvSpPr>
          <p:cNvPr name="TextBox 10" id="10"/>
          <p:cNvSpPr txBox="true"/>
          <p:nvPr/>
        </p:nvSpPr>
        <p:spPr>
          <a:xfrm rot="0">
            <a:off x="1819943" y="5382007"/>
            <a:ext cx="3280945" cy="3844925"/>
          </a:xfrm>
          <a:prstGeom prst="rect">
            <a:avLst/>
          </a:prstGeom>
        </p:spPr>
        <p:txBody>
          <a:bodyPr anchor="t" rtlCol="false" tIns="0" lIns="0" bIns="0" rIns="0">
            <a:spAutoFit/>
          </a:bodyPr>
          <a:lstStyle/>
          <a:p>
            <a:pPr algn="l">
              <a:lnSpc>
                <a:spcPts val="1959"/>
              </a:lnSpc>
            </a:pPr>
            <a:r>
              <a:rPr lang="en-US" sz="1399" b="true">
                <a:solidFill>
                  <a:srgbClr val="161643"/>
                </a:solidFill>
                <a:latin typeface="Open Sans Bold"/>
                <a:ea typeface="Open Sans Bold"/>
                <a:cs typeface="Open Sans Bold"/>
                <a:sym typeface="Open Sans Bold"/>
              </a:rPr>
              <a:t>FEES &amp; FUNDING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Contact Local School For Fee &amp; Funding Information</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DURATION &amp; DELIVERY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1 day per week over 66 weeks. </a:t>
            </a:r>
          </a:p>
          <a:p>
            <a:pPr algn="l" marL="712472" indent="-178118" lvl="3">
              <a:lnSpc>
                <a:spcPts val="1540"/>
              </a:lnSpc>
              <a:buFont typeface="Arial"/>
              <a:buChar char="￭"/>
            </a:pPr>
            <a:r>
              <a:rPr lang="en-US" sz="1100">
                <a:solidFill>
                  <a:srgbClr val="161643"/>
                </a:solidFill>
                <a:latin typeface="Open Sans"/>
                <a:ea typeface="Open Sans"/>
                <a:cs typeface="Open Sans"/>
                <a:sym typeface="Open Sans"/>
              </a:rPr>
              <a:t>Blended options can be negotiated</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160 hours of work placement</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Class Day: Monday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Start Date: Week 2, Term 1 2026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Site: Kadina Memorial School</a:t>
            </a:r>
          </a:p>
          <a:p>
            <a:pPr algn="l">
              <a:lnSpc>
                <a:spcPts val="1959"/>
              </a:lnSpc>
            </a:pPr>
          </a:p>
          <a:p>
            <a:pPr algn="l">
              <a:lnSpc>
                <a:spcPts val="1959"/>
              </a:lnSpc>
            </a:pPr>
            <a:r>
              <a:rPr lang="en-US" sz="1399" b="true">
                <a:solidFill>
                  <a:srgbClr val="161643"/>
                </a:solidFill>
                <a:latin typeface="Open Sans Bold"/>
                <a:ea typeface="Open Sans Bold"/>
                <a:cs typeface="Open Sans Bold"/>
                <a:sym typeface="Open Sans Bold"/>
              </a:rPr>
              <a:t>PLACEMENT READINESS REQUIREMENTS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Working with Children Check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HTTAID012 Provide First Aid Certificate</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Child Safe Environment Training Certificate</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EQUALS Polo Shirt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Current Flu Vaccination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At least 1 Covid-19 Vaccination   </a:t>
            </a:r>
          </a:p>
        </p:txBody>
      </p:sp>
      <p:grpSp>
        <p:nvGrpSpPr>
          <p:cNvPr name="Group 11" id="11"/>
          <p:cNvGrpSpPr/>
          <p:nvPr/>
        </p:nvGrpSpPr>
        <p:grpSpPr>
          <a:xfrm rot="-10778115">
            <a:off x="913938" y="9674830"/>
            <a:ext cx="8437779" cy="628529"/>
            <a:chOff x="0" y="0"/>
            <a:chExt cx="1928845" cy="143679"/>
          </a:xfrm>
        </p:grpSpPr>
        <p:sp>
          <p:nvSpPr>
            <p:cNvPr name="Freeform 12" id="12"/>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13" id="13"/>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10778115">
            <a:off x="1490842" y="9646920"/>
            <a:ext cx="8636004" cy="628529"/>
            <a:chOff x="0" y="0"/>
            <a:chExt cx="1974159" cy="143679"/>
          </a:xfrm>
        </p:grpSpPr>
        <p:sp>
          <p:nvSpPr>
            <p:cNvPr name="Freeform 15" id="15"/>
            <p:cNvSpPr/>
            <p:nvPr/>
          </p:nvSpPr>
          <p:spPr>
            <a:xfrm flipH="false" flipV="false" rot="0">
              <a:off x="0" y="0"/>
              <a:ext cx="1974159" cy="143679"/>
            </a:xfrm>
            <a:custGeom>
              <a:avLst/>
              <a:gdLst/>
              <a:ahLst/>
              <a:cxnLst/>
              <a:rect r="r" b="b" t="t" l="l"/>
              <a:pathLst>
                <a:path h="143679" w="1974159">
                  <a:moveTo>
                    <a:pt x="0" y="0"/>
                  </a:moveTo>
                  <a:lnTo>
                    <a:pt x="1974159" y="0"/>
                  </a:lnTo>
                  <a:lnTo>
                    <a:pt x="1974159" y="143679"/>
                  </a:lnTo>
                  <a:lnTo>
                    <a:pt x="0" y="143679"/>
                  </a:lnTo>
                  <a:close/>
                </a:path>
              </a:pathLst>
            </a:custGeom>
            <a:solidFill>
              <a:srgbClr val="FFFFFF"/>
            </a:solidFill>
          </p:spPr>
        </p:sp>
        <p:sp>
          <p:nvSpPr>
            <p:cNvPr name="TextBox 16" id="16"/>
            <p:cNvSpPr txBox="true"/>
            <p:nvPr/>
          </p:nvSpPr>
          <p:spPr>
            <a:xfrm>
              <a:off x="0" y="-28575"/>
              <a:ext cx="1974159" cy="172254"/>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10778115">
            <a:off x="915375" y="9625258"/>
            <a:ext cx="8437779" cy="628529"/>
            <a:chOff x="0" y="0"/>
            <a:chExt cx="1928845" cy="143679"/>
          </a:xfrm>
        </p:grpSpPr>
        <p:sp>
          <p:nvSpPr>
            <p:cNvPr name="Freeform 18" id="18"/>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19" id="19"/>
            <p:cNvSpPr txBox="true"/>
            <p:nvPr/>
          </p:nvSpPr>
          <p:spPr>
            <a:xfrm>
              <a:off x="0" y="-28575"/>
              <a:ext cx="1928845" cy="172254"/>
            </a:xfrm>
            <a:prstGeom prst="rect">
              <a:avLst/>
            </a:prstGeom>
          </p:spPr>
          <p:txBody>
            <a:bodyPr anchor="ctr" rtlCol="false" tIns="50800" lIns="50800" bIns="50800" rIns="50800"/>
            <a:lstStyle/>
            <a:p>
              <a:pPr algn="ctr">
                <a:lnSpc>
                  <a:spcPts val="1960"/>
                </a:lnSpc>
              </a:pPr>
              <a:r>
                <a:rPr lang="en-US" sz="1400">
                  <a:solidFill>
                    <a:srgbClr val="000000"/>
                  </a:solidFill>
                  <a:latin typeface="Proxima Nova"/>
                  <a:ea typeface="Proxima Nova"/>
                  <a:cs typeface="Proxima Nova"/>
                  <a:sym typeface="Proxima Nova"/>
                </a:rPr>
                <a:t> </a:t>
              </a:r>
            </a:p>
          </p:txBody>
        </p:sp>
      </p:grpSp>
      <p:grpSp>
        <p:nvGrpSpPr>
          <p:cNvPr name="Group 20" id="20"/>
          <p:cNvGrpSpPr/>
          <p:nvPr/>
        </p:nvGrpSpPr>
        <p:grpSpPr>
          <a:xfrm rot="0">
            <a:off x="6666172" y="9650451"/>
            <a:ext cx="578144" cy="578144"/>
            <a:chOff x="0" y="0"/>
            <a:chExt cx="207194" cy="207194"/>
          </a:xfrm>
        </p:grpSpPr>
        <p:sp>
          <p:nvSpPr>
            <p:cNvPr name="Freeform 21" id="21"/>
            <p:cNvSpPr/>
            <p:nvPr/>
          </p:nvSpPr>
          <p:spPr>
            <a:xfrm flipH="false" flipV="false" rot="0">
              <a:off x="0" y="0"/>
              <a:ext cx="207194" cy="207194"/>
            </a:xfrm>
            <a:custGeom>
              <a:avLst/>
              <a:gdLst/>
              <a:ahLst/>
              <a:cxnLst/>
              <a:rect r="r" b="b" t="t" l="l"/>
              <a:pathLst>
                <a:path h="207194" w="207194">
                  <a:moveTo>
                    <a:pt x="0" y="0"/>
                  </a:moveTo>
                  <a:lnTo>
                    <a:pt x="207194" y="0"/>
                  </a:lnTo>
                  <a:lnTo>
                    <a:pt x="207194" y="207194"/>
                  </a:lnTo>
                  <a:lnTo>
                    <a:pt x="0" y="207194"/>
                  </a:lnTo>
                  <a:close/>
                </a:path>
              </a:pathLst>
            </a:custGeom>
            <a:solidFill>
              <a:srgbClr val="FFFFFF"/>
            </a:solidFill>
          </p:spPr>
        </p:sp>
        <p:sp>
          <p:nvSpPr>
            <p:cNvPr name="TextBox 22" id="22"/>
            <p:cNvSpPr txBox="true"/>
            <p:nvPr/>
          </p:nvSpPr>
          <p:spPr>
            <a:xfrm>
              <a:off x="0" y="-28575"/>
              <a:ext cx="207194" cy="235769"/>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591304" y="9647979"/>
            <a:ext cx="617616" cy="617616"/>
          </a:xfrm>
          <a:custGeom>
            <a:avLst/>
            <a:gdLst/>
            <a:ahLst/>
            <a:cxnLst/>
            <a:rect r="r" b="b" t="t" l="l"/>
            <a:pathLst>
              <a:path h="617616" w="617616">
                <a:moveTo>
                  <a:pt x="0" y="0"/>
                </a:moveTo>
                <a:lnTo>
                  <a:pt x="617617" y="0"/>
                </a:lnTo>
                <a:lnTo>
                  <a:pt x="617617" y="617617"/>
                </a:lnTo>
                <a:lnTo>
                  <a:pt x="0" y="617617"/>
                </a:lnTo>
                <a:lnTo>
                  <a:pt x="0" y="0"/>
                </a:lnTo>
                <a:close/>
              </a:path>
            </a:pathLst>
          </a:custGeom>
          <a:blipFill>
            <a:blip r:embed="rId3"/>
            <a:stretch>
              <a:fillRect l="0" t="0" r="0" b="0"/>
            </a:stretch>
          </a:blipFill>
        </p:spPr>
      </p:sp>
      <p:sp>
        <p:nvSpPr>
          <p:cNvPr name="Freeform 24" id="24"/>
          <p:cNvSpPr/>
          <p:nvPr/>
        </p:nvSpPr>
        <p:spPr>
          <a:xfrm flipH="false" flipV="false" rot="0">
            <a:off x="7208921" y="9704776"/>
            <a:ext cx="1769905" cy="502210"/>
          </a:xfrm>
          <a:custGeom>
            <a:avLst/>
            <a:gdLst/>
            <a:ahLst/>
            <a:cxnLst/>
            <a:rect r="r" b="b" t="t" l="l"/>
            <a:pathLst>
              <a:path h="502210" w="1769905">
                <a:moveTo>
                  <a:pt x="0" y="0"/>
                </a:moveTo>
                <a:lnTo>
                  <a:pt x="1769904" y="0"/>
                </a:lnTo>
                <a:lnTo>
                  <a:pt x="1769904" y="502210"/>
                </a:lnTo>
                <a:lnTo>
                  <a:pt x="0" y="502210"/>
                </a:lnTo>
                <a:lnTo>
                  <a:pt x="0" y="0"/>
                </a:lnTo>
                <a:close/>
              </a:path>
            </a:pathLst>
          </a:custGeom>
          <a:blipFill>
            <a:blip r:embed="rId4"/>
            <a:stretch>
              <a:fillRect l="0" t="0" r="0" b="0"/>
            </a:stretch>
          </a:blipFill>
        </p:spPr>
      </p:sp>
      <p:sp>
        <p:nvSpPr>
          <p:cNvPr name="TextBox 25" id="25"/>
          <p:cNvSpPr txBox="true"/>
          <p:nvPr/>
        </p:nvSpPr>
        <p:spPr>
          <a:xfrm rot="0">
            <a:off x="5325870" y="5787050"/>
            <a:ext cx="3763534" cy="3023075"/>
          </a:xfrm>
          <a:prstGeom prst="rect">
            <a:avLst/>
          </a:prstGeom>
        </p:spPr>
        <p:txBody>
          <a:bodyPr anchor="t" rtlCol="false" tIns="0" lIns="0" bIns="0" rIns="0">
            <a:spAutoFit/>
          </a:bodyPr>
          <a:lstStyle/>
          <a:p>
            <a:pPr algn="l">
              <a:lnSpc>
                <a:spcPts val="1136"/>
              </a:lnSpc>
            </a:pPr>
            <a:r>
              <a:rPr lang="en-US" sz="811" b="true">
                <a:solidFill>
                  <a:srgbClr val="161643"/>
                </a:solidFill>
                <a:latin typeface="Open Sans Bold"/>
                <a:ea typeface="Open Sans Bold"/>
                <a:cs typeface="Open Sans Bold"/>
                <a:sym typeface="Open Sans Bold"/>
              </a:rPr>
              <a:t>Core Units </a:t>
            </a:r>
          </a:p>
          <a:p>
            <a:pPr algn="l">
              <a:lnSpc>
                <a:spcPts val="1136"/>
              </a:lnSpc>
            </a:pPr>
            <a:r>
              <a:rPr lang="en-US" sz="811">
                <a:solidFill>
                  <a:srgbClr val="161643"/>
                </a:solidFill>
                <a:latin typeface="Open Sans"/>
                <a:ea typeface="Open Sans"/>
                <a:cs typeface="Open Sans"/>
                <a:sym typeface="Open Sans"/>
              </a:rPr>
              <a:t>CHCECE030 Support inclusion and diversity</a:t>
            </a:r>
          </a:p>
          <a:p>
            <a:pPr algn="l">
              <a:lnSpc>
                <a:spcPts val="1136"/>
              </a:lnSpc>
            </a:pPr>
            <a:r>
              <a:rPr lang="en-US" sz="811">
                <a:solidFill>
                  <a:srgbClr val="161643"/>
                </a:solidFill>
                <a:latin typeface="Open Sans"/>
                <a:ea typeface="Open Sans"/>
                <a:cs typeface="Open Sans"/>
                <a:sym typeface="Open Sans"/>
              </a:rPr>
              <a:t>CHCECE031 Support children’s health, safety and wellbeing </a:t>
            </a:r>
          </a:p>
          <a:p>
            <a:pPr algn="l">
              <a:lnSpc>
                <a:spcPts val="1136"/>
              </a:lnSpc>
            </a:pPr>
            <a:r>
              <a:rPr lang="en-US" sz="811">
                <a:solidFill>
                  <a:srgbClr val="161643"/>
                </a:solidFill>
                <a:latin typeface="Open Sans"/>
                <a:ea typeface="Open Sans"/>
                <a:cs typeface="Open Sans"/>
                <a:sym typeface="Open Sans"/>
              </a:rPr>
              <a:t>CHCECE032 Nurture babies and toddlers </a:t>
            </a:r>
          </a:p>
          <a:p>
            <a:pPr algn="l">
              <a:lnSpc>
                <a:spcPts val="1136"/>
              </a:lnSpc>
            </a:pPr>
            <a:r>
              <a:rPr lang="en-US" sz="811">
                <a:solidFill>
                  <a:srgbClr val="161643"/>
                </a:solidFill>
                <a:latin typeface="Open Sans"/>
                <a:ea typeface="Open Sans"/>
                <a:cs typeface="Open Sans"/>
                <a:sym typeface="Open Sans"/>
              </a:rPr>
              <a:t>CHCECE033 Develop positive and respectful relationships with children</a:t>
            </a:r>
          </a:p>
          <a:p>
            <a:pPr algn="l">
              <a:lnSpc>
                <a:spcPts val="1136"/>
              </a:lnSpc>
            </a:pPr>
            <a:r>
              <a:rPr lang="en-US" sz="811">
                <a:solidFill>
                  <a:srgbClr val="161643"/>
                </a:solidFill>
                <a:latin typeface="Open Sans"/>
                <a:ea typeface="Open Sans"/>
                <a:cs typeface="Open Sans"/>
                <a:sym typeface="Open Sans"/>
              </a:rPr>
              <a:t>CHCECE034 Use an approved learning framework to guide practice </a:t>
            </a:r>
          </a:p>
          <a:p>
            <a:pPr algn="l">
              <a:lnSpc>
                <a:spcPts val="1136"/>
              </a:lnSpc>
            </a:pPr>
            <a:r>
              <a:rPr lang="en-US" sz="811">
                <a:solidFill>
                  <a:srgbClr val="161643"/>
                </a:solidFill>
                <a:latin typeface="Open Sans"/>
                <a:ea typeface="Open Sans"/>
                <a:cs typeface="Open Sans"/>
                <a:sym typeface="Open Sans"/>
              </a:rPr>
              <a:t>CHCECE035 Support the holistic learning and development of children </a:t>
            </a:r>
          </a:p>
          <a:p>
            <a:pPr algn="l">
              <a:lnSpc>
                <a:spcPts val="1136"/>
              </a:lnSpc>
            </a:pPr>
            <a:r>
              <a:rPr lang="en-US" sz="811">
                <a:solidFill>
                  <a:srgbClr val="161643"/>
                </a:solidFill>
                <a:latin typeface="Open Sans"/>
                <a:ea typeface="Open Sans"/>
                <a:cs typeface="Open Sans"/>
                <a:sym typeface="Open Sans"/>
              </a:rPr>
              <a:t>CHCECE036 Provide experiences to support children’s play and learning </a:t>
            </a:r>
          </a:p>
          <a:p>
            <a:pPr algn="l">
              <a:lnSpc>
                <a:spcPts val="1136"/>
              </a:lnSpc>
            </a:pPr>
            <a:r>
              <a:rPr lang="en-US" sz="811">
                <a:solidFill>
                  <a:srgbClr val="161643"/>
                </a:solidFill>
                <a:latin typeface="Open Sans"/>
                <a:ea typeface="Open Sans"/>
                <a:cs typeface="Open Sans"/>
                <a:sym typeface="Open Sans"/>
              </a:rPr>
              <a:t>CHCECE037 Support children to connect with the natural environment</a:t>
            </a:r>
          </a:p>
          <a:p>
            <a:pPr algn="l">
              <a:lnSpc>
                <a:spcPts val="1136"/>
              </a:lnSpc>
            </a:pPr>
            <a:r>
              <a:rPr lang="en-US" sz="811">
                <a:solidFill>
                  <a:srgbClr val="161643"/>
                </a:solidFill>
                <a:latin typeface="Open Sans"/>
                <a:ea typeface="Open Sans"/>
                <a:cs typeface="Open Sans"/>
                <a:sym typeface="Open Sans"/>
              </a:rPr>
              <a:t>CHCECE038 Observe children to inform practice</a:t>
            </a:r>
          </a:p>
          <a:p>
            <a:pPr algn="l">
              <a:lnSpc>
                <a:spcPts val="1136"/>
              </a:lnSpc>
            </a:pPr>
            <a:r>
              <a:rPr lang="en-US" sz="811">
                <a:solidFill>
                  <a:srgbClr val="161643"/>
                </a:solidFill>
                <a:latin typeface="Open Sans"/>
                <a:ea typeface="Open Sans"/>
                <a:cs typeface="Open Sans"/>
                <a:sym typeface="Open Sans"/>
              </a:rPr>
              <a:t>CHCECE054 Encourage understanding of Aboriginal and/or Torres Strait Islander peoples’ cultures </a:t>
            </a:r>
          </a:p>
          <a:p>
            <a:pPr algn="l">
              <a:lnSpc>
                <a:spcPts val="1136"/>
              </a:lnSpc>
            </a:pPr>
            <a:r>
              <a:rPr lang="en-US" sz="811">
                <a:solidFill>
                  <a:srgbClr val="161643"/>
                </a:solidFill>
                <a:latin typeface="Open Sans"/>
                <a:ea typeface="Open Sans"/>
                <a:cs typeface="Open Sans"/>
                <a:sym typeface="Open Sans"/>
              </a:rPr>
              <a:t>CHCECE056 Work effectively in children’s education and care </a:t>
            </a:r>
          </a:p>
          <a:p>
            <a:pPr algn="l">
              <a:lnSpc>
                <a:spcPts val="1136"/>
              </a:lnSpc>
            </a:pPr>
            <a:r>
              <a:rPr lang="en-US" sz="811">
                <a:solidFill>
                  <a:srgbClr val="161643"/>
                </a:solidFill>
                <a:latin typeface="Open Sans"/>
                <a:ea typeface="Open Sans"/>
                <a:cs typeface="Open Sans"/>
                <a:sym typeface="Open Sans"/>
              </a:rPr>
              <a:t>CHCRPT001 Identify and respond to children and young people at risk</a:t>
            </a:r>
          </a:p>
          <a:p>
            <a:pPr algn="l">
              <a:lnSpc>
                <a:spcPts val="1136"/>
              </a:lnSpc>
            </a:pPr>
            <a:r>
              <a:rPr lang="en-US" sz="811">
                <a:solidFill>
                  <a:srgbClr val="161643"/>
                </a:solidFill>
                <a:latin typeface="Open Sans"/>
                <a:ea typeface="Open Sans"/>
                <a:cs typeface="Open Sans"/>
                <a:sym typeface="Open Sans"/>
              </a:rPr>
              <a:t>HLTAID012 Provide First Aid in an education and care setting </a:t>
            </a:r>
          </a:p>
          <a:p>
            <a:pPr algn="l">
              <a:lnSpc>
                <a:spcPts val="1136"/>
              </a:lnSpc>
            </a:pPr>
            <a:r>
              <a:rPr lang="en-US" sz="811">
                <a:solidFill>
                  <a:srgbClr val="161643"/>
                </a:solidFill>
                <a:latin typeface="Open Sans"/>
                <a:ea typeface="Open Sans"/>
                <a:cs typeface="Open Sans"/>
                <a:sym typeface="Open Sans"/>
              </a:rPr>
              <a:t>HLTWHS001 Participate in workplace health and safety</a:t>
            </a:r>
          </a:p>
          <a:p>
            <a:pPr algn="l">
              <a:lnSpc>
                <a:spcPts val="1136"/>
              </a:lnSpc>
            </a:pPr>
          </a:p>
          <a:p>
            <a:pPr algn="l">
              <a:lnSpc>
                <a:spcPts val="1136"/>
              </a:lnSpc>
            </a:pPr>
            <a:r>
              <a:rPr lang="en-US" b="true" sz="811">
                <a:solidFill>
                  <a:srgbClr val="161643"/>
                </a:solidFill>
                <a:latin typeface="Open Sans Bold"/>
                <a:ea typeface="Open Sans Bold"/>
                <a:cs typeface="Open Sans Bold"/>
                <a:sym typeface="Open Sans Bold"/>
              </a:rPr>
              <a:t>Elective Units</a:t>
            </a:r>
          </a:p>
          <a:p>
            <a:pPr algn="l">
              <a:lnSpc>
                <a:spcPts val="1136"/>
              </a:lnSpc>
            </a:pPr>
            <a:r>
              <a:rPr lang="en-US" sz="811">
                <a:solidFill>
                  <a:srgbClr val="161643"/>
                </a:solidFill>
                <a:latin typeface="Open Sans"/>
                <a:ea typeface="Open Sans"/>
                <a:cs typeface="Open Sans"/>
                <a:sym typeface="Open Sans"/>
              </a:rPr>
              <a:t>CHCDIV001 Work with diverse people </a:t>
            </a:r>
          </a:p>
          <a:p>
            <a:pPr algn="l">
              <a:lnSpc>
                <a:spcPts val="1136"/>
              </a:lnSpc>
            </a:pPr>
            <a:r>
              <a:rPr lang="en-US" sz="811">
                <a:solidFill>
                  <a:srgbClr val="161643"/>
                </a:solidFill>
                <a:latin typeface="Open Sans"/>
                <a:ea typeface="Open Sans"/>
                <a:cs typeface="Open Sans"/>
                <a:sym typeface="Open Sans"/>
              </a:rPr>
              <a:t>CHCPRP003 Reflect on and improve own professional practice </a:t>
            </a:r>
          </a:p>
          <a:p>
            <a:pPr algn="l">
              <a:lnSpc>
                <a:spcPts val="1136"/>
              </a:lnSpc>
            </a:pPr>
          </a:p>
          <a:p>
            <a:pPr algn="l">
              <a:lnSpc>
                <a:spcPts val="1136"/>
              </a:lnSpc>
            </a:pPr>
            <a:r>
              <a:rPr lang="en-US" sz="811" i="true">
                <a:solidFill>
                  <a:srgbClr val="161643"/>
                </a:solidFill>
                <a:latin typeface="Open Sans Italics"/>
                <a:ea typeface="Open Sans Italics"/>
                <a:cs typeface="Open Sans Italics"/>
                <a:sym typeface="Open Sans Italics"/>
              </a:rPr>
              <a:t>* Listed competencies are subject to change without notice</a:t>
            </a:r>
          </a:p>
        </p:txBody>
      </p:sp>
      <p:sp>
        <p:nvSpPr>
          <p:cNvPr name="TextBox 26" id="26"/>
          <p:cNvSpPr txBox="true"/>
          <p:nvPr/>
        </p:nvSpPr>
        <p:spPr>
          <a:xfrm rot="0">
            <a:off x="1853320" y="627738"/>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FLEXIBLE INDUSTRY PROGRAMS</a:t>
            </a:r>
          </a:p>
        </p:txBody>
      </p:sp>
      <p:sp>
        <p:nvSpPr>
          <p:cNvPr name="TextBox 27" id="27"/>
          <p:cNvSpPr txBox="true"/>
          <p:nvPr/>
        </p:nvSpPr>
        <p:spPr>
          <a:xfrm rot="0">
            <a:off x="1853320" y="2864751"/>
            <a:ext cx="4370600" cy="898954"/>
          </a:xfrm>
          <a:prstGeom prst="rect">
            <a:avLst/>
          </a:prstGeom>
        </p:spPr>
        <p:txBody>
          <a:bodyPr anchor="t" rtlCol="false" tIns="0" lIns="0" bIns="0" rIns="0">
            <a:spAutoFit/>
          </a:bodyPr>
          <a:lstStyle/>
          <a:p>
            <a:pPr algn="l">
              <a:lnSpc>
                <a:spcPts val="1561"/>
              </a:lnSpc>
            </a:pPr>
            <a:r>
              <a:rPr lang="en-US" sz="1115">
                <a:solidFill>
                  <a:srgbClr val="FFFFFF"/>
                </a:solidFill>
                <a:latin typeface="Open Sans"/>
                <a:ea typeface="Open Sans"/>
                <a:cs typeface="Open Sans"/>
                <a:sym typeface="Open Sans"/>
              </a:rPr>
              <a:t>SACE Stage 2: </a:t>
            </a:r>
          </a:p>
          <a:p>
            <a:pPr algn="l">
              <a:lnSpc>
                <a:spcPts val="1561"/>
              </a:lnSpc>
            </a:pPr>
            <a:r>
              <a:rPr lang="en-US" sz="1115">
                <a:solidFill>
                  <a:srgbClr val="FFFFFF"/>
                </a:solidFill>
                <a:latin typeface="Open Sans"/>
                <a:ea typeface="Open Sans"/>
                <a:cs typeface="Open Sans"/>
                <a:sym typeface="Open Sans"/>
              </a:rPr>
              <a:t>SACE Credits: Up To 155</a:t>
            </a:r>
          </a:p>
          <a:p>
            <a:pPr algn="l">
              <a:lnSpc>
                <a:spcPts val="1001"/>
              </a:lnSpc>
            </a:pPr>
          </a:p>
          <a:p>
            <a:pPr algn="l">
              <a:lnSpc>
                <a:spcPts val="1561"/>
              </a:lnSpc>
              <a:spcBef>
                <a:spcPct val="0"/>
              </a:spcBef>
            </a:pPr>
            <a:r>
              <a:rPr lang="en-US" sz="1115" i="true">
                <a:solidFill>
                  <a:srgbClr val="FFFFFF"/>
                </a:solidFill>
                <a:latin typeface="Open Sans Italics"/>
                <a:ea typeface="Open Sans Italics"/>
                <a:cs typeface="Open Sans Italics"/>
                <a:sym typeface="Open Sans Italics"/>
              </a:rPr>
              <a:t>Suitable for Year 11, 12, of 13 domestic students aged 16 or turning 16 in the enrolment year. </a:t>
            </a:r>
          </a:p>
        </p:txBody>
      </p:sp>
      <p:sp>
        <p:nvSpPr>
          <p:cNvPr name="TextBox 28" id="28"/>
          <p:cNvSpPr txBox="true"/>
          <p:nvPr/>
        </p:nvSpPr>
        <p:spPr>
          <a:xfrm rot="0">
            <a:off x="1853320" y="1540684"/>
            <a:ext cx="3972990" cy="1281425"/>
          </a:xfrm>
          <a:prstGeom prst="rect">
            <a:avLst/>
          </a:prstGeom>
        </p:spPr>
        <p:txBody>
          <a:bodyPr anchor="t" rtlCol="false" tIns="0" lIns="0" bIns="0" rIns="0">
            <a:spAutoFit/>
          </a:bodyPr>
          <a:lstStyle/>
          <a:p>
            <a:pPr algn="l">
              <a:lnSpc>
                <a:spcPts val="1597"/>
              </a:lnSpc>
            </a:pPr>
            <a:r>
              <a:rPr lang="en-US" sz="1101">
                <a:solidFill>
                  <a:srgbClr val="FFFFFF"/>
                </a:solidFill>
                <a:latin typeface="Open Sans"/>
                <a:ea typeface="Open Sans"/>
                <a:cs typeface="Open Sans"/>
                <a:sym typeface="Open Sans"/>
              </a:rPr>
              <a:t>CHC30121</a:t>
            </a:r>
          </a:p>
          <a:p>
            <a:pPr algn="l">
              <a:lnSpc>
                <a:spcPts val="2983"/>
              </a:lnSpc>
            </a:pPr>
            <a:r>
              <a:rPr lang="en-US" b="true" sz="2057">
                <a:solidFill>
                  <a:srgbClr val="FFFFFF"/>
                </a:solidFill>
                <a:latin typeface="Open Sans Bold"/>
                <a:ea typeface="Open Sans Bold"/>
                <a:cs typeface="Open Sans Bold"/>
                <a:sym typeface="Open Sans Bold"/>
              </a:rPr>
              <a:t>CERTIFICATE III IN EARLY CHILDHOOD EDUCATION AND CARE</a:t>
            </a:r>
          </a:p>
        </p:txBody>
      </p:sp>
      <p:sp>
        <p:nvSpPr>
          <p:cNvPr name="TextBox 29" id="29"/>
          <p:cNvSpPr txBox="true"/>
          <p:nvPr/>
        </p:nvSpPr>
        <p:spPr>
          <a:xfrm rot="0">
            <a:off x="3111088" y="10402549"/>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0" id="30"/>
          <p:cNvSpPr txBox="true"/>
          <p:nvPr/>
        </p:nvSpPr>
        <p:spPr>
          <a:xfrm rot="0">
            <a:off x="1819943" y="4311398"/>
            <a:ext cx="6935262" cy="959484"/>
          </a:xfrm>
          <a:prstGeom prst="rect">
            <a:avLst/>
          </a:prstGeom>
        </p:spPr>
        <p:txBody>
          <a:bodyPr anchor="t" rtlCol="false" tIns="0" lIns="0" bIns="0" rIns="0">
            <a:spAutoFit/>
          </a:bodyPr>
          <a:lstStyle/>
          <a:p>
            <a:pPr algn="l">
              <a:lnSpc>
                <a:spcPts val="1540"/>
              </a:lnSpc>
            </a:pPr>
            <a:r>
              <a:rPr lang="en-US" sz="1100">
                <a:solidFill>
                  <a:srgbClr val="161643"/>
                </a:solidFill>
                <a:latin typeface="Open Sans"/>
                <a:ea typeface="Open Sans"/>
                <a:cs typeface="Open Sans"/>
                <a:sym typeface="Open Sans"/>
              </a:rPr>
              <a:t>Thi</a:t>
            </a:r>
            <a:r>
              <a:rPr lang="en-US" sz="1100">
                <a:solidFill>
                  <a:srgbClr val="161643"/>
                </a:solidFill>
                <a:latin typeface="Open Sans"/>
                <a:ea typeface="Open Sans"/>
                <a:cs typeface="Open Sans"/>
                <a:sym typeface="Open Sans"/>
              </a:rPr>
              <a:t>s qualification reflects the role of educators in early childhood education and care who work in regulated children’s education and care services in Australia. They support children’s wellbeing, and development in the context of an approved learning framework. Educators use a range of well developed skills and knowledge using discretion and judgment when carrying out their work in the context of established policies and procedures.</a:t>
            </a:r>
          </a:p>
        </p:txBody>
      </p:sp>
      <p:sp>
        <p:nvSpPr>
          <p:cNvPr name="TextBox 31" id="31"/>
          <p:cNvSpPr txBox="true"/>
          <p:nvPr/>
        </p:nvSpPr>
        <p:spPr>
          <a:xfrm rot="0">
            <a:off x="1819943" y="3999930"/>
            <a:ext cx="5387695" cy="240665"/>
          </a:xfrm>
          <a:prstGeom prst="rect">
            <a:avLst/>
          </a:prstGeom>
        </p:spPr>
        <p:txBody>
          <a:bodyPr anchor="t" rtlCol="false" tIns="0" lIns="0" bIns="0" rIns="0">
            <a:spAutoFit/>
          </a:bodyPr>
          <a:lstStyle/>
          <a:p>
            <a:pPr algn="l">
              <a:lnSpc>
                <a:spcPts val="1959"/>
              </a:lnSpc>
              <a:spcBef>
                <a:spcPct val="0"/>
              </a:spcBef>
            </a:pPr>
            <a:r>
              <a:rPr lang="en-US" b="true" sz="1399">
                <a:solidFill>
                  <a:srgbClr val="161643"/>
                </a:solidFill>
                <a:latin typeface="Open Sans Bold"/>
                <a:ea typeface="Open Sans Bold"/>
                <a:cs typeface="Open Sans Bold"/>
                <a:sym typeface="Open Sans Bold"/>
              </a:rPr>
              <a:t>OVERVIEW: </a:t>
            </a:r>
          </a:p>
        </p:txBody>
      </p:sp>
      <p:sp>
        <p:nvSpPr>
          <p:cNvPr name="TextBox 32" id="32"/>
          <p:cNvSpPr txBox="true"/>
          <p:nvPr/>
        </p:nvSpPr>
        <p:spPr>
          <a:xfrm rot="0">
            <a:off x="5325870" y="5511637"/>
            <a:ext cx="2879917" cy="217127"/>
          </a:xfrm>
          <a:prstGeom prst="rect">
            <a:avLst/>
          </a:prstGeom>
        </p:spPr>
        <p:txBody>
          <a:bodyPr anchor="t" rtlCol="false" tIns="0" lIns="0" bIns="0" rIns="0">
            <a:spAutoFit/>
          </a:bodyPr>
          <a:lstStyle/>
          <a:p>
            <a:pPr algn="l">
              <a:lnSpc>
                <a:spcPts val="1786"/>
              </a:lnSpc>
              <a:spcBef>
                <a:spcPct val="0"/>
              </a:spcBef>
            </a:pPr>
            <a:r>
              <a:rPr lang="en-US" b="true" sz="1275">
                <a:solidFill>
                  <a:srgbClr val="161643"/>
                </a:solidFill>
                <a:latin typeface="Open Sans Bold"/>
                <a:ea typeface="Open Sans Bold"/>
                <a:cs typeface="Open Sans Bold"/>
                <a:sym typeface="Open Sans Bold"/>
              </a:rPr>
              <a:t>Study Units</a:t>
            </a:r>
          </a:p>
        </p:txBody>
      </p:sp>
      <p:sp>
        <p:nvSpPr>
          <p:cNvPr name="Freeform 33" id="33"/>
          <p:cNvSpPr/>
          <p:nvPr/>
        </p:nvSpPr>
        <p:spPr>
          <a:xfrm flipH="false" flipV="false" rot="0">
            <a:off x="6018760" y="9647979"/>
            <a:ext cx="580615" cy="580615"/>
          </a:xfrm>
          <a:custGeom>
            <a:avLst/>
            <a:gdLst/>
            <a:ahLst/>
            <a:cxnLst/>
            <a:rect r="r" b="b" t="t" l="l"/>
            <a:pathLst>
              <a:path h="580615" w="580615">
                <a:moveTo>
                  <a:pt x="0" y="0"/>
                </a:moveTo>
                <a:lnTo>
                  <a:pt x="580615" y="0"/>
                </a:lnTo>
                <a:lnTo>
                  <a:pt x="580615" y="580615"/>
                </a:lnTo>
                <a:lnTo>
                  <a:pt x="0" y="580615"/>
                </a:lnTo>
                <a:lnTo>
                  <a:pt x="0" y="0"/>
                </a:lnTo>
                <a:close/>
              </a:path>
            </a:pathLst>
          </a:custGeom>
          <a:blipFill>
            <a:blip r:embed="rId5"/>
            <a:stretch>
              <a:fillRect l="0" t="0" r="0" b="0"/>
            </a:stretch>
          </a:blipFill>
        </p:spPr>
      </p:sp>
      <p:sp>
        <p:nvSpPr>
          <p:cNvPr name="Freeform 34" id="34"/>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5" id="35"/>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6" id="36"/>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dl.0778.info@schools.sa.edu.au</a:t>
            </a:r>
          </a:p>
        </p:txBody>
      </p:sp>
      <p:sp>
        <p:nvSpPr>
          <p:cNvPr name="TextBox 37" id="37"/>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8821 0100</a:t>
            </a:r>
          </a:p>
        </p:txBody>
      </p:sp>
      <p:sp>
        <p:nvSpPr>
          <p:cNvPr name="TextBox 38" id="38"/>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KADINA MEMORIAL SCHOOL </a:t>
            </a:r>
          </a:p>
        </p:txBody>
      </p:sp>
      <p:sp>
        <p:nvSpPr>
          <p:cNvPr name="TextBox 39" id="39"/>
          <p:cNvSpPr txBox="true"/>
          <p:nvPr/>
        </p:nvSpPr>
        <p:spPr>
          <a:xfrm rot="0">
            <a:off x="7108967" y="10199805"/>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161643"/>
                </a:solidFill>
                <a:latin typeface="Open Sans"/>
                <a:ea typeface="Open Sans"/>
                <a:cs typeface="Open Sans"/>
                <a:sym typeface="Open Sans"/>
              </a:rPr>
              <a:t>RTO: 41026</a:t>
            </a:r>
          </a:p>
        </p:txBody>
      </p:sp>
      <p:grpSp>
        <p:nvGrpSpPr>
          <p:cNvPr name="Group 40" id="40"/>
          <p:cNvGrpSpPr/>
          <p:nvPr/>
        </p:nvGrpSpPr>
        <p:grpSpPr>
          <a:xfrm rot="0">
            <a:off x="1727916" y="10321981"/>
            <a:ext cx="255194" cy="230775"/>
            <a:chOff x="0" y="0"/>
            <a:chExt cx="340259" cy="307700"/>
          </a:xfrm>
        </p:grpSpPr>
        <p:grpSp>
          <p:nvGrpSpPr>
            <p:cNvPr name="Group 41" id="41"/>
            <p:cNvGrpSpPr/>
            <p:nvPr/>
          </p:nvGrpSpPr>
          <p:grpSpPr>
            <a:xfrm rot="0">
              <a:off x="16280" y="0"/>
              <a:ext cx="307700" cy="307700"/>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3" id="4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4" id="44"/>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23</a:t>
              </a:r>
            </a:p>
          </p:txBody>
        </p:sp>
      </p:gr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110206" y="-1743838"/>
            <a:ext cx="1580542" cy="7336980"/>
            <a:chOff x="0" y="0"/>
            <a:chExt cx="907046" cy="4210565"/>
          </a:xfrm>
        </p:grpSpPr>
        <p:sp>
          <p:nvSpPr>
            <p:cNvPr name="Freeform 3" id="3"/>
            <p:cNvSpPr/>
            <p:nvPr/>
          </p:nvSpPr>
          <p:spPr>
            <a:xfrm flipH="false" flipV="false" rot="0">
              <a:off x="0" y="0"/>
              <a:ext cx="907046" cy="4210565"/>
            </a:xfrm>
            <a:custGeom>
              <a:avLst/>
              <a:gdLst/>
              <a:ahLst/>
              <a:cxnLst/>
              <a:rect r="r" b="b" t="t" l="l"/>
              <a:pathLst>
                <a:path h="4210565" w="907046">
                  <a:moveTo>
                    <a:pt x="302512" y="4191496"/>
                  </a:moveTo>
                  <a:cubicBezTo>
                    <a:pt x="349014" y="4203010"/>
                    <a:pt x="401881" y="4210565"/>
                    <a:pt x="453767" y="4210565"/>
                  </a:cubicBezTo>
                  <a:cubicBezTo>
                    <a:pt x="505655" y="4210565"/>
                    <a:pt x="555585" y="4204088"/>
                    <a:pt x="601596" y="4192575"/>
                  </a:cubicBezTo>
                  <a:cubicBezTo>
                    <a:pt x="602577" y="4192215"/>
                    <a:pt x="603555" y="4192215"/>
                    <a:pt x="604534" y="4191856"/>
                  </a:cubicBezTo>
                  <a:cubicBezTo>
                    <a:pt x="777328" y="4145800"/>
                    <a:pt x="904598" y="4024187"/>
                    <a:pt x="907046" y="3806589"/>
                  </a:cubicBezTo>
                  <a:lnTo>
                    <a:pt x="907046" y="0"/>
                  </a:lnTo>
                  <a:lnTo>
                    <a:pt x="0" y="0"/>
                  </a:lnTo>
                  <a:lnTo>
                    <a:pt x="0" y="3803764"/>
                  </a:lnTo>
                  <a:cubicBezTo>
                    <a:pt x="2448" y="4024905"/>
                    <a:pt x="127760" y="4146521"/>
                    <a:pt x="302512" y="4191496"/>
                  </a:cubicBezTo>
                  <a:close/>
                </a:path>
              </a:pathLst>
            </a:custGeom>
            <a:solidFill>
              <a:srgbClr val="161643"/>
            </a:solidFill>
          </p:spPr>
        </p:sp>
        <p:sp>
          <p:nvSpPr>
            <p:cNvPr name="TextBox 4" id="4"/>
            <p:cNvSpPr txBox="true"/>
            <p:nvPr/>
          </p:nvSpPr>
          <p:spPr>
            <a:xfrm>
              <a:off x="0" y="-28575"/>
              <a:ext cx="907046"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913938" y="9674830"/>
            <a:ext cx="8437779" cy="628529"/>
            <a:chOff x="0" y="0"/>
            <a:chExt cx="1928845" cy="143679"/>
          </a:xfrm>
        </p:grpSpPr>
        <p:sp>
          <p:nvSpPr>
            <p:cNvPr name="Freeform 6" id="6"/>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7" id="7"/>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1366632" y="9646525"/>
            <a:ext cx="8760215" cy="628529"/>
            <a:chOff x="0" y="0"/>
            <a:chExt cx="2002553" cy="143679"/>
          </a:xfrm>
        </p:grpSpPr>
        <p:sp>
          <p:nvSpPr>
            <p:cNvPr name="Freeform 9" id="9"/>
            <p:cNvSpPr/>
            <p:nvPr/>
          </p:nvSpPr>
          <p:spPr>
            <a:xfrm flipH="false" flipV="false" rot="0">
              <a:off x="0" y="0"/>
              <a:ext cx="2002553" cy="143679"/>
            </a:xfrm>
            <a:custGeom>
              <a:avLst/>
              <a:gdLst/>
              <a:ahLst/>
              <a:cxnLst/>
              <a:rect r="r" b="b" t="t" l="l"/>
              <a:pathLst>
                <a:path h="143679" w="2002553">
                  <a:moveTo>
                    <a:pt x="0" y="0"/>
                  </a:moveTo>
                  <a:lnTo>
                    <a:pt x="2002553" y="0"/>
                  </a:lnTo>
                  <a:lnTo>
                    <a:pt x="2002553" y="143679"/>
                  </a:lnTo>
                  <a:lnTo>
                    <a:pt x="0" y="143679"/>
                  </a:lnTo>
                  <a:close/>
                </a:path>
              </a:pathLst>
            </a:custGeom>
            <a:solidFill>
              <a:srgbClr val="FFFFFF"/>
            </a:solidFill>
          </p:spPr>
        </p:sp>
        <p:sp>
          <p:nvSpPr>
            <p:cNvPr name="TextBox 10" id="10"/>
            <p:cNvSpPr txBox="true"/>
            <p:nvPr/>
          </p:nvSpPr>
          <p:spPr>
            <a:xfrm>
              <a:off x="0" y="-28575"/>
              <a:ext cx="2002553" cy="172254"/>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915375" y="9625258"/>
            <a:ext cx="8437779" cy="628529"/>
            <a:chOff x="0" y="0"/>
            <a:chExt cx="1928845" cy="143679"/>
          </a:xfrm>
        </p:grpSpPr>
        <p:sp>
          <p:nvSpPr>
            <p:cNvPr name="Freeform 12" id="12"/>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13" id="13"/>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0">
            <a:off x="6666172" y="9650451"/>
            <a:ext cx="578144" cy="578144"/>
            <a:chOff x="0" y="0"/>
            <a:chExt cx="207194" cy="207194"/>
          </a:xfrm>
        </p:grpSpPr>
        <p:sp>
          <p:nvSpPr>
            <p:cNvPr name="Freeform 15" id="15"/>
            <p:cNvSpPr/>
            <p:nvPr/>
          </p:nvSpPr>
          <p:spPr>
            <a:xfrm flipH="false" flipV="false" rot="0">
              <a:off x="0" y="0"/>
              <a:ext cx="207194" cy="207194"/>
            </a:xfrm>
            <a:custGeom>
              <a:avLst/>
              <a:gdLst/>
              <a:ahLst/>
              <a:cxnLst/>
              <a:rect r="r" b="b" t="t" l="l"/>
              <a:pathLst>
                <a:path h="207194" w="207194">
                  <a:moveTo>
                    <a:pt x="0" y="0"/>
                  </a:moveTo>
                  <a:lnTo>
                    <a:pt x="207194" y="0"/>
                  </a:lnTo>
                  <a:lnTo>
                    <a:pt x="207194" y="207194"/>
                  </a:lnTo>
                  <a:lnTo>
                    <a:pt x="0" y="207194"/>
                  </a:lnTo>
                  <a:close/>
                </a:path>
              </a:pathLst>
            </a:custGeom>
            <a:solidFill>
              <a:srgbClr val="FFFFFF"/>
            </a:solidFill>
          </p:spPr>
        </p:sp>
        <p:sp>
          <p:nvSpPr>
            <p:cNvPr name="TextBox 16" id="16"/>
            <p:cNvSpPr txBox="true"/>
            <p:nvPr/>
          </p:nvSpPr>
          <p:spPr>
            <a:xfrm>
              <a:off x="0" y="-28575"/>
              <a:ext cx="207194" cy="235769"/>
            </a:xfrm>
            <a:prstGeom prst="rect">
              <a:avLst/>
            </a:prstGeom>
          </p:spPr>
          <p:txBody>
            <a:bodyPr anchor="ctr" rtlCol="false" tIns="50800" lIns="50800" bIns="50800" rIns="50800"/>
            <a:lstStyle/>
            <a:p>
              <a:pPr algn="ctr">
                <a:lnSpc>
                  <a:spcPts val="1960"/>
                </a:lnSpc>
              </a:pPr>
            </a:p>
          </p:txBody>
        </p:sp>
      </p:grpSp>
      <p:sp>
        <p:nvSpPr>
          <p:cNvPr name="Freeform 17" id="17"/>
          <p:cNvSpPr/>
          <p:nvPr/>
        </p:nvSpPr>
        <p:spPr>
          <a:xfrm flipH="false" flipV="false" rot="0">
            <a:off x="6559259" y="9647979"/>
            <a:ext cx="617616" cy="617616"/>
          </a:xfrm>
          <a:custGeom>
            <a:avLst/>
            <a:gdLst/>
            <a:ahLst/>
            <a:cxnLst/>
            <a:rect r="r" b="b" t="t" l="l"/>
            <a:pathLst>
              <a:path h="617616" w="617616">
                <a:moveTo>
                  <a:pt x="0" y="0"/>
                </a:moveTo>
                <a:lnTo>
                  <a:pt x="617616" y="0"/>
                </a:lnTo>
                <a:lnTo>
                  <a:pt x="617616" y="617617"/>
                </a:lnTo>
                <a:lnTo>
                  <a:pt x="0" y="617617"/>
                </a:lnTo>
                <a:lnTo>
                  <a:pt x="0" y="0"/>
                </a:lnTo>
                <a:close/>
              </a:path>
            </a:pathLst>
          </a:custGeom>
          <a:blipFill>
            <a:blip r:embed="rId2"/>
            <a:stretch>
              <a:fillRect l="0" t="0" r="0" b="0"/>
            </a:stretch>
          </a:blipFill>
        </p:spPr>
      </p:sp>
      <p:sp>
        <p:nvSpPr>
          <p:cNvPr name="Freeform 18" id="18"/>
          <p:cNvSpPr/>
          <p:nvPr/>
        </p:nvSpPr>
        <p:spPr>
          <a:xfrm flipH="false" flipV="false" rot="0">
            <a:off x="7176875" y="9704776"/>
            <a:ext cx="1769905" cy="502210"/>
          </a:xfrm>
          <a:custGeom>
            <a:avLst/>
            <a:gdLst/>
            <a:ahLst/>
            <a:cxnLst/>
            <a:rect r="r" b="b" t="t" l="l"/>
            <a:pathLst>
              <a:path h="502210" w="1769905">
                <a:moveTo>
                  <a:pt x="0" y="0"/>
                </a:moveTo>
                <a:lnTo>
                  <a:pt x="1769905" y="0"/>
                </a:lnTo>
                <a:lnTo>
                  <a:pt x="1769905" y="502210"/>
                </a:lnTo>
                <a:lnTo>
                  <a:pt x="0" y="502210"/>
                </a:lnTo>
                <a:lnTo>
                  <a:pt x="0" y="0"/>
                </a:lnTo>
                <a:close/>
              </a:path>
            </a:pathLst>
          </a:custGeom>
          <a:blipFill>
            <a:blip r:embed="rId3"/>
            <a:stretch>
              <a:fillRect l="0" t="0" r="0" b="0"/>
            </a:stretch>
          </a:blipFill>
        </p:spPr>
      </p:sp>
      <p:sp>
        <p:nvSpPr>
          <p:cNvPr name="TextBox 19" id="19"/>
          <p:cNvSpPr txBox="true"/>
          <p:nvPr/>
        </p:nvSpPr>
        <p:spPr>
          <a:xfrm rot="0">
            <a:off x="1844072" y="326100"/>
            <a:ext cx="6577513" cy="569975"/>
          </a:xfrm>
          <a:prstGeom prst="rect">
            <a:avLst/>
          </a:prstGeom>
        </p:spPr>
        <p:txBody>
          <a:bodyPr anchor="t" rtlCol="false" tIns="0" lIns="0" bIns="0" rIns="0">
            <a:spAutoFit/>
          </a:bodyPr>
          <a:lstStyle/>
          <a:p>
            <a:pPr algn="l">
              <a:lnSpc>
                <a:spcPts val="1749"/>
              </a:lnSpc>
            </a:pPr>
            <a:r>
              <a:rPr lang="en-US" sz="1861" b="true">
                <a:solidFill>
                  <a:srgbClr val="A5DEF5"/>
                </a:solidFill>
                <a:latin typeface="Open Sans Bold"/>
                <a:ea typeface="Open Sans Bold"/>
                <a:cs typeface="Open Sans Bold"/>
                <a:sym typeface="Open Sans Bold"/>
              </a:rPr>
              <a:t>SEE WHAT IT’S LIKE TO BUILD A CAREER IN </a:t>
            </a:r>
          </a:p>
          <a:p>
            <a:pPr algn="l">
              <a:lnSpc>
                <a:spcPts val="2501"/>
              </a:lnSpc>
            </a:pPr>
            <a:r>
              <a:rPr lang="en-US" b="true" sz="2661">
                <a:solidFill>
                  <a:srgbClr val="161643"/>
                </a:solidFill>
                <a:latin typeface="Open Sans Bold"/>
                <a:ea typeface="Open Sans Bold"/>
                <a:cs typeface="Open Sans Bold"/>
                <a:sym typeface="Open Sans Bold"/>
              </a:rPr>
              <a:t>EARLY CHILDHOOD AND EDUCATION </a:t>
            </a:r>
          </a:p>
        </p:txBody>
      </p:sp>
      <p:grpSp>
        <p:nvGrpSpPr>
          <p:cNvPr name="Group 20" id="20"/>
          <p:cNvGrpSpPr/>
          <p:nvPr/>
        </p:nvGrpSpPr>
        <p:grpSpPr>
          <a:xfrm rot="0">
            <a:off x="6955244" y="892884"/>
            <a:ext cx="2063536" cy="2063536"/>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5046" t="0" r="-25046" b="0"/>
              </a:stretch>
            </a:blipFill>
          </p:spPr>
        </p:sp>
      </p:grpSp>
      <p:grpSp>
        <p:nvGrpSpPr>
          <p:cNvPr name="Group 22" id="22"/>
          <p:cNvGrpSpPr/>
          <p:nvPr/>
        </p:nvGrpSpPr>
        <p:grpSpPr>
          <a:xfrm rot="0">
            <a:off x="3056923" y="3245619"/>
            <a:ext cx="4605894" cy="477608"/>
            <a:chOff x="0" y="0"/>
            <a:chExt cx="1650648" cy="171164"/>
          </a:xfrm>
        </p:grpSpPr>
        <p:sp>
          <p:nvSpPr>
            <p:cNvPr name="Freeform 23" id="23"/>
            <p:cNvSpPr/>
            <p:nvPr/>
          </p:nvSpPr>
          <p:spPr>
            <a:xfrm flipH="false" flipV="false" rot="0">
              <a:off x="0" y="0"/>
              <a:ext cx="1650648" cy="171164"/>
            </a:xfrm>
            <a:custGeom>
              <a:avLst/>
              <a:gdLst/>
              <a:ahLst/>
              <a:cxnLst/>
              <a:rect r="r" b="b" t="t" l="l"/>
              <a:pathLst>
                <a:path h="171164" w="1650648">
                  <a:moveTo>
                    <a:pt x="21851" y="0"/>
                  </a:moveTo>
                  <a:lnTo>
                    <a:pt x="1628797" y="0"/>
                  </a:lnTo>
                  <a:cubicBezTo>
                    <a:pt x="1634592" y="0"/>
                    <a:pt x="1640150" y="2302"/>
                    <a:pt x="1644248" y="6400"/>
                  </a:cubicBezTo>
                  <a:cubicBezTo>
                    <a:pt x="1648346" y="10498"/>
                    <a:pt x="1650648" y="16056"/>
                    <a:pt x="1650648" y="21851"/>
                  </a:cubicBezTo>
                  <a:lnTo>
                    <a:pt x="1650648" y="149312"/>
                  </a:lnTo>
                  <a:cubicBezTo>
                    <a:pt x="1650648" y="161381"/>
                    <a:pt x="1640865" y="171164"/>
                    <a:pt x="1628797" y="171164"/>
                  </a:cubicBezTo>
                  <a:lnTo>
                    <a:pt x="21851" y="171164"/>
                  </a:lnTo>
                  <a:cubicBezTo>
                    <a:pt x="16056" y="171164"/>
                    <a:pt x="10498" y="168862"/>
                    <a:pt x="6400" y="164764"/>
                  </a:cubicBezTo>
                  <a:cubicBezTo>
                    <a:pt x="2302" y="160666"/>
                    <a:pt x="0" y="155108"/>
                    <a:pt x="0" y="149312"/>
                  </a:cubicBezTo>
                  <a:lnTo>
                    <a:pt x="0" y="21851"/>
                  </a:lnTo>
                  <a:cubicBezTo>
                    <a:pt x="0" y="9783"/>
                    <a:pt x="9783" y="0"/>
                    <a:pt x="21851" y="0"/>
                  </a:cubicBezTo>
                  <a:close/>
                </a:path>
              </a:pathLst>
            </a:custGeom>
            <a:solidFill>
              <a:srgbClr val="A5DEF5"/>
            </a:solidFill>
          </p:spPr>
        </p:sp>
        <p:sp>
          <p:nvSpPr>
            <p:cNvPr name="TextBox 24" id="24"/>
            <p:cNvSpPr txBox="true"/>
            <p:nvPr/>
          </p:nvSpPr>
          <p:spPr>
            <a:xfrm>
              <a:off x="0" y="-28575"/>
              <a:ext cx="1650648" cy="199739"/>
            </a:xfrm>
            <a:prstGeom prst="rect">
              <a:avLst/>
            </a:prstGeom>
          </p:spPr>
          <p:txBody>
            <a:bodyPr anchor="ctr" rtlCol="false" tIns="50800" lIns="50800" bIns="50800" rIns="50800"/>
            <a:lstStyle/>
            <a:p>
              <a:pPr algn="ctr">
                <a:lnSpc>
                  <a:spcPts val="1960"/>
                </a:lnSpc>
              </a:pPr>
            </a:p>
          </p:txBody>
        </p:sp>
      </p:grpSp>
      <p:grpSp>
        <p:nvGrpSpPr>
          <p:cNvPr name="Group 25" id="25"/>
          <p:cNvGrpSpPr/>
          <p:nvPr/>
        </p:nvGrpSpPr>
        <p:grpSpPr>
          <a:xfrm rot="0">
            <a:off x="5263729" y="3800058"/>
            <a:ext cx="192282" cy="233389"/>
            <a:chOff x="0" y="0"/>
            <a:chExt cx="669640" cy="812800"/>
          </a:xfrm>
        </p:grpSpPr>
        <p:sp>
          <p:nvSpPr>
            <p:cNvPr name="Freeform 26" id="26"/>
            <p:cNvSpPr/>
            <p:nvPr/>
          </p:nvSpPr>
          <p:spPr>
            <a:xfrm flipH="false" flipV="false" rot="0">
              <a:off x="0" y="0"/>
              <a:ext cx="669640" cy="812800"/>
            </a:xfrm>
            <a:custGeom>
              <a:avLst/>
              <a:gdLst/>
              <a:ahLst/>
              <a:cxnLst/>
              <a:rect r="r" b="b" t="t" l="l"/>
              <a:pathLst>
                <a:path h="812800" w="669640">
                  <a:moveTo>
                    <a:pt x="334820" y="812800"/>
                  </a:moveTo>
                  <a:lnTo>
                    <a:pt x="0" y="406400"/>
                  </a:lnTo>
                  <a:lnTo>
                    <a:pt x="203200" y="406400"/>
                  </a:lnTo>
                  <a:lnTo>
                    <a:pt x="203200" y="0"/>
                  </a:lnTo>
                  <a:lnTo>
                    <a:pt x="466440" y="0"/>
                  </a:lnTo>
                  <a:lnTo>
                    <a:pt x="466440" y="406400"/>
                  </a:lnTo>
                  <a:lnTo>
                    <a:pt x="669640" y="406400"/>
                  </a:lnTo>
                  <a:lnTo>
                    <a:pt x="334820" y="812800"/>
                  </a:lnTo>
                  <a:close/>
                </a:path>
              </a:pathLst>
            </a:custGeom>
            <a:solidFill>
              <a:srgbClr val="A5DEF5"/>
            </a:solidFill>
          </p:spPr>
        </p:sp>
        <p:sp>
          <p:nvSpPr>
            <p:cNvPr name="TextBox 27" id="27"/>
            <p:cNvSpPr txBox="true"/>
            <p:nvPr/>
          </p:nvSpPr>
          <p:spPr>
            <a:xfrm>
              <a:off x="203200" y="-28575"/>
              <a:ext cx="263240" cy="739775"/>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0">
            <a:off x="4344919" y="4054597"/>
            <a:ext cx="2002162" cy="477608"/>
            <a:chOff x="0" y="0"/>
            <a:chExt cx="717530" cy="171164"/>
          </a:xfrm>
        </p:grpSpPr>
        <p:sp>
          <p:nvSpPr>
            <p:cNvPr name="Freeform 29" id="29"/>
            <p:cNvSpPr/>
            <p:nvPr/>
          </p:nvSpPr>
          <p:spPr>
            <a:xfrm flipH="false" flipV="false" rot="0">
              <a:off x="0" y="0"/>
              <a:ext cx="717530" cy="171164"/>
            </a:xfrm>
            <a:custGeom>
              <a:avLst/>
              <a:gdLst/>
              <a:ahLst/>
              <a:cxnLst/>
              <a:rect r="r" b="b" t="t" l="l"/>
              <a:pathLst>
                <a:path h="171164" w="717530">
                  <a:moveTo>
                    <a:pt x="50268" y="0"/>
                  </a:moveTo>
                  <a:lnTo>
                    <a:pt x="667262" y="0"/>
                  </a:lnTo>
                  <a:cubicBezTo>
                    <a:pt x="680594" y="0"/>
                    <a:pt x="693379" y="5296"/>
                    <a:pt x="702807" y="14723"/>
                  </a:cubicBezTo>
                  <a:cubicBezTo>
                    <a:pt x="712234" y="24150"/>
                    <a:pt x="717530" y="36936"/>
                    <a:pt x="717530" y="50268"/>
                  </a:cubicBezTo>
                  <a:lnTo>
                    <a:pt x="717530" y="120896"/>
                  </a:lnTo>
                  <a:cubicBezTo>
                    <a:pt x="717530" y="148658"/>
                    <a:pt x="695024" y="171164"/>
                    <a:pt x="667262" y="171164"/>
                  </a:cubicBezTo>
                  <a:lnTo>
                    <a:pt x="50268" y="171164"/>
                  </a:lnTo>
                  <a:cubicBezTo>
                    <a:pt x="36936" y="171164"/>
                    <a:pt x="24150" y="165868"/>
                    <a:pt x="14723" y="156441"/>
                  </a:cubicBezTo>
                  <a:cubicBezTo>
                    <a:pt x="5296" y="147013"/>
                    <a:pt x="0" y="134228"/>
                    <a:pt x="0" y="120896"/>
                  </a:cubicBezTo>
                  <a:lnTo>
                    <a:pt x="0" y="50268"/>
                  </a:lnTo>
                  <a:cubicBezTo>
                    <a:pt x="0" y="22506"/>
                    <a:pt x="22506" y="0"/>
                    <a:pt x="50268" y="0"/>
                  </a:cubicBezTo>
                  <a:close/>
                </a:path>
              </a:pathLst>
            </a:custGeom>
            <a:ln w="38100" cap="sq">
              <a:solidFill>
                <a:srgbClr val="A5DEF5"/>
              </a:solidFill>
              <a:prstDash val="solid"/>
              <a:miter/>
            </a:ln>
          </p:spPr>
        </p:sp>
        <p:sp>
          <p:nvSpPr>
            <p:cNvPr name="TextBox 30" id="30"/>
            <p:cNvSpPr txBox="true"/>
            <p:nvPr/>
          </p:nvSpPr>
          <p:spPr>
            <a:xfrm>
              <a:off x="0" y="-28575"/>
              <a:ext cx="717530" cy="199739"/>
            </a:xfrm>
            <a:prstGeom prst="rect">
              <a:avLst/>
            </a:prstGeom>
          </p:spPr>
          <p:txBody>
            <a:bodyPr anchor="ctr" rtlCol="false" tIns="50800" lIns="50800" bIns="50800" rIns="50800"/>
            <a:lstStyle/>
            <a:p>
              <a:pPr algn="ctr">
                <a:lnSpc>
                  <a:spcPts val="1960"/>
                </a:lnSpc>
              </a:pPr>
            </a:p>
          </p:txBody>
        </p:sp>
      </p:grpSp>
      <p:grpSp>
        <p:nvGrpSpPr>
          <p:cNvPr name="Group 31" id="31"/>
          <p:cNvGrpSpPr/>
          <p:nvPr/>
        </p:nvGrpSpPr>
        <p:grpSpPr>
          <a:xfrm rot="0">
            <a:off x="5263729" y="5504256"/>
            <a:ext cx="192282" cy="233389"/>
            <a:chOff x="0" y="0"/>
            <a:chExt cx="669640" cy="812800"/>
          </a:xfrm>
        </p:grpSpPr>
        <p:sp>
          <p:nvSpPr>
            <p:cNvPr name="Freeform 32" id="32"/>
            <p:cNvSpPr/>
            <p:nvPr/>
          </p:nvSpPr>
          <p:spPr>
            <a:xfrm flipH="false" flipV="false" rot="0">
              <a:off x="0" y="0"/>
              <a:ext cx="669640" cy="812800"/>
            </a:xfrm>
            <a:custGeom>
              <a:avLst/>
              <a:gdLst/>
              <a:ahLst/>
              <a:cxnLst/>
              <a:rect r="r" b="b" t="t" l="l"/>
              <a:pathLst>
                <a:path h="812800" w="669640">
                  <a:moveTo>
                    <a:pt x="334820" y="812800"/>
                  </a:moveTo>
                  <a:lnTo>
                    <a:pt x="0" y="406400"/>
                  </a:lnTo>
                  <a:lnTo>
                    <a:pt x="203200" y="406400"/>
                  </a:lnTo>
                  <a:lnTo>
                    <a:pt x="203200" y="0"/>
                  </a:lnTo>
                  <a:lnTo>
                    <a:pt x="466440" y="0"/>
                  </a:lnTo>
                  <a:lnTo>
                    <a:pt x="466440" y="406400"/>
                  </a:lnTo>
                  <a:lnTo>
                    <a:pt x="669640" y="406400"/>
                  </a:lnTo>
                  <a:lnTo>
                    <a:pt x="334820" y="812800"/>
                  </a:lnTo>
                  <a:close/>
                </a:path>
              </a:pathLst>
            </a:custGeom>
            <a:solidFill>
              <a:srgbClr val="A5DEF5"/>
            </a:solidFill>
          </p:spPr>
        </p:sp>
        <p:sp>
          <p:nvSpPr>
            <p:cNvPr name="TextBox 33" id="33"/>
            <p:cNvSpPr txBox="true"/>
            <p:nvPr/>
          </p:nvSpPr>
          <p:spPr>
            <a:xfrm>
              <a:off x="203200" y="-28575"/>
              <a:ext cx="263240" cy="739775"/>
            </a:xfrm>
            <a:prstGeom prst="rect">
              <a:avLst/>
            </a:prstGeom>
          </p:spPr>
          <p:txBody>
            <a:bodyPr anchor="ctr" rtlCol="false" tIns="50800" lIns="50800" bIns="50800" rIns="50800"/>
            <a:lstStyle/>
            <a:p>
              <a:pPr algn="ctr">
                <a:lnSpc>
                  <a:spcPts val="1960"/>
                </a:lnSpc>
              </a:pPr>
            </a:p>
          </p:txBody>
        </p:sp>
      </p:grpSp>
      <p:grpSp>
        <p:nvGrpSpPr>
          <p:cNvPr name="Group 34" id="34"/>
          <p:cNvGrpSpPr/>
          <p:nvPr/>
        </p:nvGrpSpPr>
        <p:grpSpPr>
          <a:xfrm rot="0">
            <a:off x="4157619" y="5758795"/>
            <a:ext cx="2404501" cy="477608"/>
            <a:chOff x="0" y="0"/>
            <a:chExt cx="861719" cy="171164"/>
          </a:xfrm>
        </p:grpSpPr>
        <p:sp>
          <p:nvSpPr>
            <p:cNvPr name="Freeform 35" id="35"/>
            <p:cNvSpPr/>
            <p:nvPr/>
          </p:nvSpPr>
          <p:spPr>
            <a:xfrm flipH="false" flipV="false" rot="0">
              <a:off x="0" y="0"/>
              <a:ext cx="861719" cy="171164"/>
            </a:xfrm>
            <a:custGeom>
              <a:avLst/>
              <a:gdLst/>
              <a:ahLst/>
              <a:cxnLst/>
              <a:rect r="r" b="b" t="t" l="l"/>
              <a:pathLst>
                <a:path h="171164" w="861719">
                  <a:moveTo>
                    <a:pt x="41857" y="0"/>
                  </a:moveTo>
                  <a:lnTo>
                    <a:pt x="819862" y="0"/>
                  </a:lnTo>
                  <a:cubicBezTo>
                    <a:pt x="842979" y="0"/>
                    <a:pt x="861719" y="18740"/>
                    <a:pt x="861719" y="41857"/>
                  </a:cubicBezTo>
                  <a:lnTo>
                    <a:pt x="861719" y="129307"/>
                  </a:lnTo>
                  <a:cubicBezTo>
                    <a:pt x="861719" y="140408"/>
                    <a:pt x="857309" y="151055"/>
                    <a:pt x="849459" y="158904"/>
                  </a:cubicBezTo>
                  <a:cubicBezTo>
                    <a:pt x="841610" y="166754"/>
                    <a:pt x="830963" y="171164"/>
                    <a:pt x="819862" y="171164"/>
                  </a:cubicBezTo>
                  <a:lnTo>
                    <a:pt x="41857" y="171164"/>
                  </a:lnTo>
                  <a:cubicBezTo>
                    <a:pt x="30756" y="171164"/>
                    <a:pt x="20109" y="166754"/>
                    <a:pt x="12260" y="158904"/>
                  </a:cubicBezTo>
                  <a:cubicBezTo>
                    <a:pt x="4410" y="151055"/>
                    <a:pt x="0" y="140408"/>
                    <a:pt x="0" y="129307"/>
                  </a:cubicBezTo>
                  <a:lnTo>
                    <a:pt x="0" y="41857"/>
                  </a:lnTo>
                  <a:cubicBezTo>
                    <a:pt x="0" y="30756"/>
                    <a:pt x="4410" y="20109"/>
                    <a:pt x="12260" y="12260"/>
                  </a:cubicBezTo>
                  <a:cubicBezTo>
                    <a:pt x="20109" y="4410"/>
                    <a:pt x="30756" y="0"/>
                    <a:pt x="41857" y="0"/>
                  </a:cubicBezTo>
                  <a:close/>
                </a:path>
              </a:pathLst>
            </a:custGeom>
            <a:ln w="38100" cap="sq">
              <a:solidFill>
                <a:srgbClr val="A5DEF5"/>
              </a:solidFill>
              <a:prstDash val="solid"/>
              <a:miter/>
            </a:ln>
          </p:spPr>
        </p:sp>
        <p:sp>
          <p:nvSpPr>
            <p:cNvPr name="TextBox 36" id="36"/>
            <p:cNvSpPr txBox="true"/>
            <p:nvPr/>
          </p:nvSpPr>
          <p:spPr>
            <a:xfrm>
              <a:off x="0" y="-28575"/>
              <a:ext cx="861719" cy="199739"/>
            </a:xfrm>
            <a:prstGeom prst="rect">
              <a:avLst/>
            </a:prstGeom>
          </p:spPr>
          <p:txBody>
            <a:bodyPr anchor="ctr" rtlCol="false" tIns="50800" lIns="50800" bIns="50800" rIns="50800"/>
            <a:lstStyle/>
            <a:p>
              <a:pPr algn="ctr">
                <a:lnSpc>
                  <a:spcPts val="1960"/>
                </a:lnSpc>
              </a:pPr>
            </a:p>
          </p:txBody>
        </p:sp>
      </p:grpSp>
      <p:grpSp>
        <p:nvGrpSpPr>
          <p:cNvPr name="Group 37" id="37"/>
          <p:cNvGrpSpPr/>
          <p:nvPr/>
        </p:nvGrpSpPr>
        <p:grpSpPr>
          <a:xfrm rot="0">
            <a:off x="1805250" y="6369753"/>
            <a:ext cx="3506550" cy="1004848"/>
            <a:chOff x="0" y="0"/>
            <a:chExt cx="1256668" cy="360115"/>
          </a:xfrm>
        </p:grpSpPr>
        <p:sp>
          <p:nvSpPr>
            <p:cNvPr name="Freeform 38" id="38"/>
            <p:cNvSpPr/>
            <p:nvPr/>
          </p:nvSpPr>
          <p:spPr>
            <a:xfrm flipH="false" flipV="false" rot="0">
              <a:off x="0" y="0"/>
              <a:ext cx="1256668" cy="360115"/>
            </a:xfrm>
            <a:custGeom>
              <a:avLst/>
              <a:gdLst/>
              <a:ahLst/>
              <a:cxnLst/>
              <a:rect r="r" b="b" t="t" l="l"/>
              <a:pathLst>
                <a:path h="360115" w="1256668">
                  <a:moveTo>
                    <a:pt x="28702" y="0"/>
                  </a:moveTo>
                  <a:lnTo>
                    <a:pt x="1227966" y="0"/>
                  </a:lnTo>
                  <a:cubicBezTo>
                    <a:pt x="1235579" y="0"/>
                    <a:pt x="1242879" y="3024"/>
                    <a:pt x="1248262" y="8407"/>
                  </a:cubicBezTo>
                  <a:cubicBezTo>
                    <a:pt x="1253644" y="13789"/>
                    <a:pt x="1256668" y="21090"/>
                    <a:pt x="1256668" y="28702"/>
                  </a:cubicBezTo>
                  <a:lnTo>
                    <a:pt x="1256668" y="331413"/>
                  </a:lnTo>
                  <a:cubicBezTo>
                    <a:pt x="1256668" y="347264"/>
                    <a:pt x="1243818" y="360115"/>
                    <a:pt x="1227966" y="360115"/>
                  </a:cubicBezTo>
                  <a:lnTo>
                    <a:pt x="28702" y="360115"/>
                  </a:lnTo>
                  <a:cubicBezTo>
                    <a:pt x="12850" y="360115"/>
                    <a:pt x="0" y="347264"/>
                    <a:pt x="0" y="331413"/>
                  </a:cubicBezTo>
                  <a:lnTo>
                    <a:pt x="0" y="28702"/>
                  </a:lnTo>
                  <a:cubicBezTo>
                    <a:pt x="0" y="12850"/>
                    <a:pt x="12850" y="0"/>
                    <a:pt x="28702" y="0"/>
                  </a:cubicBezTo>
                  <a:close/>
                </a:path>
              </a:pathLst>
            </a:custGeom>
            <a:solidFill>
              <a:srgbClr val="A5DEF5"/>
            </a:solidFill>
          </p:spPr>
        </p:sp>
        <p:sp>
          <p:nvSpPr>
            <p:cNvPr name="TextBox 39" id="39"/>
            <p:cNvSpPr txBox="true"/>
            <p:nvPr/>
          </p:nvSpPr>
          <p:spPr>
            <a:xfrm>
              <a:off x="0" y="-28575"/>
              <a:ext cx="1256668" cy="388690"/>
            </a:xfrm>
            <a:prstGeom prst="rect">
              <a:avLst/>
            </a:prstGeom>
          </p:spPr>
          <p:txBody>
            <a:bodyPr anchor="ctr" rtlCol="false" tIns="50800" lIns="50800" bIns="50800" rIns="50800"/>
            <a:lstStyle/>
            <a:p>
              <a:pPr algn="ctr">
                <a:lnSpc>
                  <a:spcPts val="1960"/>
                </a:lnSpc>
              </a:pPr>
            </a:p>
          </p:txBody>
        </p:sp>
      </p:grpSp>
      <p:grpSp>
        <p:nvGrpSpPr>
          <p:cNvPr name="Group 40" id="40"/>
          <p:cNvGrpSpPr/>
          <p:nvPr/>
        </p:nvGrpSpPr>
        <p:grpSpPr>
          <a:xfrm rot="0">
            <a:off x="5407940" y="6369753"/>
            <a:ext cx="3506550" cy="1004848"/>
            <a:chOff x="0" y="0"/>
            <a:chExt cx="1256668" cy="360115"/>
          </a:xfrm>
        </p:grpSpPr>
        <p:sp>
          <p:nvSpPr>
            <p:cNvPr name="Freeform 41" id="41"/>
            <p:cNvSpPr/>
            <p:nvPr/>
          </p:nvSpPr>
          <p:spPr>
            <a:xfrm flipH="false" flipV="false" rot="0">
              <a:off x="0" y="0"/>
              <a:ext cx="1256668" cy="360115"/>
            </a:xfrm>
            <a:custGeom>
              <a:avLst/>
              <a:gdLst/>
              <a:ahLst/>
              <a:cxnLst/>
              <a:rect r="r" b="b" t="t" l="l"/>
              <a:pathLst>
                <a:path h="360115" w="1256668">
                  <a:moveTo>
                    <a:pt x="28702" y="0"/>
                  </a:moveTo>
                  <a:lnTo>
                    <a:pt x="1227966" y="0"/>
                  </a:lnTo>
                  <a:cubicBezTo>
                    <a:pt x="1235579" y="0"/>
                    <a:pt x="1242879" y="3024"/>
                    <a:pt x="1248262" y="8407"/>
                  </a:cubicBezTo>
                  <a:cubicBezTo>
                    <a:pt x="1253644" y="13789"/>
                    <a:pt x="1256668" y="21090"/>
                    <a:pt x="1256668" y="28702"/>
                  </a:cubicBezTo>
                  <a:lnTo>
                    <a:pt x="1256668" y="331413"/>
                  </a:lnTo>
                  <a:cubicBezTo>
                    <a:pt x="1256668" y="347264"/>
                    <a:pt x="1243818" y="360115"/>
                    <a:pt x="1227966" y="360115"/>
                  </a:cubicBezTo>
                  <a:lnTo>
                    <a:pt x="28702" y="360115"/>
                  </a:lnTo>
                  <a:cubicBezTo>
                    <a:pt x="12850" y="360115"/>
                    <a:pt x="0" y="347264"/>
                    <a:pt x="0" y="331413"/>
                  </a:cubicBezTo>
                  <a:lnTo>
                    <a:pt x="0" y="28702"/>
                  </a:lnTo>
                  <a:cubicBezTo>
                    <a:pt x="0" y="12850"/>
                    <a:pt x="12850" y="0"/>
                    <a:pt x="28702" y="0"/>
                  </a:cubicBezTo>
                  <a:close/>
                </a:path>
              </a:pathLst>
            </a:custGeom>
            <a:solidFill>
              <a:srgbClr val="A5DEF5"/>
            </a:solidFill>
          </p:spPr>
        </p:sp>
        <p:sp>
          <p:nvSpPr>
            <p:cNvPr name="TextBox 42" id="42"/>
            <p:cNvSpPr txBox="true"/>
            <p:nvPr/>
          </p:nvSpPr>
          <p:spPr>
            <a:xfrm>
              <a:off x="0" y="-28575"/>
              <a:ext cx="1256668" cy="388690"/>
            </a:xfrm>
            <a:prstGeom prst="rect">
              <a:avLst/>
            </a:prstGeom>
          </p:spPr>
          <p:txBody>
            <a:bodyPr anchor="ctr" rtlCol="false" tIns="50800" lIns="50800" bIns="50800" rIns="50800"/>
            <a:lstStyle/>
            <a:p>
              <a:pPr algn="ctr">
                <a:lnSpc>
                  <a:spcPts val="1960"/>
                </a:lnSpc>
              </a:pPr>
            </a:p>
          </p:txBody>
        </p:sp>
      </p:grpSp>
      <p:grpSp>
        <p:nvGrpSpPr>
          <p:cNvPr name="Group 43" id="43"/>
          <p:cNvGrpSpPr/>
          <p:nvPr/>
        </p:nvGrpSpPr>
        <p:grpSpPr>
          <a:xfrm rot="0">
            <a:off x="5249859" y="7431751"/>
            <a:ext cx="192282" cy="233389"/>
            <a:chOff x="0" y="0"/>
            <a:chExt cx="669640" cy="812800"/>
          </a:xfrm>
        </p:grpSpPr>
        <p:sp>
          <p:nvSpPr>
            <p:cNvPr name="Freeform 44" id="44"/>
            <p:cNvSpPr/>
            <p:nvPr/>
          </p:nvSpPr>
          <p:spPr>
            <a:xfrm flipH="false" flipV="false" rot="0">
              <a:off x="0" y="0"/>
              <a:ext cx="669640" cy="812800"/>
            </a:xfrm>
            <a:custGeom>
              <a:avLst/>
              <a:gdLst/>
              <a:ahLst/>
              <a:cxnLst/>
              <a:rect r="r" b="b" t="t" l="l"/>
              <a:pathLst>
                <a:path h="812800" w="669640">
                  <a:moveTo>
                    <a:pt x="334820" y="812800"/>
                  </a:moveTo>
                  <a:lnTo>
                    <a:pt x="0" y="406400"/>
                  </a:lnTo>
                  <a:lnTo>
                    <a:pt x="203200" y="406400"/>
                  </a:lnTo>
                  <a:lnTo>
                    <a:pt x="203200" y="0"/>
                  </a:lnTo>
                  <a:lnTo>
                    <a:pt x="466440" y="0"/>
                  </a:lnTo>
                  <a:lnTo>
                    <a:pt x="466440" y="406400"/>
                  </a:lnTo>
                  <a:lnTo>
                    <a:pt x="669640" y="406400"/>
                  </a:lnTo>
                  <a:lnTo>
                    <a:pt x="334820" y="812800"/>
                  </a:lnTo>
                  <a:close/>
                </a:path>
              </a:pathLst>
            </a:custGeom>
            <a:solidFill>
              <a:srgbClr val="A5DEF5"/>
            </a:solidFill>
          </p:spPr>
        </p:sp>
        <p:sp>
          <p:nvSpPr>
            <p:cNvPr name="TextBox 45" id="45"/>
            <p:cNvSpPr txBox="true"/>
            <p:nvPr/>
          </p:nvSpPr>
          <p:spPr>
            <a:xfrm>
              <a:off x="203200" y="-28575"/>
              <a:ext cx="263240" cy="739775"/>
            </a:xfrm>
            <a:prstGeom prst="rect">
              <a:avLst/>
            </a:prstGeom>
          </p:spPr>
          <p:txBody>
            <a:bodyPr anchor="ctr" rtlCol="false" tIns="50800" lIns="50800" bIns="50800" rIns="50800"/>
            <a:lstStyle/>
            <a:p>
              <a:pPr algn="ctr">
                <a:lnSpc>
                  <a:spcPts val="1960"/>
                </a:lnSpc>
              </a:pPr>
            </a:p>
          </p:txBody>
        </p:sp>
      </p:grpSp>
      <p:grpSp>
        <p:nvGrpSpPr>
          <p:cNvPr name="Group 46" id="46"/>
          <p:cNvGrpSpPr/>
          <p:nvPr/>
        </p:nvGrpSpPr>
        <p:grpSpPr>
          <a:xfrm rot="0">
            <a:off x="3832366" y="7686290"/>
            <a:ext cx="3027268" cy="477608"/>
            <a:chOff x="0" y="0"/>
            <a:chExt cx="1084904" cy="171164"/>
          </a:xfrm>
        </p:grpSpPr>
        <p:sp>
          <p:nvSpPr>
            <p:cNvPr name="Freeform 47" id="47"/>
            <p:cNvSpPr/>
            <p:nvPr/>
          </p:nvSpPr>
          <p:spPr>
            <a:xfrm flipH="false" flipV="false" rot="0">
              <a:off x="0" y="0"/>
              <a:ext cx="1084904" cy="171164"/>
            </a:xfrm>
            <a:custGeom>
              <a:avLst/>
              <a:gdLst/>
              <a:ahLst/>
              <a:cxnLst/>
              <a:rect r="r" b="b" t="t" l="l"/>
              <a:pathLst>
                <a:path h="171164" w="1084904">
                  <a:moveTo>
                    <a:pt x="33246" y="0"/>
                  </a:moveTo>
                  <a:lnTo>
                    <a:pt x="1051658" y="0"/>
                  </a:lnTo>
                  <a:cubicBezTo>
                    <a:pt x="1060476" y="0"/>
                    <a:pt x="1068932" y="3503"/>
                    <a:pt x="1075167" y="9738"/>
                  </a:cubicBezTo>
                  <a:cubicBezTo>
                    <a:pt x="1081402" y="15972"/>
                    <a:pt x="1084904" y="24429"/>
                    <a:pt x="1084904" y="33246"/>
                  </a:cubicBezTo>
                  <a:lnTo>
                    <a:pt x="1084904" y="137918"/>
                  </a:lnTo>
                  <a:cubicBezTo>
                    <a:pt x="1084904" y="156279"/>
                    <a:pt x="1070020" y="171164"/>
                    <a:pt x="1051658" y="171164"/>
                  </a:cubicBezTo>
                  <a:lnTo>
                    <a:pt x="33246" y="171164"/>
                  </a:lnTo>
                  <a:cubicBezTo>
                    <a:pt x="24429" y="171164"/>
                    <a:pt x="15972" y="167661"/>
                    <a:pt x="9738" y="161426"/>
                  </a:cubicBezTo>
                  <a:cubicBezTo>
                    <a:pt x="3503" y="155191"/>
                    <a:pt x="0" y="146735"/>
                    <a:pt x="0" y="137918"/>
                  </a:cubicBezTo>
                  <a:lnTo>
                    <a:pt x="0" y="33246"/>
                  </a:lnTo>
                  <a:cubicBezTo>
                    <a:pt x="0" y="24429"/>
                    <a:pt x="3503" y="15972"/>
                    <a:pt x="9738" y="9738"/>
                  </a:cubicBezTo>
                  <a:cubicBezTo>
                    <a:pt x="15972" y="3503"/>
                    <a:pt x="24429" y="0"/>
                    <a:pt x="33246" y="0"/>
                  </a:cubicBezTo>
                  <a:close/>
                </a:path>
              </a:pathLst>
            </a:custGeom>
            <a:ln w="38100" cap="sq">
              <a:solidFill>
                <a:srgbClr val="A5DEF5"/>
              </a:solidFill>
              <a:prstDash val="solid"/>
              <a:miter/>
            </a:ln>
          </p:spPr>
        </p:sp>
        <p:sp>
          <p:nvSpPr>
            <p:cNvPr name="TextBox 48" id="48"/>
            <p:cNvSpPr txBox="true"/>
            <p:nvPr/>
          </p:nvSpPr>
          <p:spPr>
            <a:xfrm>
              <a:off x="0" y="-28575"/>
              <a:ext cx="1084904" cy="199739"/>
            </a:xfrm>
            <a:prstGeom prst="rect">
              <a:avLst/>
            </a:prstGeom>
          </p:spPr>
          <p:txBody>
            <a:bodyPr anchor="ctr" rtlCol="false" tIns="50800" lIns="50800" bIns="50800" rIns="50800"/>
            <a:lstStyle/>
            <a:p>
              <a:pPr algn="ctr">
                <a:lnSpc>
                  <a:spcPts val="1960"/>
                </a:lnSpc>
              </a:pPr>
            </a:p>
          </p:txBody>
        </p:sp>
      </p:grpSp>
      <p:sp>
        <p:nvSpPr>
          <p:cNvPr name="Freeform 49" id="49"/>
          <p:cNvSpPr/>
          <p:nvPr/>
        </p:nvSpPr>
        <p:spPr>
          <a:xfrm flipH="false" flipV="false" rot="0">
            <a:off x="5986715" y="9647979"/>
            <a:ext cx="580615" cy="580615"/>
          </a:xfrm>
          <a:custGeom>
            <a:avLst/>
            <a:gdLst/>
            <a:ahLst/>
            <a:cxnLst/>
            <a:rect r="r" b="b" t="t" l="l"/>
            <a:pathLst>
              <a:path h="580615" w="580615">
                <a:moveTo>
                  <a:pt x="0" y="0"/>
                </a:moveTo>
                <a:lnTo>
                  <a:pt x="580615" y="0"/>
                </a:lnTo>
                <a:lnTo>
                  <a:pt x="580615" y="580615"/>
                </a:lnTo>
                <a:lnTo>
                  <a:pt x="0" y="580615"/>
                </a:lnTo>
                <a:lnTo>
                  <a:pt x="0" y="0"/>
                </a:lnTo>
                <a:close/>
              </a:path>
            </a:pathLst>
          </a:custGeom>
          <a:blipFill>
            <a:blip r:embed="rId5"/>
            <a:stretch>
              <a:fillRect l="0" t="0" r="0" b="0"/>
            </a:stretch>
          </a:blipFill>
        </p:spPr>
      </p:sp>
      <p:sp>
        <p:nvSpPr>
          <p:cNvPr name="TextBox 50" id="50"/>
          <p:cNvSpPr txBox="true"/>
          <p:nvPr/>
        </p:nvSpPr>
        <p:spPr>
          <a:xfrm rot="0">
            <a:off x="1853320" y="1253014"/>
            <a:ext cx="5101924" cy="1324226"/>
          </a:xfrm>
          <a:prstGeom prst="rect">
            <a:avLst/>
          </a:prstGeom>
        </p:spPr>
        <p:txBody>
          <a:bodyPr anchor="t" rtlCol="false" tIns="0" lIns="0" bIns="0" rIns="0">
            <a:spAutoFit/>
          </a:bodyPr>
          <a:lstStyle/>
          <a:p>
            <a:pPr algn="l">
              <a:lnSpc>
                <a:spcPts val="1561"/>
              </a:lnSpc>
            </a:pPr>
            <a:r>
              <a:rPr lang="en-US" sz="1115">
                <a:solidFill>
                  <a:srgbClr val="FFFFFF"/>
                </a:solidFill>
                <a:latin typeface="Open Sans"/>
                <a:ea typeface="Open Sans"/>
                <a:cs typeface="Open Sans"/>
                <a:sym typeface="Open Sans"/>
              </a:rPr>
              <a:t>Care for young children and guide their early learning by choosing a pathway in early childhood. You could work in preschools, early childhood services or classrooms. You’ll need a passion for supporting young children, patience, creativity, the ability to problem-solve and plenty of energy. </a:t>
            </a:r>
          </a:p>
          <a:p>
            <a:pPr algn="l">
              <a:lnSpc>
                <a:spcPts val="1561"/>
              </a:lnSpc>
            </a:pPr>
          </a:p>
          <a:p>
            <a:pPr algn="l">
              <a:lnSpc>
                <a:spcPts val="1561"/>
              </a:lnSpc>
            </a:pPr>
            <a:r>
              <a:rPr lang="en-US" sz="1115" b="true">
                <a:solidFill>
                  <a:srgbClr val="FFFFFF"/>
                </a:solidFill>
                <a:latin typeface="Open Sans Bold"/>
                <a:ea typeface="Open Sans Bold"/>
                <a:cs typeface="Open Sans Bold"/>
                <a:sym typeface="Open Sans Bold"/>
              </a:rPr>
              <a:t>For More Information Visit: </a:t>
            </a:r>
          </a:p>
          <a:p>
            <a:pPr algn="l">
              <a:lnSpc>
                <a:spcPts val="1561"/>
              </a:lnSpc>
              <a:spcBef>
                <a:spcPct val="0"/>
              </a:spcBef>
            </a:pPr>
            <a:r>
              <a:rPr lang="en-US" sz="1115">
                <a:solidFill>
                  <a:srgbClr val="FFFFFF"/>
                </a:solidFill>
                <a:latin typeface="Open Sans"/>
                <a:ea typeface="Open Sans"/>
                <a:cs typeface="Open Sans"/>
                <a:sym typeface="Open Sans"/>
              </a:rPr>
              <a:t>https://studentpathways.sa.edu.au/vet-pathways</a:t>
            </a:r>
          </a:p>
        </p:txBody>
      </p:sp>
      <p:sp>
        <p:nvSpPr>
          <p:cNvPr name="TextBox 51" id="51"/>
          <p:cNvSpPr txBox="true"/>
          <p:nvPr/>
        </p:nvSpPr>
        <p:spPr>
          <a:xfrm rot="0">
            <a:off x="3079081"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52" id="52"/>
          <p:cNvSpPr txBox="true"/>
          <p:nvPr/>
        </p:nvSpPr>
        <p:spPr>
          <a:xfrm rot="0">
            <a:off x="1853320" y="2919148"/>
            <a:ext cx="7013100" cy="169309"/>
          </a:xfrm>
          <a:prstGeom prst="rect">
            <a:avLst/>
          </a:prstGeom>
        </p:spPr>
        <p:txBody>
          <a:bodyPr anchor="t" rtlCol="false" tIns="0" lIns="0" bIns="0" rIns="0">
            <a:spAutoFit/>
          </a:bodyPr>
          <a:lstStyle/>
          <a:p>
            <a:pPr algn="l">
              <a:lnSpc>
                <a:spcPts val="1294"/>
              </a:lnSpc>
            </a:pPr>
            <a:r>
              <a:rPr lang="en-US" b="true" sz="1377">
                <a:solidFill>
                  <a:srgbClr val="161643"/>
                </a:solidFill>
                <a:latin typeface="Open Sans Bold"/>
                <a:ea typeface="Open Sans Bold"/>
                <a:cs typeface="Open Sans Bold"/>
                <a:sym typeface="Open Sans Bold"/>
              </a:rPr>
              <a:t>STUDY VET WHILE YOU COMPLETE THE SACE</a:t>
            </a:r>
          </a:p>
        </p:txBody>
      </p:sp>
      <p:sp>
        <p:nvSpPr>
          <p:cNvPr name="TextBox 53" id="53"/>
          <p:cNvSpPr txBox="true"/>
          <p:nvPr/>
        </p:nvSpPr>
        <p:spPr>
          <a:xfrm rot="0">
            <a:off x="3056923" y="3337856"/>
            <a:ext cx="4605894" cy="331234"/>
          </a:xfrm>
          <a:prstGeom prst="rect">
            <a:avLst/>
          </a:prstGeom>
        </p:spPr>
        <p:txBody>
          <a:bodyPr anchor="t" rtlCol="false" tIns="0" lIns="0" bIns="0" rIns="0">
            <a:spAutoFit/>
          </a:bodyPr>
          <a:lstStyle/>
          <a:p>
            <a:pPr algn="ctr">
              <a:lnSpc>
                <a:spcPts val="1294"/>
              </a:lnSpc>
            </a:pPr>
            <a:r>
              <a:rPr lang="en-US" b="true" sz="1377">
                <a:solidFill>
                  <a:srgbClr val="161643"/>
                </a:solidFill>
                <a:latin typeface="Open Sans Bold"/>
                <a:ea typeface="Open Sans Bold"/>
                <a:cs typeface="Open Sans Bold"/>
                <a:sym typeface="Open Sans Bold"/>
              </a:rPr>
              <a:t>CHC30121 CERTIFICATE III IN EARLY CHILDHOOD EDUCATION AND CARE</a:t>
            </a:r>
          </a:p>
        </p:txBody>
      </p:sp>
      <p:sp>
        <p:nvSpPr>
          <p:cNvPr name="TextBox 54" id="54"/>
          <p:cNvSpPr txBox="true"/>
          <p:nvPr/>
        </p:nvSpPr>
        <p:spPr>
          <a:xfrm rot="0">
            <a:off x="4344919" y="4242275"/>
            <a:ext cx="1991986" cy="130828"/>
          </a:xfrm>
          <a:prstGeom prst="rect">
            <a:avLst/>
          </a:prstGeom>
        </p:spPr>
        <p:txBody>
          <a:bodyPr anchor="t" rtlCol="false" tIns="0" lIns="0" bIns="0" rIns="0">
            <a:spAutoFit/>
          </a:bodyPr>
          <a:lstStyle/>
          <a:p>
            <a:pPr algn="ctr">
              <a:lnSpc>
                <a:spcPts val="1012"/>
              </a:lnSpc>
            </a:pPr>
            <a:r>
              <a:rPr lang="en-US" b="true" sz="1077">
                <a:solidFill>
                  <a:srgbClr val="161643"/>
                </a:solidFill>
                <a:latin typeface="Open Sans Bold"/>
                <a:ea typeface="Open Sans Bold"/>
                <a:cs typeface="Open Sans Bold"/>
                <a:sym typeface="Open Sans Bold"/>
              </a:rPr>
              <a:t>WORK IN YOUR CAREER</a:t>
            </a:r>
          </a:p>
        </p:txBody>
      </p:sp>
      <p:sp>
        <p:nvSpPr>
          <p:cNvPr name="TextBox 55" id="55"/>
          <p:cNvSpPr txBox="true"/>
          <p:nvPr/>
        </p:nvSpPr>
        <p:spPr>
          <a:xfrm rot="0">
            <a:off x="3697047" y="4589355"/>
            <a:ext cx="3325647" cy="181226"/>
          </a:xfrm>
          <a:prstGeom prst="rect">
            <a:avLst/>
          </a:prstGeom>
        </p:spPr>
        <p:txBody>
          <a:bodyPr anchor="t" rtlCol="false" tIns="0" lIns="0" bIns="0" rIns="0">
            <a:spAutoFit/>
          </a:bodyPr>
          <a:lstStyle/>
          <a:p>
            <a:pPr algn="ctr">
              <a:lnSpc>
                <a:spcPts val="1561"/>
              </a:lnSpc>
              <a:spcBef>
                <a:spcPct val="0"/>
              </a:spcBef>
            </a:pPr>
            <a:r>
              <a:rPr lang="en-US" sz="1115">
                <a:solidFill>
                  <a:srgbClr val="161643"/>
                </a:solidFill>
                <a:latin typeface="Open Sans"/>
                <a:ea typeface="Open Sans"/>
                <a:cs typeface="Open Sans"/>
                <a:sym typeface="Open Sans"/>
              </a:rPr>
              <a:t>Use your VET Qualification to work as...</a:t>
            </a:r>
          </a:p>
        </p:txBody>
      </p:sp>
      <p:sp>
        <p:nvSpPr>
          <p:cNvPr name="TextBox 56" id="56"/>
          <p:cNvSpPr txBox="true"/>
          <p:nvPr/>
        </p:nvSpPr>
        <p:spPr>
          <a:xfrm rot="0">
            <a:off x="2706282" y="4884881"/>
            <a:ext cx="2701283" cy="562226"/>
          </a:xfrm>
          <a:prstGeom prst="rect">
            <a:avLst/>
          </a:prstGeom>
        </p:spPr>
        <p:txBody>
          <a:bodyPr anchor="t" rtlCol="false" tIns="0" lIns="0" bIns="0" rIns="0">
            <a:spAutoFit/>
          </a:bodyPr>
          <a:lstStyle/>
          <a:p>
            <a:pPr algn="l" marL="240757" indent="-120378" lvl="1">
              <a:lnSpc>
                <a:spcPts val="1561"/>
              </a:lnSpc>
              <a:buFont typeface="Arial"/>
              <a:buChar char="•"/>
            </a:pPr>
            <a:r>
              <a:rPr lang="en-US" sz="1115">
                <a:solidFill>
                  <a:srgbClr val="161643"/>
                </a:solidFill>
                <a:latin typeface="Open Sans"/>
                <a:ea typeface="Open Sans"/>
                <a:cs typeface="Open Sans"/>
                <a:sym typeface="Open Sans"/>
              </a:rPr>
              <a:t>Early Childhood Educator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Outside School Hours Care Educator</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School Services Officer </a:t>
            </a:r>
          </a:p>
        </p:txBody>
      </p:sp>
      <p:sp>
        <p:nvSpPr>
          <p:cNvPr name="TextBox 57" id="57"/>
          <p:cNvSpPr txBox="true"/>
          <p:nvPr/>
        </p:nvSpPr>
        <p:spPr>
          <a:xfrm rot="0">
            <a:off x="5504457" y="4884881"/>
            <a:ext cx="2701283" cy="562226"/>
          </a:xfrm>
          <a:prstGeom prst="rect">
            <a:avLst/>
          </a:prstGeom>
        </p:spPr>
        <p:txBody>
          <a:bodyPr anchor="t" rtlCol="false" tIns="0" lIns="0" bIns="0" rIns="0">
            <a:spAutoFit/>
          </a:bodyPr>
          <a:lstStyle/>
          <a:p>
            <a:pPr algn="l" marL="240757" indent="-120378" lvl="1">
              <a:lnSpc>
                <a:spcPts val="1561"/>
              </a:lnSpc>
              <a:buFont typeface="Arial"/>
              <a:buChar char="•"/>
            </a:pPr>
            <a:r>
              <a:rPr lang="en-US" sz="1115">
                <a:solidFill>
                  <a:srgbClr val="161643"/>
                </a:solidFill>
                <a:latin typeface="Open Sans"/>
                <a:ea typeface="Open Sans"/>
                <a:cs typeface="Open Sans"/>
                <a:sym typeface="Open Sans"/>
              </a:rPr>
              <a:t>Educator Assistant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Teaching Aide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Day Care Assistant</a:t>
            </a:r>
          </a:p>
        </p:txBody>
      </p:sp>
      <p:sp>
        <p:nvSpPr>
          <p:cNvPr name="TextBox 58" id="58"/>
          <p:cNvSpPr txBox="true"/>
          <p:nvPr/>
        </p:nvSpPr>
        <p:spPr>
          <a:xfrm rot="0">
            <a:off x="4157619" y="5946473"/>
            <a:ext cx="2404501" cy="130828"/>
          </a:xfrm>
          <a:prstGeom prst="rect">
            <a:avLst/>
          </a:prstGeom>
        </p:spPr>
        <p:txBody>
          <a:bodyPr anchor="t" rtlCol="false" tIns="0" lIns="0" bIns="0" rIns="0">
            <a:spAutoFit/>
          </a:bodyPr>
          <a:lstStyle/>
          <a:p>
            <a:pPr algn="ctr">
              <a:lnSpc>
                <a:spcPts val="1012"/>
              </a:lnSpc>
            </a:pPr>
            <a:r>
              <a:rPr lang="en-US" b="true" sz="1077">
                <a:solidFill>
                  <a:srgbClr val="161643"/>
                </a:solidFill>
                <a:latin typeface="Open Sans Bold"/>
                <a:ea typeface="Open Sans Bold"/>
                <a:cs typeface="Open Sans Bold"/>
                <a:sym typeface="Open Sans Bold"/>
              </a:rPr>
              <a:t>FURTHER YOUR CAREER WITH VET</a:t>
            </a:r>
          </a:p>
        </p:txBody>
      </p:sp>
      <p:sp>
        <p:nvSpPr>
          <p:cNvPr name="TextBox 59" id="59"/>
          <p:cNvSpPr txBox="true"/>
          <p:nvPr/>
        </p:nvSpPr>
        <p:spPr>
          <a:xfrm rot="0">
            <a:off x="1920994" y="6380882"/>
            <a:ext cx="3294665" cy="943226"/>
          </a:xfrm>
          <a:prstGeom prst="rect">
            <a:avLst/>
          </a:prstGeom>
        </p:spPr>
        <p:txBody>
          <a:bodyPr anchor="t" rtlCol="false" tIns="0" lIns="0" bIns="0" rIns="0">
            <a:spAutoFit/>
          </a:bodyPr>
          <a:lstStyle/>
          <a:p>
            <a:pPr algn="l">
              <a:lnSpc>
                <a:spcPts val="1561"/>
              </a:lnSpc>
            </a:pPr>
            <a:r>
              <a:rPr lang="en-US" sz="1115">
                <a:solidFill>
                  <a:srgbClr val="161643"/>
                </a:solidFill>
                <a:latin typeface="Open Sans"/>
                <a:ea typeface="Open Sans"/>
                <a:cs typeface="Open Sans"/>
                <a:sym typeface="Open Sans"/>
              </a:rPr>
              <a:t>Continue your studies with one of the following: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CHC40221 Certificate IV in School Based Education Support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CHC50121 Diploma of Early Childhood Education and Care*</a:t>
            </a:r>
          </a:p>
        </p:txBody>
      </p:sp>
      <p:sp>
        <p:nvSpPr>
          <p:cNvPr name="TextBox 60" id="60"/>
          <p:cNvSpPr txBox="true"/>
          <p:nvPr/>
        </p:nvSpPr>
        <p:spPr>
          <a:xfrm rot="0">
            <a:off x="5523685" y="6380882"/>
            <a:ext cx="3294665" cy="943226"/>
          </a:xfrm>
          <a:prstGeom prst="rect">
            <a:avLst/>
          </a:prstGeom>
        </p:spPr>
        <p:txBody>
          <a:bodyPr anchor="t" rtlCol="false" tIns="0" lIns="0" bIns="0" rIns="0">
            <a:spAutoFit/>
          </a:bodyPr>
          <a:lstStyle/>
          <a:p>
            <a:pPr algn="l">
              <a:lnSpc>
                <a:spcPts val="1561"/>
              </a:lnSpc>
            </a:pPr>
            <a:r>
              <a:rPr lang="en-US" sz="1115">
                <a:solidFill>
                  <a:srgbClr val="161643"/>
                </a:solidFill>
                <a:latin typeface="Open Sans"/>
                <a:ea typeface="Open Sans"/>
                <a:cs typeface="Open Sans"/>
                <a:sym typeface="Open Sans"/>
              </a:rPr>
              <a:t>To work as: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Eary Childhood Team Leader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Early Childhood Assistant Director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Early Childhood Director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Outside School Hours Director</a:t>
            </a:r>
          </a:p>
        </p:txBody>
      </p:sp>
      <p:sp>
        <p:nvSpPr>
          <p:cNvPr name="TextBox 61" id="61"/>
          <p:cNvSpPr txBox="true"/>
          <p:nvPr/>
        </p:nvSpPr>
        <p:spPr>
          <a:xfrm rot="0">
            <a:off x="3795717" y="7873967"/>
            <a:ext cx="3100566" cy="130828"/>
          </a:xfrm>
          <a:prstGeom prst="rect">
            <a:avLst/>
          </a:prstGeom>
        </p:spPr>
        <p:txBody>
          <a:bodyPr anchor="t" rtlCol="false" tIns="0" lIns="0" bIns="0" rIns="0">
            <a:spAutoFit/>
          </a:bodyPr>
          <a:lstStyle/>
          <a:p>
            <a:pPr algn="ctr">
              <a:lnSpc>
                <a:spcPts val="1012"/>
              </a:lnSpc>
            </a:pPr>
            <a:r>
              <a:rPr lang="en-US" b="true" sz="1077">
                <a:solidFill>
                  <a:srgbClr val="161643"/>
                </a:solidFill>
                <a:latin typeface="Open Sans Bold"/>
                <a:ea typeface="Open Sans Bold"/>
                <a:cs typeface="Open Sans Bold"/>
                <a:sym typeface="Open Sans Bold"/>
              </a:rPr>
              <a:t>FURTHER YOUR CAREER WITH UNIVERSITY</a:t>
            </a:r>
          </a:p>
        </p:txBody>
      </p:sp>
      <p:sp>
        <p:nvSpPr>
          <p:cNvPr name="TextBox 62" id="62"/>
          <p:cNvSpPr txBox="true"/>
          <p:nvPr/>
        </p:nvSpPr>
        <p:spPr>
          <a:xfrm rot="0">
            <a:off x="3117220" y="8221048"/>
            <a:ext cx="4457560" cy="181226"/>
          </a:xfrm>
          <a:prstGeom prst="rect">
            <a:avLst/>
          </a:prstGeom>
        </p:spPr>
        <p:txBody>
          <a:bodyPr anchor="t" rtlCol="false" tIns="0" lIns="0" bIns="0" rIns="0">
            <a:spAutoFit/>
          </a:bodyPr>
          <a:lstStyle/>
          <a:p>
            <a:pPr algn="ctr">
              <a:lnSpc>
                <a:spcPts val="1561"/>
              </a:lnSpc>
              <a:spcBef>
                <a:spcPct val="0"/>
              </a:spcBef>
            </a:pPr>
            <a:r>
              <a:rPr lang="en-US" sz="1115">
                <a:solidFill>
                  <a:srgbClr val="161643"/>
                </a:solidFill>
                <a:latin typeface="Open Sans"/>
                <a:ea typeface="Open Sans"/>
                <a:cs typeface="Open Sans"/>
                <a:sym typeface="Open Sans"/>
              </a:rPr>
              <a:t>University study in early childhood can lead to employment as: </a:t>
            </a:r>
          </a:p>
        </p:txBody>
      </p:sp>
      <p:sp>
        <p:nvSpPr>
          <p:cNvPr name="TextBox 63" id="63"/>
          <p:cNvSpPr txBox="true"/>
          <p:nvPr/>
        </p:nvSpPr>
        <p:spPr>
          <a:xfrm rot="0">
            <a:off x="2024092" y="8498019"/>
            <a:ext cx="2701283" cy="943226"/>
          </a:xfrm>
          <a:prstGeom prst="rect">
            <a:avLst/>
          </a:prstGeom>
        </p:spPr>
        <p:txBody>
          <a:bodyPr anchor="t" rtlCol="false" tIns="0" lIns="0" bIns="0" rIns="0">
            <a:spAutoFit/>
          </a:bodyPr>
          <a:lstStyle/>
          <a:p>
            <a:pPr algn="l" marL="240757" indent="-120378" lvl="1">
              <a:lnSpc>
                <a:spcPts val="1561"/>
              </a:lnSpc>
              <a:buFont typeface="Arial"/>
              <a:buChar char="•"/>
            </a:pPr>
            <a:r>
              <a:rPr lang="en-US" sz="1115">
                <a:solidFill>
                  <a:srgbClr val="161643"/>
                </a:solidFill>
                <a:latin typeface="Open Sans"/>
                <a:ea typeface="Open Sans"/>
                <a:cs typeface="Open Sans"/>
                <a:sym typeface="Open Sans"/>
              </a:rPr>
              <a:t>Early Childhood (Primary School) Teacher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Education Leader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Assistant Director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Director </a:t>
            </a:r>
          </a:p>
        </p:txBody>
      </p:sp>
      <p:sp>
        <p:nvSpPr>
          <p:cNvPr name="TextBox 64" id="64"/>
          <p:cNvSpPr txBox="true"/>
          <p:nvPr/>
        </p:nvSpPr>
        <p:spPr>
          <a:xfrm rot="0">
            <a:off x="4507380" y="8498019"/>
            <a:ext cx="2701283" cy="752726"/>
          </a:xfrm>
          <a:prstGeom prst="rect">
            <a:avLst/>
          </a:prstGeom>
        </p:spPr>
        <p:txBody>
          <a:bodyPr anchor="t" rtlCol="false" tIns="0" lIns="0" bIns="0" rIns="0">
            <a:spAutoFit/>
          </a:bodyPr>
          <a:lstStyle/>
          <a:p>
            <a:pPr algn="l" marL="240757" indent="-120378" lvl="1">
              <a:lnSpc>
                <a:spcPts val="1561"/>
              </a:lnSpc>
              <a:buFont typeface="Arial"/>
              <a:buChar char="•"/>
            </a:pPr>
            <a:r>
              <a:rPr lang="en-US" sz="1115">
                <a:solidFill>
                  <a:srgbClr val="161643"/>
                </a:solidFill>
                <a:latin typeface="Open Sans"/>
                <a:ea typeface="Open Sans"/>
                <a:cs typeface="Open Sans"/>
                <a:sym typeface="Open Sans"/>
              </a:rPr>
              <a:t>Primary School Teacher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Middle School Teacher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Secondary School Teacher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Special Education Teacher </a:t>
            </a:r>
          </a:p>
        </p:txBody>
      </p:sp>
      <p:sp>
        <p:nvSpPr>
          <p:cNvPr name="TextBox 65" id="65"/>
          <p:cNvSpPr txBox="true"/>
          <p:nvPr/>
        </p:nvSpPr>
        <p:spPr>
          <a:xfrm rot="0">
            <a:off x="6665219" y="8498019"/>
            <a:ext cx="1992513" cy="752726"/>
          </a:xfrm>
          <a:prstGeom prst="rect">
            <a:avLst/>
          </a:prstGeom>
        </p:spPr>
        <p:txBody>
          <a:bodyPr anchor="t" rtlCol="false" tIns="0" lIns="0" bIns="0" rIns="0">
            <a:spAutoFit/>
          </a:bodyPr>
          <a:lstStyle/>
          <a:p>
            <a:pPr algn="l" marL="240757" indent="-120378" lvl="1">
              <a:lnSpc>
                <a:spcPts val="1561"/>
              </a:lnSpc>
              <a:buFont typeface="Arial"/>
              <a:buChar char="•"/>
            </a:pPr>
            <a:r>
              <a:rPr lang="en-US" sz="1115">
                <a:solidFill>
                  <a:srgbClr val="161643"/>
                </a:solidFill>
                <a:latin typeface="Open Sans"/>
                <a:ea typeface="Open Sans"/>
                <a:cs typeface="Open Sans"/>
                <a:sym typeface="Open Sans"/>
              </a:rPr>
              <a:t>Principal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Social Worker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Speech Pathologist </a:t>
            </a:r>
          </a:p>
          <a:p>
            <a:pPr algn="l" marL="240757" indent="-120378" lvl="1">
              <a:lnSpc>
                <a:spcPts val="1561"/>
              </a:lnSpc>
              <a:buFont typeface="Arial"/>
              <a:buChar char="•"/>
            </a:pPr>
            <a:r>
              <a:rPr lang="en-US" sz="1115">
                <a:solidFill>
                  <a:srgbClr val="161643"/>
                </a:solidFill>
                <a:latin typeface="Open Sans"/>
                <a:ea typeface="Open Sans"/>
                <a:cs typeface="Open Sans"/>
                <a:sym typeface="Open Sans"/>
              </a:rPr>
              <a:t>Occupational Therapist </a:t>
            </a:r>
          </a:p>
        </p:txBody>
      </p:sp>
      <p:sp>
        <p:nvSpPr>
          <p:cNvPr name="Freeform 66" id="66"/>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7" id="67"/>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8" id="68"/>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dl.0778.info@schools.sa.edu.au</a:t>
            </a:r>
          </a:p>
        </p:txBody>
      </p:sp>
      <p:sp>
        <p:nvSpPr>
          <p:cNvPr name="TextBox 69" id="69"/>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8821 0100</a:t>
            </a:r>
          </a:p>
        </p:txBody>
      </p:sp>
      <p:sp>
        <p:nvSpPr>
          <p:cNvPr name="TextBox 70" id="70"/>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KADINA MEMORIAL SCHOOL </a:t>
            </a:r>
          </a:p>
        </p:txBody>
      </p:sp>
      <p:sp>
        <p:nvSpPr>
          <p:cNvPr name="TextBox 71" id="71"/>
          <p:cNvSpPr txBox="true"/>
          <p:nvPr/>
        </p:nvSpPr>
        <p:spPr>
          <a:xfrm rot="0">
            <a:off x="7108967" y="10199805"/>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161643"/>
                </a:solidFill>
                <a:latin typeface="Open Sans"/>
                <a:ea typeface="Open Sans"/>
                <a:cs typeface="Open Sans"/>
                <a:sym typeface="Open Sans"/>
              </a:rPr>
              <a:t>RTO: 41026</a:t>
            </a:r>
          </a:p>
        </p:txBody>
      </p:sp>
      <p:grpSp>
        <p:nvGrpSpPr>
          <p:cNvPr name="Group 72" id="72"/>
          <p:cNvGrpSpPr/>
          <p:nvPr/>
        </p:nvGrpSpPr>
        <p:grpSpPr>
          <a:xfrm rot="0">
            <a:off x="1768897" y="10321981"/>
            <a:ext cx="255194" cy="230775"/>
            <a:chOff x="0" y="0"/>
            <a:chExt cx="340259" cy="307700"/>
          </a:xfrm>
        </p:grpSpPr>
        <p:grpSp>
          <p:nvGrpSpPr>
            <p:cNvPr name="Group 73" id="73"/>
            <p:cNvGrpSpPr/>
            <p:nvPr/>
          </p:nvGrpSpPr>
          <p:grpSpPr>
            <a:xfrm rot="0">
              <a:off x="16280" y="0"/>
              <a:ext cx="307700" cy="307700"/>
              <a:chOff x="0" y="0"/>
              <a:chExt cx="812800" cy="812800"/>
            </a:xfrm>
          </p:grpSpPr>
          <p:sp>
            <p:nvSpPr>
              <p:cNvPr name="Freeform 74" id="7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75" id="7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76" id="76"/>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24</a:t>
              </a:r>
            </a:p>
          </p:txBody>
        </p:sp>
      </p:gr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732230" y="-1243325"/>
            <a:ext cx="2336494" cy="7336980"/>
            <a:chOff x="0" y="0"/>
            <a:chExt cx="1340873" cy="4210565"/>
          </a:xfrm>
        </p:grpSpPr>
        <p:sp>
          <p:nvSpPr>
            <p:cNvPr name="Freeform 3" id="3"/>
            <p:cNvSpPr/>
            <p:nvPr/>
          </p:nvSpPr>
          <p:spPr>
            <a:xfrm flipH="false" flipV="false" rot="0">
              <a:off x="0" y="0"/>
              <a:ext cx="1340873" cy="4210565"/>
            </a:xfrm>
            <a:custGeom>
              <a:avLst/>
              <a:gdLst/>
              <a:ahLst/>
              <a:cxnLst/>
              <a:rect r="r" b="b" t="t" l="l"/>
              <a:pathLst>
                <a:path h="4210565" w="1340873">
                  <a:moveTo>
                    <a:pt x="447199" y="4191496"/>
                  </a:moveTo>
                  <a:cubicBezTo>
                    <a:pt x="515942" y="4203010"/>
                    <a:pt x="594095" y="4210565"/>
                    <a:pt x="670798" y="4210565"/>
                  </a:cubicBezTo>
                  <a:cubicBezTo>
                    <a:pt x="747503" y="4210565"/>
                    <a:pt x="821313" y="4204088"/>
                    <a:pt x="889332" y="4192575"/>
                  </a:cubicBezTo>
                  <a:cubicBezTo>
                    <a:pt x="890781" y="4192215"/>
                    <a:pt x="892227" y="4192215"/>
                    <a:pt x="893674" y="4191856"/>
                  </a:cubicBezTo>
                  <a:cubicBezTo>
                    <a:pt x="1149113" y="4145800"/>
                    <a:pt x="1337256" y="4024187"/>
                    <a:pt x="1340873" y="3806589"/>
                  </a:cubicBezTo>
                  <a:lnTo>
                    <a:pt x="1340873" y="0"/>
                  </a:lnTo>
                  <a:lnTo>
                    <a:pt x="0" y="0"/>
                  </a:lnTo>
                  <a:lnTo>
                    <a:pt x="0" y="3803764"/>
                  </a:lnTo>
                  <a:cubicBezTo>
                    <a:pt x="3618" y="4024905"/>
                    <a:pt x="188866" y="4146521"/>
                    <a:pt x="447199" y="4191496"/>
                  </a:cubicBezTo>
                  <a:close/>
                </a:path>
              </a:pathLst>
            </a:custGeom>
            <a:solidFill>
              <a:srgbClr val="161643"/>
            </a:solidFill>
          </p:spPr>
        </p:sp>
        <p:sp>
          <p:nvSpPr>
            <p:cNvPr name="TextBox 4" id="4"/>
            <p:cNvSpPr txBox="true"/>
            <p:nvPr/>
          </p:nvSpPr>
          <p:spPr>
            <a:xfrm>
              <a:off x="0" y="-28575"/>
              <a:ext cx="1340873"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5026374" y="5729256"/>
            <a:ext cx="3948379" cy="2297174"/>
            <a:chOff x="0" y="0"/>
            <a:chExt cx="1219946" cy="709767"/>
          </a:xfrm>
        </p:grpSpPr>
        <p:sp>
          <p:nvSpPr>
            <p:cNvPr name="Freeform 6" id="6"/>
            <p:cNvSpPr/>
            <p:nvPr/>
          </p:nvSpPr>
          <p:spPr>
            <a:xfrm flipH="false" flipV="false" rot="0">
              <a:off x="0" y="0"/>
              <a:ext cx="1219946" cy="709767"/>
            </a:xfrm>
            <a:custGeom>
              <a:avLst/>
              <a:gdLst/>
              <a:ahLst/>
              <a:cxnLst/>
              <a:rect r="r" b="b" t="t" l="l"/>
              <a:pathLst>
                <a:path h="709767" w="1219946">
                  <a:moveTo>
                    <a:pt x="35294" y="0"/>
                  </a:moveTo>
                  <a:lnTo>
                    <a:pt x="1184652" y="0"/>
                  </a:lnTo>
                  <a:cubicBezTo>
                    <a:pt x="1194013" y="0"/>
                    <a:pt x="1202990" y="3718"/>
                    <a:pt x="1209609" y="10337"/>
                  </a:cubicBezTo>
                  <a:cubicBezTo>
                    <a:pt x="1216228" y="16956"/>
                    <a:pt x="1219946" y="25934"/>
                    <a:pt x="1219946" y="35294"/>
                  </a:cubicBezTo>
                  <a:lnTo>
                    <a:pt x="1219946" y="674473"/>
                  </a:lnTo>
                  <a:cubicBezTo>
                    <a:pt x="1219946" y="683834"/>
                    <a:pt x="1216228" y="692811"/>
                    <a:pt x="1209609" y="699430"/>
                  </a:cubicBezTo>
                  <a:cubicBezTo>
                    <a:pt x="1202990" y="706049"/>
                    <a:pt x="1194013" y="709767"/>
                    <a:pt x="1184652" y="709767"/>
                  </a:cubicBezTo>
                  <a:lnTo>
                    <a:pt x="35294" y="709767"/>
                  </a:lnTo>
                  <a:cubicBezTo>
                    <a:pt x="25934" y="709767"/>
                    <a:pt x="16956" y="706049"/>
                    <a:pt x="10337" y="699430"/>
                  </a:cubicBezTo>
                  <a:cubicBezTo>
                    <a:pt x="3718" y="692811"/>
                    <a:pt x="0" y="683834"/>
                    <a:pt x="0" y="674473"/>
                  </a:cubicBezTo>
                  <a:lnTo>
                    <a:pt x="0" y="35294"/>
                  </a:lnTo>
                  <a:cubicBezTo>
                    <a:pt x="0" y="25934"/>
                    <a:pt x="3718" y="16956"/>
                    <a:pt x="10337" y="10337"/>
                  </a:cubicBezTo>
                  <a:cubicBezTo>
                    <a:pt x="16956" y="3718"/>
                    <a:pt x="25934" y="0"/>
                    <a:pt x="35294" y="0"/>
                  </a:cubicBezTo>
                  <a:close/>
                </a:path>
              </a:pathLst>
            </a:custGeom>
            <a:solidFill>
              <a:srgbClr val="A5DEF5"/>
            </a:solidFill>
          </p:spPr>
        </p:sp>
        <p:sp>
          <p:nvSpPr>
            <p:cNvPr name="TextBox 7" id="7"/>
            <p:cNvSpPr txBox="true"/>
            <p:nvPr/>
          </p:nvSpPr>
          <p:spPr>
            <a:xfrm>
              <a:off x="0" y="-28575"/>
              <a:ext cx="1219946" cy="738342"/>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913938" y="9674830"/>
            <a:ext cx="8437779" cy="628529"/>
            <a:chOff x="0" y="0"/>
            <a:chExt cx="1928845" cy="143679"/>
          </a:xfrm>
        </p:grpSpPr>
        <p:sp>
          <p:nvSpPr>
            <p:cNvPr name="Freeform 9" id="9"/>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10" id="10"/>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1121962" y="9645746"/>
            <a:ext cx="9004888" cy="628529"/>
            <a:chOff x="0" y="0"/>
            <a:chExt cx="2058484" cy="143679"/>
          </a:xfrm>
        </p:grpSpPr>
        <p:sp>
          <p:nvSpPr>
            <p:cNvPr name="Freeform 12" id="12"/>
            <p:cNvSpPr/>
            <p:nvPr/>
          </p:nvSpPr>
          <p:spPr>
            <a:xfrm flipH="false" flipV="false" rot="0">
              <a:off x="0" y="0"/>
              <a:ext cx="2058484" cy="143679"/>
            </a:xfrm>
            <a:custGeom>
              <a:avLst/>
              <a:gdLst/>
              <a:ahLst/>
              <a:cxnLst/>
              <a:rect r="r" b="b" t="t" l="l"/>
              <a:pathLst>
                <a:path h="143679" w="2058484">
                  <a:moveTo>
                    <a:pt x="0" y="0"/>
                  </a:moveTo>
                  <a:lnTo>
                    <a:pt x="2058484" y="0"/>
                  </a:lnTo>
                  <a:lnTo>
                    <a:pt x="2058484" y="143679"/>
                  </a:lnTo>
                  <a:lnTo>
                    <a:pt x="0" y="143679"/>
                  </a:lnTo>
                  <a:close/>
                </a:path>
              </a:pathLst>
            </a:custGeom>
            <a:solidFill>
              <a:srgbClr val="FFFFFF"/>
            </a:solidFill>
          </p:spPr>
        </p:sp>
        <p:sp>
          <p:nvSpPr>
            <p:cNvPr name="TextBox 13" id="13"/>
            <p:cNvSpPr txBox="true"/>
            <p:nvPr/>
          </p:nvSpPr>
          <p:spPr>
            <a:xfrm>
              <a:off x="0" y="-28575"/>
              <a:ext cx="2058484" cy="172254"/>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10778115">
            <a:off x="915375" y="9625258"/>
            <a:ext cx="8437779" cy="628529"/>
            <a:chOff x="0" y="0"/>
            <a:chExt cx="1928845" cy="143679"/>
          </a:xfrm>
        </p:grpSpPr>
        <p:sp>
          <p:nvSpPr>
            <p:cNvPr name="Freeform 15" id="15"/>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16" id="16"/>
            <p:cNvSpPr txBox="true"/>
            <p:nvPr/>
          </p:nvSpPr>
          <p:spPr>
            <a:xfrm>
              <a:off x="0" y="-28575"/>
              <a:ext cx="1928845" cy="172254"/>
            </a:xfrm>
            <a:prstGeom prst="rect">
              <a:avLst/>
            </a:prstGeom>
          </p:spPr>
          <p:txBody>
            <a:bodyPr anchor="ctr" rtlCol="false" tIns="50800" lIns="50800" bIns="50800" rIns="50800"/>
            <a:lstStyle/>
            <a:p>
              <a:pPr algn="ctr">
                <a:lnSpc>
                  <a:spcPts val="1960"/>
                </a:lnSpc>
              </a:pPr>
              <a:r>
                <a:rPr lang="en-US" sz="1400">
                  <a:solidFill>
                    <a:srgbClr val="000000"/>
                  </a:solidFill>
                  <a:latin typeface="Proxima Nova"/>
                  <a:ea typeface="Proxima Nova"/>
                  <a:cs typeface="Proxima Nova"/>
                  <a:sym typeface="Proxima Nova"/>
                </a:rPr>
                <a:t> </a:t>
              </a:r>
            </a:p>
          </p:txBody>
        </p:sp>
      </p:grpSp>
      <p:sp>
        <p:nvSpPr>
          <p:cNvPr name="Freeform 17" id="17"/>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8" id="18"/>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0">
            <a:off x="7168849" y="9704776"/>
            <a:ext cx="1769905" cy="502210"/>
          </a:xfrm>
          <a:custGeom>
            <a:avLst/>
            <a:gdLst/>
            <a:ahLst/>
            <a:cxnLst/>
            <a:rect r="r" b="b" t="t" l="l"/>
            <a:pathLst>
              <a:path h="502210" w="1769905">
                <a:moveTo>
                  <a:pt x="0" y="0"/>
                </a:moveTo>
                <a:lnTo>
                  <a:pt x="1769904" y="0"/>
                </a:lnTo>
                <a:lnTo>
                  <a:pt x="1769904" y="502210"/>
                </a:lnTo>
                <a:lnTo>
                  <a:pt x="0" y="502210"/>
                </a:lnTo>
                <a:lnTo>
                  <a:pt x="0" y="0"/>
                </a:lnTo>
                <a:close/>
              </a:path>
            </a:pathLst>
          </a:custGeom>
          <a:blipFill>
            <a:blip r:embed="rId6"/>
            <a:stretch>
              <a:fillRect l="0" t="0" r="0" b="0"/>
            </a:stretch>
          </a:blipFill>
        </p:spPr>
      </p:sp>
      <p:sp>
        <p:nvSpPr>
          <p:cNvPr name="TextBox 20" id="20"/>
          <p:cNvSpPr txBox="true"/>
          <p:nvPr/>
        </p:nvSpPr>
        <p:spPr>
          <a:xfrm rot="0">
            <a:off x="1831345" y="383264"/>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FLEXIBLE INDUSTRY PROGRAMS</a:t>
            </a:r>
          </a:p>
        </p:txBody>
      </p:sp>
      <p:sp>
        <p:nvSpPr>
          <p:cNvPr name="TextBox 21" id="21"/>
          <p:cNvSpPr txBox="true"/>
          <p:nvPr/>
        </p:nvSpPr>
        <p:spPr>
          <a:xfrm rot="0">
            <a:off x="1853320" y="2620277"/>
            <a:ext cx="4370600" cy="1095559"/>
          </a:xfrm>
          <a:prstGeom prst="rect">
            <a:avLst/>
          </a:prstGeom>
        </p:spPr>
        <p:txBody>
          <a:bodyPr anchor="t" rtlCol="false" tIns="0" lIns="0" bIns="0" rIns="0">
            <a:spAutoFit/>
          </a:bodyPr>
          <a:lstStyle/>
          <a:p>
            <a:pPr algn="l">
              <a:lnSpc>
                <a:spcPts val="1561"/>
              </a:lnSpc>
            </a:pPr>
            <a:r>
              <a:rPr lang="en-US" sz="1115">
                <a:solidFill>
                  <a:srgbClr val="FFFFFF"/>
                </a:solidFill>
                <a:latin typeface="Open Sans"/>
                <a:ea typeface="Open Sans"/>
                <a:cs typeface="Open Sans"/>
                <a:sym typeface="Open Sans"/>
              </a:rPr>
              <a:t>SACE Stage 1: </a:t>
            </a:r>
          </a:p>
          <a:p>
            <a:pPr algn="l">
              <a:lnSpc>
                <a:spcPts val="1561"/>
              </a:lnSpc>
              <a:spcBef>
                <a:spcPct val="0"/>
              </a:spcBef>
            </a:pPr>
            <a:r>
              <a:rPr lang="en-US" sz="1115">
                <a:solidFill>
                  <a:srgbClr val="FFFFFF"/>
                </a:solidFill>
                <a:latin typeface="Open Sans"/>
                <a:ea typeface="Open Sans"/>
                <a:cs typeface="Open Sans"/>
                <a:sym typeface="Open Sans"/>
              </a:rPr>
              <a:t>SACE Credits: Up To 35</a:t>
            </a:r>
          </a:p>
          <a:p>
            <a:pPr algn="l">
              <a:lnSpc>
                <a:spcPts val="1001"/>
              </a:lnSpc>
              <a:spcBef>
                <a:spcPct val="0"/>
              </a:spcBef>
            </a:pPr>
          </a:p>
          <a:p>
            <a:pPr algn="l">
              <a:lnSpc>
                <a:spcPts val="1561"/>
              </a:lnSpc>
              <a:spcBef>
                <a:spcPct val="0"/>
              </a:spcBef>
            </a:pPr>
            <a:r>
              <a:rPr lang="en-US" sz="1115" i="true">
                <a:solidFill>
                  <a:srgbClr val="FFFFFF"/>
                </a:solidFill>
                <a:latin typeface="Open Sans Italics"/>
                <a:ea typeface="Open Sans Italics"/>
                <a:cs typeface="Open Sans Italics"/>
                <a:sym typeface="Open Sans Italics"/>
              </a:rPr>
              <a:t>Suitable for Year 11, 12, of 13 domestic students aged 16 or turning 16 in the enrolment year. </a:t>
            </a:r>
          </a:p>
          <a:p>
            <a:pPr algn="l">
              <a:lnSpc>
                <a:spcPts val="1561"/>
              </a:lnSpc>
              <a:spcBef>
                <a:spcPct val="0"/>
              </a:spcBef>
            </a:pPr>
          </a:p>
        </p:txBody>
      </p:sp>
      <p:grpSp>
        <p:nvGrpSpPr>
          <p:cNvPr name="Group 22" id="22"/>
          <p:cNvGrpSpPr/>
          <p:nvPr/>
        </p:nvGrpSpPr>
        <p:grpSpPr>
          <a:xfrm rot="0">
            <a:off x="6143541" y="974125"/>
            <a:ext cx="2902080" cy="2902080"/>
            <a:chOff x="0" y="0"/>
            <a:chExt cx="812800" cy="812800"/>
          </a:xfrm>
        </p:grpSpPr>
        <p:sp>
          <p:nvSpPr>
            <p:cNvPr name="Freeform 23" id="2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14308" t="0" r="-14308" b="0"/>
              </a:stretch>
            </a:blipFill>
          </p:spPr>
        </p:sp>
      </p:grpSp>
      <p:sp>
        <p:nvSpPr>
          <p:cNvPr name="Freeform 24" id="24"/>
          <p:cNvSpPr/>
          <p:nvPr/>
        </p:nvSpPr>
        <p:spPr>
          <a:xfrm flipH="false" flipV="false" rot="0">
            <a:off x="5880172" y="9647979"/>
            <a:ext cx="671060" cy="591897"/>
          </a:xfrm>
          <a:custGeom>
            <a:avLst/>
            <a:gdLst/>
            <a:ahLst/>
            <a:cxnLst/>
            <a:rect r="r" b="b" t="t" l="l"/>
            <a:pathLst>
              <a:path h="591897" w="671060">
                <a:moveTo>
                  <a:pt x="0" y="0"/>
                </a:moveTo>
                <a:lnTo>
                  <a:pt x="671060" y="0"/>
                </a:lnTo>
                <a:lnTo>
                  <a:pt x="671060" y="591897"/>
                </a:lnTo>
                <a:lnTo>
                  <a:pt x="0" y="591897"/>
                </a:lnTo>
                <a:lnTo>
                  <a:pt x="0" y="0"/>
                </a:lnTo>
                <a:close/>
              </a:path>
            </a:pathLst>
          </a:custGeom>
          <a:blipFill>
            <a:blip r:embed="rId8"/>
            <a:stretch>
              <a:fillRect l="0" t="0" r="0" b="0"/>
            </a:stretch>
          </a:blipFill>
        </p:spPr>
      </p:sp>
      <p:sp>
        <p:nvSpPr>
          <p:cNvPr name="TextBox 25" id="25"/>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dl.0732.info@schools.sa.edu.au</a:t>
            </a:r>
          </a:p>
        </p:txBody>
      </p:sp>
      <p:sp>
        <p:nvSpPr>
          <p:cNvPr name="TextBox 26" id="26"/>
          <p:cNvSpPr txBox="true"/>
          <p:nvPr/>
        </p:nvSpPr>
        <p:spPr>
          <a:xfrm rot="0">
            <a:off x="1853320" y="5700681"/>
            <a:ext cx="3047157" cy="3273425"/>
          </a:xfrm>
          <a:prstGeom prst="rect">
            <a:avLst/>
          </a:prstGeom>
        </p:spPr>
        <p:txBody>
          <a:bodyPr anchor="t" rtlCol="false" tIns="0" lIns="0" bIns="0" rIns="0">
            <a:spAutoFit/>
          </a:bodyPr>
          <a:lstStyle/>
          <a:p>
            <a:pPr algn="l">
              <a:lnSpc>
                <a:spcPts val="1959"/>
              </a:lnSpc>
            </a:pPr>
            <a:r>
              <a:rPr lang="en-US" sz="1399" b="true">
                <a:solidFill>
                  <a:srgbClr val="161643"/>
                </a:solidFill>
                <a:latin typeface="Open Sans Bold"/>
                <a:ea typeface="Open Sans Bold"/>
                <a:cs typeface="Open Sans Bold"/>
                <a:sym typeface="Open Sans Bold"/>
              </a:rPr>
              <a:t>FEES &amp; FUNDING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a:t>
            </a:r>
            <a:r>
              <a:rPr lang="en-US" sz="1100">
                <a:solidFill>
                  <a:srgbClr val="161643"/>
                </a:solidFill>
                <a:latin typeface="Open Sans"/>
                <a:ea typeface="Open Sans"/>
                <a:cs typeface="Open Sans"/>
                <a:sym typeface="Open Sans"/>
              </a:rPr>
              <a:t>ontact Local Scho</a:t>
            </a:r>
            <a:r>
              <a:rPr lang="en-US" sz="1100">
                <a:solidFill>
                  <a:srgbClr val="161643"/>
                </a:solidFill>
                <a:latin typeface="Open Sans"/>
                <a:ea typeface="Open Sans"/>
                <a:cs typeface="Open Sans"/>
                <a:sym typeface="Open Sans"/>
              </a:rPr>
              <a:t>ol For Fee &amp; Funding Information</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DURATION &amp; DELIVERY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7x 3 Day Blocks (Tuesday-Thursday)</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SITE</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Ardrossan Area School</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WHAT YOU WILL NEED?</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PPE TO BE SUPPLIED BY STUDENTS </a:t>
            </a:r>
          </a:p>
          <a:p>
            <a:pPr algn="l" marL="712472" indent="-178118" lvl="3">
              <a:lnSpc>
                <a:spcPts val="1540"/>
              </a:lnSpc>
              <a:buFont typeface="Arial"/>
              <a:buChar char="￭"/>
            </a:pPr>
            <a:r>
              <a:rPr lang="en-US" sz="1100">
                <a:solidFill>
                  <a:srgbClr val="161643"/>
                </a:solidFill>
                <a:latin typeface="Open Sans"/>
                <a:ea typeface="Open Sans"/>
                <a:cs typeface="Open Sans"/>
                <a:sym typeface="Open Sans"/>
              </a:rPr>
              <a:t>Long Sleeve High VIS Shirt </a:t>
            </a:r>
          </a:p>
          <a:p>
            <a:pPr algn="l" marL="712472" indent="-178118" lvl="3">
              <a:lnSpc>
                <a:spcPts val="1540"/>
              </a:lnSpc>
              <a:buFont typeface="Arial"/>
              <a:buChar char="￭"/>
            </a:pPr>
            <a:r>
              <a:rPr lang="en-US" sz="1100">
                <a:solidFill>
                  <a:srgbClr val="161643"/>
                </a:solidFill>
                <a:latin typeface="Open Sans"/>
                <a:ea typeface="Open Sans"/>
                <a:cs typeface="Open Sans"/>
                <a:sym typeface="Open Sans"/>
              </a:rPr>
              <a:t>Long Work Pnats </a:t>
            </a:r>
          </a:p>
          <a:p>
            <a:pPr algn="l" marL="712472" indent="-178118" lvl="3">
              <a:lnSpc>
                <a:spcPts val="1540"/>
              </a:lnSpc>
              <a:buFont typeface="Arial"/>
              <a:buChar char="￭"/>
            </a:pPr>
            <a:r>
              <a:rPr lang="en-US" sz="1100">
                <a:solidFill>
                  <a:srgbClr val="161643"/>
                </a:solidFill>
                <a:latin typeface="Open Sans"/>
                <a:ea typeface="Open Sans"/>
                <a:cs typeface="Open Sans"/>
                <a:sym typeface="Open Sans"/>
              </a:rPr>
              <a:t>Steel Cap Boots</a:t>
            </a:r>
          </a:p>
          <a:p>
            <a:pPr algn="l">
              <a:lnSpc>
                <a:spcPts val="1540"/>
              </a:lnSpc>
            </a:pPr>
          </a:p>
        </p:txBody>
      </p:sp>
      <p:sp>
        <p:nvSpPr>
          <p:cNvPr name="TextBox 27" id="27"/>
          <p:cNvSpPr txBox="true"/>
          <p:nvPr/>
        </p:nvSpPr>
        <p:spPr>
          <a:xfrm rot="0">
            <a:off x="5133546" y="6105724"/>
            <a:ext cx="3763534" cy="1785719"/>
          </a:xfrm>
          <a:prstGeom prst="rect">
            <a:avLst/>
          </a:prstGeom>
        </p:spPr>
        <p:txBody>
          <a:bodyPr anchor="t" rtlCol="false" tIns="0" lIns="0" bIns="0" rIns="0">
            <a:spAutoFit/>
          </a:bodyPr>
          <a:lstStyle/>
          <a:p>
            <a:pPr algn="l">
              <a:lnSpc>
                <a:spcPts val="1136"/>
              </a:lnSpc>
            </a:pPr>
            <a:r>
              <a:rPr lang="en-US" sz="811" b="true">
                <a:solidFill>
                  <a:srgbClr val="161643"/>
                </a:solidFill>
                <a:latin typeface="Open Sans Bold"/>
                <a:ea typeface="Open Sans Bold"/>
                <a:cs typeface="Open Sans Bold"/>
                <a:sym typeface="Open Sans Bold"/>
              </a:rPr>
              <a:t>Core Units </a:t>
            </a:r>
          </a:p>
          <a:p>
            <a:pPr algn="l">
              <a:lnSpc>
                <a:spcPts val="1136"/>
              </a:lnSpc>
            </a:pPr>
            <a:r>
              <a:rPr lang="en-US" sz="811">
                <a:solidFill>
                  <a:srgbClr val="161643"/>
                </a:solidFill>
                <a:latin typeface="Open Sans"/>
                <a:ea typeface="Open Sans"/>
                <a:cs typeface="Open Sans"/>
                <a:sym typeface="Open Sans"/>
              </a:rPr>
              <a:t>RIICOM201E Communicate in the workplace</a:t>
            </a:r>
          </a:p>
          <a:p>
            <a:pPr algn="l">
              <a:lnSpc>
                <a:spcPts val="1136"/>
              </a:lnSpc>
            </a:pPr>
            <a:r>
              <a:rPr lang="en-US" sz="811">
                <a:solidFill>
                  <a:srgbClr val="161643"/>
                </a:solidFill>
                <a:latin typeface="Open Sans"/>
                <a:ea typeface="Open Sans"/>
                <a:cs typeface="Open Sans"/>
                <a:sym typeface="Open Sans"/>
              </a:rPr>
              <a:t>RIIENV201E Identify and assess environmental and heritage concerns</a:t>
            </a:r>
          </a:p>
          <a:p>
            <a:pPr algn="l">
              <a:lnSpc>
                <a:spcPts val="1136"/>
              </a:lnSpc>
            </a:pPr>
            <a:r>
              <a:rPr lang="en-US" sz="811">
                <a:solidFill>
                  <a:srgbClr val="161643"/>
                </a:solidFill>
                <a:latin typeface="Open Sans"/>
                <a:ea typeface="Open Sans"/>
                <a:cs typeface="Open Sans"/>
                <a:sym typeface="Open Sans"/>
              </a:rPr>
              <a:t>RIIRS2021E Conduct local risk control </a:t>
            </a:r>
          </a:p>
          <a:p>
            <a:pPr algn="l">
              <a:lnSpc>
                <a:spcPts val="1136"/>
              </a:lnSpc>
            </a:pPr>
            <a:r>
              <a:rPr lang="en-US" sz="811">
                <a:solidFill>
                  <a:srgbClr val="161643"/>
                </a:solidFill>
                <a:latin typeface="Open Sans"/>
                <a:ea typeface="Open Sans"/>
                <a:cs typeface="Open Sans"/>
                <a:sym typeface="Open Sans"/>
              </a:rPr>
              <a:t>RIIWHS202E Work safely and follow WHS policies and procedures </a:t>
            </a:r>
          </a:p>
          <a:p>
            <a:pPr algn="l">
              <a:lnSpc>
                <a:spcPts val="1136"/>
              </a:lnSpc>
            </a:pPr>
            <a:r>
              <a:rPr lang="en-US" sz="811">
                <a:solidFill>
                  <a:srgbClr val="161643"/>
                </a:solidFill>
                <a:latin typeface="Open Sans"/>
                <a:ea typeface="Open Sans"/>
                <a:cs typeface="Open Sans"/>
                <a:sym typeface="Open Sans"/>
              </a:rPr>
              <a:t>RIISAM202E Isolate and access plant</a:t>
            </a:r>
          </a:p>
          <a:p>
            <a:pPr algn="l">
              <a:lnSpc>
                <a:spcPts val="1136"/>
              </a:lnSpc>
            </a:pPr>
            <a:r>
              <a:rPr lang="en-US" sz="811">
                <a:solidFill>
                  <a:srgbClr val="161643"/>
                </a:solidFill>
                <a:latin typeface="Open Sans"/>
                <a:ea typeface="Open Sans"/>
                <a:cs typeface="Open Sans"/>
                <a:sym typeface="Open Sans"/>
              </a:rPr>
              <a:t>RIISAM201E Handle resources and infrastructure materials and safely dispose of nontoxic materials </a:t>
            </a:r>
          </a:p>
          <a:p>
            <a:pPr algn="l">
              <a:lnSpc>
                <a:spcPts val="1136"/>
              </a:lnSpc>
            </a:pPr>
            <a:r>
              <a:rPr lang="en-US" sz="811">
                <a:solidFill>
                  <a:srgbClr val="161643"/>
                </a:solidFill>
                <a:latin typeface="Open Sans"/>
                <a:ea typeface="Open Sans"/>
                <a:cs typeface="Open Sans"/>
                <a:sym typeface="Open Sans"/>
              </a:rPr>
              <a:t>RIICCM201E Carry out measurements and calculations </a:t>
            </a:r>
          </a:p>
          <a:p>
            <a:pPr algn="l">
              <a:lnSpc>
                <a:spcPts val="1136"/>
              </a:lnSpc>
            </a:pPr>
            <a:r>
              <a:rPr lang="en-US" sz="811">
                <a:solidFill>
                  <a:srgbClr val="161643"/>
                </a:solidFill>
                <a:latin typeface="Open Sans"/>
                <a:ea typeface="Open Sans"/>
                <a:cs typeface="Open Sans"/>
                <a:sym typeface="Open Sans"/>
              </a:rPr>
              <a:t>RIIWHS202E Enter and work in confined spaces </a:t>
            </a:r>
          </a:p>
          <a:p>
            <a:pPr algn="l">
              <a:lnSpc>
                <a:spcPts val="1136"/>
              </a:lnSpc>
            </a:pPr>
            <a:r>
              <a:rPr lang="en-US" sz="811">
                <a:solidFill>
                  <a:srgbClr val="161643"/>
                </a:solidFill>
                <a:latin typeface="Open Sans"/>
                <a:ea typeface="Open Sans"/>
                <a:cs typeface="Open Sans"/>
                <a:sym typeface="Open Sans"/>
              </a:rPr>
              <a:t>RIIWHS204E Work safely at heights</a:t>
            </a:r>
          </a:p>
          <a:p>
            <a:pPr algn="l">
              <a:lnSpc>
                <a:spcPts val="1136"/>
              </a:lnSpc>
            </a:pPr>
          </a:p>
          <a:p>
            <a:pPr algn="l">
              <a:lnSpc>
                <a:spcPts val="1136"/>
              </a:lnSpc>
            </a:pPr>
            <a:r>
              <a:rPr lang="en-US" sz="811">
                <a:solidFill>
                  <a:srgbClr val="161643"/>
                </a:solidFill>
                <a:latin typeface="Open Sans"/>
                <a:ea typeface="Open Sans"/>
                <a:cs typeface="Open Sans"/>
                <a:sym typeface="Open Sans"/>
              </a:rPr>
              <a:t>* Listed competencies are subject to change without notice</a:t>
            </a:r>
          </a:p>
        </p:txBody>
      </p:sp>
      <p:sp>
        <p:nvSpPr>
          <p:cNvPr name="TextBox 28" id="28"/>
          <p:cNvSpPr txBox="true"/>
          <p:nvPr/>
        </p:nvSpPr>
        <p:spPr>
          <a:xfrm rot="0">
            <a:off x="1853320" y="1296209"/>
            <a:ext cx="3972990" cy="1281425"/>
          </a:xfrm>
          <a:prstGeom prst="rect">
            <a:avLst/>
          </a:prstGeom>
        </p:spPr>
        <p:txBody>
          <a:bodyPr anchor="t" rtlCol="false" tIns="0" lIns="0" bIns="0" rIns="0">
            <a:spAutoFit/>
          </a:bodyPr>
          <a:lstStyle/>
          <a:p>
            <a:pPr algn="l">
              <a:lnSpc>
                <a:spcPts val="1597"/>
              </a:lnSpc>
            </a:pPr>
            <a:r>
              <a:rPr lang="en-US" sz="1101">
                <a:solidFill>
                  <a:srgbClr val="FFFFFF"/>
                </a:solidFill>
                <a:latin typeface="Open Sans"/>
                <a:ea typeface="Open Sans"/>
                <a:cs typeface="Open Sans"/>
                <a:sym typeface="Open Sans"/>
              </a:rPr>
              <a:t>RII20120</a:t>
            </a:r>
          </a:p>
          <a:p>
            <a:pPr algn="l">
              <a:lnSpc>
                <a:spcPts val="2983"/>
              </a:lnSpc>
            </a:pPr>
            <a:r>
              <a:rPr lang="en-US" b="true" sz="2057">
                <a:solidFill>
                  <a:srgbClr val="FFFFFF"/>
                </a:solidFill>
                <a:latin typeface="Open Sans Bold"/>
                <a:ea typeface="Open Sans Bold"/>
                <a:cs typeface="Open Sans Bold"/>
                <a:sym typeface="Open Sans Bold"/>
              </a:rPr>
              <a:t>CERTIFICATE II RESOURCES AND INFRASTRUCTURE WORK PREPARATION</a:t>
            </a:r>
          </a:p>
        </p:txBody>
      </p:sp>
      <p:sp>
        <p:nvSpPr>
          <p:cNvPr name="TextBox 29" id="29"/>
          <p:cNvSpPr txBox="true"/>
          <p:nvPr/>
        </p:nvSpPr>
        <p:spPr>
          <a:xfrm rot="0">
            <a:off x="3115368"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0" id="30"/>
          <p:cNvSpPr txBox="true"/>
          <p:nvPr/>
        </p:nvSpPr>
        <p:spPr>
          <a:xfrm rot="0">
            <a:off x="1853320" y="4240404"/>
            <a:ext cx="7121433" cy="1734183"/>
          </a:xfrm>
          <a:prstGeom prst="rect">
            <a:avLst/>
          </a:prstGeom>
        </p:spPr>
        <p:txBody>
          <a:bodyPr anchor="t" rtlCol="false" tIns="0" lIns="0" bIns="0" rIns="0">
            <a:spAutoFit/>
          </a:bodyPr>
          <a:lstStyle/>
          <a:p>
            <a:pPr algn="l">
              <a:lnSpc>
                <a:spcPts val="1540"/>
              </a:lnSpc>
            </a:pPr>
            <a:r>
              <a:rPr lang="en-US" sz="1100">
                <a:solidFill>
                  <a:srgbClr val="161643"/>
                </a:solidFill>
                <a:latin typeface="Open Sans"/>
                <a:ea typeface="Open Sans"/>
                <a:cs typeface="Open Sans"/>
                <a:sym typeface="Open Sans"/>
              </a:rPr>
              <a:t>Thi</a:t>
            </a:r>
            <a:r>
              <a:rPr lang="en-US" sz="1100">
                <a:solidFill>
                  <a:srgbClr val="161643"/>
                </a:solidFill>
                <a:latin typeface="Open Sans"/>
                <a:ea typeface="Open Sans"/>
                <a:cs typeface="Open Sans"/>
                <a:sym typeface="Open Sans"/>
              </a:rPr>
              <a:t>s pre-vocational qualification provides the practical skills and knowledge needed to start a career in the resources and infrastructure industries, including mining, drilling, petroleum exploration, and construction. Students will develop essential safety, teamwork, and employability skills while gaining hands-on experience through industry mentoring, field trips, and immersion experiences.</a:t>
            </a:r>
          </a:p>
          <a:p>
            <a:pPr algn="l">
              <a:lnSpc>
                <a:spcPts val="1540"/>
              </a:lnSpc>
            </a:pPr>
          </a:p>
          <a:p>
            <a:pPr algn="l">
              <a:lnSpc>
                <a:spcPts val="1540"/>
              </a:lnSpc>
            </a:pPr>
            <a:r>
              <a:rPr lang="en-US" sz="1100">
                <a:solidFill>
                  <a:srgbClr val="161643"/>
                </a:solidFill>
                <a:latin typeface="Open Sans"/>
                <a:ea typeface="Open Sans"/>
                <a:cs typeface="Open Sans"/>
                <a:sym typeface="Open Sans"/>
              </a:rPr>
              <a:t>Delivered in partnership with local and statewide industry partners, this qualification contributes Stage 1 credits towards the SACE and offers a strong pathway into further training, apprenticeships, or employment.</a:t>
            </a:r>
          </a:p>
          <a:p>
            <a:pPr algn="l">
              <a:lnSpc>
                <a:spcPts val="1540"/>
              </a:lnSpc>
            </a:pPr>
          </a:p>
          <a:p>
            <a:pPr algn="l">
              <a:lnSpc>
                <a:spcPts val="1540"/>
              </a:lnSpc>
            </a:pPr>
          </a:p>
        </p:txBody>
      </p:sp>
      <p:sp>
        <p:nvSpPr>
          <p:cNvPr name="TextBox 31" id="31"/>
          <p:cNvSpPr txBox="true"/>
          <p:nvPr/>
        </p:nvSpPr>
        <p:spPr>
          <a:xfrm rot="0">
            <a:off x="5133546" y="5830311"/>
            <a:ext cx="2879917" cy="217127"/>
          </a:xfrm>
          <a:prstGeom prst="rect">
            <a:avLst/>
          </a:prstGeom>
        </p:spPr>
        <p:txBody>
          <a:bodyPr anchor="t" rtlCol="false" tIns="0" lIns="0" bIns="0" rIns="0">
            <a:spAutoFit/>
          </a:bodyPr>
          <a:lstStyle/>
          <a:p>
            <a:pPr algn="l">
              <a:lnSpc>
                <a:spcPts val="1786"/>
              </a:lnSpc>
              <a:spcBef>
                <a:spcPct val="0"/>
              </a:spcBef>
            </a:pPr>
            <a:r>
              <a:rPr lang="en-US" b="true" sz="1275">
                <a:solidFill>
                  <a:srgbClr val="161643"/>
                </a:solidFill>
                <a:latin typeface="Open Sans Bold"/>
                <a:ea typeface="Open Sans Bold"/>
                <a:cs typeface="Open Sans Bold"/>
                <a:sym typeface="Open Sans Bold"/>
              </a:rPr>
              <a:t>Study Units (Nominal Hours: 196) </a:t>
            </a:r>
          </a:p>
        </p:txBody>
      </p:sp>
      <p:sp>
        <p:nvSpPr>
          <p:cNvPr name="TextBox 32" id="32"/>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8837 3025</a:t>
            </a:r>
          </a:p>
        </p:txBody>
      </p:sp>
      <p:sp>
        <p:nvSpPr>
          <p:cNvPr name="TextBox 33" id="33"/>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ARDROSSAN AREA SCHOOL </a:t>
            </a:r>
          </a:p>
        </p:txBody>
      </p:sp>
      <p:sp>
        <p:nvSpPr>
          <p:cNvPr name="TextBox 34" id="34"/>
          <p:cNvSpPr txBox="true"/>
          <p:nvPr/>
        </p:nvSpPr>
        <p:spPr>
          <a:xfrm rot="0">
            <a:off x="1853320" y="3940780"/>
            <a:ext cx="5387695" cy="240665"/>
          </a:xfrm>
          <a:prstGeom prst="rect">
            <a:avLst/>
          </a:prstGeom>
        </p:spPr>
        <p:txBody>
          <a:bodyPr anchor="t" rtlCol="false" tIns="0" lIns="0" bIns="0" rIns="0">
            <a:spAutoFit/>
          </a:bodyPr>
          <a:lstStyle/>
          <a:p>
            <a:pPr algn="l">
              <a:lnSpc>
                <a:spcPts val="1959"/>
              </a:lnSpc>
              <a:spcBef>
                <a:spcPct val="0"/>
              </a:spcBef>
            </a:pPr>
            <a:r>
              <a:rPr lang="en-US" b="true" sz="1399">
                <a:solidFill>
                  <a:srgbClr val="161643"/>
                </a:solidFill>
                <a:latin typeface="Open Sans Bold"/>
                <a:ea typeface="Open Sans Bold"/>
                <a:cs typeface="Open Sans Bold"/>
                <a:sym typeface="Open Sans Bold"/>
              </a:rPr>
              <a:t>OVERVIEW: </a:t>
            </a:r>
          </a:p>
        </p:txBody>
      </p:sp>
      <p:sp>
        <p:nvSpPr>
          <p:cNvPr name="Freeform 35" id="35"/>
          <p:cNvSpPr/>
          <p:nvPr/>
        </p:nvSpPr>
        <p:spPr>
          <a:xfrm flipH="false" flipV="false" rot="0">
            <a:off x="6556635" y="9667125"/>
            <a:ext cx="577511" cy="577511"/>
          </a:xfrm>
          <a:custGeom>
            <a:avLst/>
            <a:gdLst/>
            <a:ahLst/>
            <a:cxnLst/>
            <a:rect r="r" b="b" t="t" l="l"/>
            <a:pathLst>
              <a:path h="577511" w="577511">
                <a:moveTo>
                  <a:pt x="0" y="0"/>
                </a:moveTo>
                <a:lnTo>
                  <a:pt x="577511" y="0"/>
                </a:lnTo>
                <a:lnTo>
                  <a:pt x="577511" y="577512"/>
                </a:lnTo>
                <a:lnTo>
                  <a:pt x="0" y="577512"/>
                </a:lnTo>
                <a:lnTo>
                  <a:pt x="0" y="0"/>
                </a:lnTo>
                <a:close/>
              </a:path>
            </a:pathLst>
          </a:custGeom>
          <a:blipFill>
            <a:blip r:embed="rId9"/>
            <a:stretch>
              <a:fillRect l="0" t="0" r="0" b="0"/>
            </a:stretch>
          </a:blipFill>
        </p:spPr>
      </p:sp>
      <p:sp>
        <p:nvSpPr>
          <p:cNvPr name="TextBox 36" id="36"/>
          <p:cNvSpPr txBox="true"/>
          <p:nvPr/>
        </p:nvSpPr>
        <p:spPr>
          <a:xfrm rot="0">
            <a:off x="7105667" y="10217912"/>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FFFFFF"/>
                </a:solidFill>
                <a:latin typeface="Open Sans"/>
                <a:ea typeface="Open Sans"/>
                <a:cs typeface="Open Sans"/>
                <a:sym typeface="Open Sans"/>
              </a:rPr>
              <a:t>RTO: 41026</a:t>
            </a:r>
          </a:p>
        </p:txBody>
      </p:sp>
      <p:grpSp>
        <p:nvGrpSpPr>
          <p:cNvPr name="Group 37" id="37"/>
          <p:cNvGrpSpPr/>
          <p:nvPr/>
        </p:nvGrpSpPr>
        <p:grpSpPr>
          <a:xfrm rot="0">
            <a:off x="1727916" y="10321981"/>
            <a:ext cx="255194" cy="230775"/>
            <a:chOff x="0" y="0"/>
            <a:chExt cx="340259" cy="307700"/>
          </a:xfrm>
        </p:grpSpPr>
        <p:grpSp>
          <p:nvGrpSpPr>
            <p:cNvPr name="Group 38" id="38"/>
            <p:cNvGrpSpPr/>
            <p:nvPr/>
          </p:nvGrpSpPr>
          <p:grpSpPr>
            <a:xfrm rot="0">
              <a:off x="16280" y="0"/>
              <a:ext cx="307700" cy="307700"/>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1" id="41"/>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25</a:t>
              </a:r>
            </a:p>
          </p:txBody>
        </p:sp>
      </p:gr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961178" y="-1225214"/>
            <a:ext cx="1878599" cy="7336980"/>
            <a:chOff x="0" y="0"/>
            <a:chExt cx="1078095" cy="4210565"/>
          </a:xfrm>
        </p:grpSpPr>
        <p:sp>
          <p:nvSpPr>
            <p:cNvPr name="Freeform 3" id="3"/>
            <p:cNvSpPr/>
            <p:nvPr/>
          </p:nvSpPr>
          <p:spPr>
            <a:xfrm flipH="false" flipV="false" rot="0">
              <a:off x="0" y="0"/>
              <a:ext cx="1078095" cy="4210565"/>
            </a:xfrm>
            <a:custGeom>
              <a:avLst/>
              <a:gdLst/>
              <a:ahLst/>
              <a:cxnLst/>
              <a:rect r="r" b="b" t="t" l="l"/>
              <a:pathLst>
                <a:path h="4210565" w="1078095">
                  <a:moveTo>
                    <a:pt x="359559" y="4191496"/>
                  </a:moveTo>
                  <a:cubicBezTo>
                    <a:pt x="414830" y="4203010"/>
                    <a:pt x="477667" y="4210565"/>
                    <a:pt x="539338" y="4210565"/>
                  </a:cubicBezTo>
                  <a:cubicBezTo>
                    <a:pt x="601011" y="4210565"/>
                    <a:pt x="660356" y="4204088"/>
                    <a:pt x="715044" y="4192575"/>
                  </a:cubicBezTo>
                  <a:cubicBezTo>
                    <a:pt x="716210" y="4192215"/>
                    <a:pt x="717373" y="4192215"/>
                    <a:pt x="718536" y="4191856"/>
                  </a:cubicBezTo>
                  <a:cubicBezTo>
                    <a:pt x="923915" y="4145800"/>
                    <a:pt x="1075186" y="4024187"/>
                    <a:pt x="1078095" y="3806589"/>
                  </a:cubicBezTo>
                  <a:lnTo>
                    <a:pt x="1078095" y="0"/>
                  </a:lnTo>
                  <a:lnTo>
                    <a:pt x="0" y="0"/>
                  </a:lnTo>
                  <a:lnTo>
                    <a:pt x="0" y="3803764"/>
                  </a:lnTo>
                  <a:cubicBezTo>
                    <a:pt x="2909" y="4024905"/>
                    <a:pt x="151853" y="4146521"/>
                    <a:pt x="359559" y="4191496"/>
                  </a:cubicBezTo>
                  <a:close/>
                </a:path>
              </a:pathLst>
            </a:custGeom>
            <a:solidFill>
              <a:srgbClr val="161643"/>
            </a:solidFill>
          </p:spPr>
        </p:sp>
        <p:sp>
          <p:nvSpPr>
            <p:cNvPr name="TextBox 4" id="4"/>
            <p:cNvSpPr txBox="true"/>
            <p:nvPr/>
          </p:nvSpPr>
          <p:spPr>
            <a:xfrm>
              <a:off x="0" y="-28575"/>
              <a:ext cx="1078095"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913938" y="9674830"/>
            <a:ext cx="8437779" cy="628529"/>
            <a:chOff x="0" y="0"/>
            <a:chExt cx="1928845" cy="143679"/>
          </a:xfrm>
        </p:grpSpPr>
        <p:sp>
          <p:nvSpPr>
            <p:cNvPr name="Freeform 6" id="6"/>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7" id="7"/>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1284531" y="9646264"/>
            <a:ext cx="8842317" cy="628529"/>
            <a:chOff x="0" y="0"/>
            <a:chExt cx="2021321" cy="143679"/>
          </a:xfrm>
        </p:grpSpPr>
        <p:sp>
          <p:nvSpPr>
            <p:cNvPr name="Freeform 9" id="9"/>
            <p:cNvSpPr/>
            <p:nvPr/>
          </p:nvSpPr>
          <p:spPr>
            <a:xfrm flipH="false" flipV="false" rot="0">
              <a:off x="0" y="0"/>
              <a:ext cx="2021321" cy="143679"/>
            </a:xfrm>
            <a:custGeom>
              <a:avLst/>
              <a:gdLst/>
              <a:ahLst/>
              <a:cxnLst/>
              <a:rect r="r" b="b" t="t" l="l"/>
              <a:pathLst>
                <a:path h="143679" w="2021321">
                  <a:moveTo>
                    <a:pt x="0" y="0"/>
                  </a:moveTo>
                  <a:lnTo>
                    <a:pt x="2021321" y="0"/>
                  </a:lnTo>
                  <a:lnTo>
                    <a:pt x="2021321" y="143679"/>
                  </a:lnTo>
                  <a:lnTo>
                    <a:pt x="0" y="143679"/>
                  </a:lnTo>
                  <a:close/>
                </a:path>
              </a:pathLst>
            </a:custGeom>
            <a:solidFill>
              <a:srgbClr val="FFFFFF"/>
            </a:solidFill>
          </p:spPr>
        </p:sp>
        <p:sp>
          <p:nvSpPr>
            <p:cNvPr name="TextBox 10" id="10"/>
            <p:cNvSpPr txBox="true"/>
            <p:nvPr/>
          </p:nvSpPr>
          <p:spPr>
            <a:xfrm>
              <a:off x="0" y="-28575"/>
              <a:ext cx="2021321" cy="172254"/>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915375" y="9625258"/>
            <a:ext cx="8437779" cy="628529"/>
            <a:chOff x="0" y="0"/>
            <a:chExt cx="1928845" cy="143679"/>
          </a:xfrm>
        </p:grpSpPr>
        <p:sp>
          <p:nvSpPr>
            <p:cNvPr name="Freeform 12" id="12"/>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13" id="13"/>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sp>
        <p:nvSpPr>
          <p:cNvPr name="Freeform 14" id="14"/>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6" id="16"/>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dl.0732.info@schools.sa.edu.au</a:t>
            </a:r>
          </a:p>
        </p:txBody>
      </p:sp>
      <p:sp>
        <p:nvSpPr>
          <p:cNvPr name="Freeform 17" id="17"/>
          <p:cNvSpPr/>
          <p:nvPr/>
        </p:nvSpPr>
        <p:spPr>
          <a:xfrm flipH="false" flipV="false" rot="0">
            <a:off x="7200413" y="9704776"/>
            <a:ext cx="1769905" cy="502210"/>
          </a:xfrm>
          <a:custGeom>
            <a:avLst/>
            <a:gdLst/>
            <a:ahLst/>
            <a:cxnLst/>
            <a:rect r="r" b="b" t="t" l="l"/>
            <a:pathLst>
              <a:path h="502210" w="1769905">
                <a:moveTo>
                  <a:pt x="0" y="0"/>
                </a:moveTo>
                <a:lnTo>
                  <a:pt x="1769904" y="0"/>
                </a:lnTo>
                <a:lnTo>
                  <a:pt x="1769904" y="502210"/>
                </a:lnTo>
                <a:lnTo>
                  <a:pt x="0" y="502210"/>
                </a:lnTo>
                <a:lnTo>
                  <a:pt x="0" y="0"/>
                </a:lnTo>
                <a:close/>
              </a:path>
            </a:pathLst>
          </a:custGeom>
          <a:blipFill>
            <a:blip r:embed="rId6"/>
            <a:stretch>
              <a:fillRect l="0" t="0" r="0" b="0"/>
            </a:stretch>
          </a:blipFill>
        </p:spPr>
      </p:sp>
      <p:grpSp>
        <p:nvGrpSpPr>
          <p:cNvPr name="Group 18" id="18"/>
          <p:cNvGrpSpPr/>
          <p:nvPr/>
        </p:nvGrpSpPr>
        <p:grpSpPr>
          <a:xfrm rot="0">
            <a:off x="1654274" y="4352278"/>
            <a:ext cx="4758252" cy="4758252"/>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20" id="2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1" id="21"/>
          <p:cNvGrpSpPr/>
          <p:nvPr/>
        </p:nvGrpSpPr>
        <p:grpSpPr>
          <a:xfrm rot="0">
            <a:off x="4263921" y="4352278"/>
            <a:ext cx="4758252" cy="4758252"/>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DEF5">
                <a:alpha val="55686"/>
              </a:srgbClr>
            </a:solidFill>
          </p:spPr>
        </p:sp>
        <p:sp>
          <p:nvSpPr>
            <p:cNvPr name="TextBox 23" id="2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24" id="24"/>
          <p:cNvSpPr txBox="true"/>
          <p:nvPr/>
        </p:nvSpPr>
        <p:spPr>
          <a:xfrm rot="0">
            <a:off x="1853320" y="583677"/>
            <a:ext cx="6577513" cy="884300"/>
          </a:xfrm>
          <a:prstGeom prst="rect">
            <a:avLst/>
          </a:prstGeom>
        </p:spPr>
        <p:txBody>
          <a:bodyPr anchor="t" rtlCol="false" tIns="0" lIns="0" bIns="0" rIns="0">
            <a:spAutoFit/>
          </a:bodyPr>
          <a:lstStyle/>
          <a:p>
            <a:pPr algn="l">
              <a:lnSpc>
                <a:spcPts val="1749"/>
              </a:lnSpc>
            </a:pPr>
            <a:r>
              <a:rPr lang="en-US" sz="1861" b="true">
                <a:solidFill>
                  <a:srgbClr val="A5DEF5"/>
                </a:solidFill>
                <a:latin typeface="Open Sans Bold"/>
                <a:ea typeface="Open Sans Bold"/>
                <a:cs typeface="Open Sans Bold"/>
                <a:sym typeface="Open Sans Bold"/>
              </a:rPr>
              <a:t>SEE WHAT IT’S LIKE TO BUILD A CAREER IN </a:t>
            </a:r>
          </a:p>
          <a:p>
            <a:pPr algn="l">
              <a:lnSpc>
                <a:spcPts val="2501"/>
              </a:lnSpc>
            </a:pPr>
            <a:r>
              <a:rPr lang="en-US" b="true" sz="2661">
                <a:solidFill>
                  <a:srgbClr val="161643"/>
                </a:solidFill>
                <a:latin typeface="Open Sans Bold"/>
                <a:ea typeface="Open Sans Bold"/>
                <a:cs typeface="Open Sans Bold"/>
                <a:sym typeface="Open Sans Bold"/>
              </a:rPr>
              <a:t>CIVIL CONSTRUCTION &amp; INFRASTRUCTURE</a:t>
            </a:r>
          </a:p>
        </p:txBody>
      </p:sp>
      <p:grpSp>
        <p:nvGrpSpPr>
          <p:cNvPr name="Group 25" id="25"/>
          <p:cNvGrpSpPr/>
          <p:nvPr/>
        </p:nvGrpSpPr>
        <p:grpSpPr>
          <a:xfrm rot="0">
            <a:off x="6955244" y="1411508"/>
            <a:ext cx="2063536" cy="2063536"/>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0" t="-24906" r="0" b="-24906"/>
              </a:stretch>
            </a:blipFill>
          </p:spPr>
        </p:sp>
      </p:grpSp>
      <p:sp>
        <p:nvSpPr>
          <p:cNvPr name="TextBox 27" id="27"/>
          <p:cNvSpPr txBox="true"/>
          <p:nvPr/>
        </p:nvSpPr>
        <p:spPr>
          <a:xfrm rot="0">
            <a:off x="1853320" y="1637980"/>
            <a:ext cx="5101924" cy="1601721"/>
          </a:xfrm>
          <a:prstGeom prst="rect">
            <a:avLst/>
          </a:prstGeom>
        </p:spPr>
        <p:txBody>
          <a:bodyPr anchor="t" rtlCol="false" tIns="0" lIns="0" bIns="0" rIns="0">
            <a:spAutoFit/>
          </a:bodyPr>
          <a:lstStyle/>
          <a:p>
            <a:pPr algn="l">
              <a:lnSpc>
                <a:spcPts val="1421"/>
              </a:lnSpc>
            </a:pPr>
            <a:r>
              <a:rPr lang="en-US" sz="1015">
                <a:solidFill>
                  <a:srgbClr val="FFFFFF"/>
                </a:solidFill>
                <a:latin typeface="Open Sans"/>
                <a:ea typeface="Open Sans"/>
                <a:cs typeface="Open Sans"/>
                <a:sym typeface="Open Sans"/>
              </a:rPr>
              <a:t>Civil construction involves building things that a community needs, like roads, hospitals, waterways and airports. Daily activities include carrying out manual excavations, spreading and compacting materials, basic levelling, repairing potholes and putting traffic management plans in place. You need to enjoy working outdoors, be fit, and have great communication and problem-solving skills. A driver’s licence is usually required.</a:t>
            </a:r>
          </a:p>
          <a:p>
            <a:pPr algn="l">
              <a:lnSpc>
                <a:spcPts val="1561"/>
              </a:lnSpc>
            </a:pPr>
          </a:p>
          <a:p>
            <a:pPr algn="l">
              <a:lnSpc>
                <a:spcPts val="1561"/>
              </a:lnSpc>
            </a:pPr>
            <a:r>
              <a:rPr lang="en-US" sz="1115" b="true">
                <a:solidFill>
                  <a:srgbClr val="FFFFFF"/>
                </a:solidFill>
                <a:latin typeface="Open Sans Bold"/>
                <a:ea typeface="Open Sans Bold"/>
                <a:cs typeface="Open Sans Bold"/>
                <a:sym typeface="Open Sans Bold"/>
              </a:rPr>
              <a:t>For More Information Visit: </a:t>
            </a:r>
          </a:p>
          <a:p>
            <a:pPr algn="l">
              <a:lnSpc>
                <a:spcPts val="1561"/>
              </a:lnSpc>
              <a:spcBef>
                <a:spcPct val="0"/>
              </a:spcBef>
            </a:pPr>
            <a:r>
              <a:rPr lang="en-US" sz="1115">
                <a:solidFill>
                  <a:srgbClr val="FFFFFF"/>
                </a:solidFill>
                <a:latin typeface="Open Sans"/>
                <a:ea typeface="Open Sans"/>
                <a:cs typeface="Open Sans"/>
                <a:sym typeface="Open Sans"/>
              </a:rPr>
              <a:t>https://studentpathways.sa.edu.au/vet-pathways</a:t>
            </a:r>
          </a:p>
        </p:txBody>
      </p:sp>
      <p:sp>
        <p:nvSpPr>
          <p:cNvPr name="TextBox 28" id="28"/>
          <p:cNvSpPr txBox="true"/>
          <p:nvPr/>
        </p:nvSpPr>
        <p:spPr>
          <a:xfrm rot="0">
            <a:off x="3114489"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29" id="29"/>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8837 3025</a:t>
            </a:r>
          </a:p>
        </p:txBody>
      </p:sp>
      <p:sp>
        <p:nvSpPr>
          <p:cNvPr name="TextBox 30" id="30"/>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ARDROSSAN AREA SCHOOL</a:t>
            </a:r>
          </a:p>
        </p:txBody>
      </p:sp>
      <p:sp>
        <p:nvSpPr>
          <p:cNvPr name="TextBox 31" id="31"/>
          <p:cNvSpPr txBox="true"/>
          <p:nvPr/>
        </p:nvSpPr>
        <p:spPr>
          <a:xfrm rot="0">
            <a:off x="1282620" y="3751269"/>
            <a:ext cx="8126759" cy="406839"/>
          </a:xfrm>
          <a:prstGeom prst="rect">
            <a:avLst/>
          </a:prstGeom>
        </p:spPr>
        <p:txBody>
          <a:bodyPr anchor="t" rtlCol="false" tIns="0" lIns="0" bIns="0" rIns="0">
            <a:spAutoFit/>
          </a:bodyPr>
          <a:lstStyle/>
          <a:p>
            <a:pPr algn="ctr">
              <a:lnSpc>
                <a:spcPts val="2986"/>
              </a:lnSpc>
            </a:pPr>
            <a:r>
              <a:rPr lang="en-US" b="true" sz="3177">
                <a:solidFill>
                  <a:srgbClr val="161643"/>
                </a:solidFill>
                <a:latin typeface="Open Sans Bold"/>
                <a:ea typeface="Open Sans Bold"/>
                <a:cs typeface="Open Sans Bold"/>
                <a:sym typeface="Open Sans Bold"/>
              </a:rPr>
              <a:t>JOB PATHWAYS</a:t>
            </a:r>
          </a:p>
        </p:txBody>
      </p:sp>
      <p:sp>
        <p:nvSpPr>
          <p:cNvPr name="TextBox 32" id="32"/>
          <p:cNvSpPr txBox="true"/>
          <p:nvPr/>
        </p:nvSpPr>
        <p:spPr>
          <a:xfrm rot="0">
            <a:off x="4644500" y="5603436"/>
            <a:ext cx="1490122" cy="503557"/>
          </a:xfrm>
          <a:prstGeom prst="rect">
            <a:avLst/>
          </a:prstGeom>
        </p:spPr>
        <p:txBody>
          <a:bodyPr anchor="t" rtlCol="false" tIns="0" lIns="0" bIns="0" rIns="0">
            <a:spAutoFit/>
          </a:bodyPr>
          <a:lstStyle/>
          <a:p>
            <a:pPr algn="ctr">
              <a:lnSpc>
                <a:spcPts val="1997"/>
              </a:lnSpc>
            </a:pPr>
            <a:r>
              <a:rPr lang="en-US" b="true" sz="2125">
                <a:solidFill>
                  <a:srgbClr val="161643"/>
                </a:solidFill>
                <a:latin typeface="Open Sans Bold"/>
                <a:ea typeface="Open Sans Bold"/>
                <a:cs typeface="Open Sans Bold"/>
                <a:sym typeface="Open Sans Bold"/>
              </a:rPr>
              <a:t>TRADE PATHWAYS</a:t>
            </a:r>
          </a:p>
        </p:txBody>
      </p:sp>
      <p:sp>
        <p:nvSpPr>
          <p:cNvPr name="TextBox 33" id="33"/>
          <p:cNvSpPr txBox="true"/>
          <p:nvPr/>
        </p:nvSpPr>
        <p:spPr>
          <a:xfrm rot="0">
            <a:off x="1990825" y="5976255"/>
            <a:ext cx="2387406" cy="258290"/>
          </a:xfrm>
          <a:prstGeom prst="rect">
            <a:avLst/>
          </a:prstGeom>
        </p:spPr>
        <p:txBody>
          <a:bodyPr anchor="t" rtlCol="false" tIns="0" lIns="0" bIns="0" rIns="0">
            <a:spAutoFit/>
          </a:bodyPr>
          <a:lstStyle/>
          <a:p>
            <a:pPr algn="ctr">
              <a:lnSpc>
                <a:spcPts val="1997"/>
              </a:lnSpc>
            </a:pPr>
            <a:r>
              <a:rPr lang="en-US" b="true" sz="2125">
                <a:solidFill>
                  <a:srgbClr val="FEFEFE"/>
                </a:solidFill>
                <a:latin typeface="Open Sans Bold"/>
                <a:ea typeface="Open Sans Bold"/>
                <a:cs typeface="Open Sans Bold"/>
                <a:sym typeface="Open Sans Bold"/>
              </a:rPr>
              <a:t>START HERE</a:t>
            </a:r>
          </a:p>
        </p:txBody>
      </p:sp>
      <p:sp>
        <p:nvSpPr>
          <p:cNvPr name="TextBox 34" id="34"/>
          <p:cNvSpPr txBox="true"/>
          <p:nvPr/>
        </p:nvSpPr>
        <p:spPr>
          <a:xfrm rot="0">
            <a:off x="6162815" y="4847971"/>
            <a:ext cx="2491644" cy="258290"/>
          </a:xfrm>
          <a:prstGeom prst="rect">
            <a:avLst/>
          </a:prstGeom>
        </p:spPr>
        <p:txBody>
          <a:bodyPr anchor="t" rtlCol="false" tIns="0" lIns="0" bIns="0" rIns="0">
            <a:spAutoFit/>
          </a:bodyPr>
          <a:lstStyle/>
          <a:p>
            <a:pPr algn="ctr">
              <a:lnSpc>
                <a:spcPts val="1997"/>
              </a:lnSpc>
            </a:pPr>
            <a:r>
              <a:rPr lang="en-US" b="true" sz="2125">
                <a:solidFill>
                  <a:srgbClr val="161643"/>
                </a:solidFill>
                <a:latin typeface="Open Sans Bold"/>
                <a:ea typeface="Open Sans Bold"/>
                <a:cs typeface="Open Sans Bold"/>
                <a:sym typeface="Open Sans Bold"/>
              </a:rPr>
              <a:t>CAREERS</a:t>
            </a:r>
          </a:p>
        </p:txBody>
      </p:sp>
      <p:sp>
        <p:nvSpPr>
          <p:cNvPr name="TextBox 35" id="35"/>
          <p:cNvSpPr txBox="true"/>
          <p:nvPr/>
        </p:nvSpPr>
        <p:spPr>
          <a:xfrm rot="0">
            <a:off x="2156027" y="6338129"/>
            <a:ext cx="2057003" cy="602241"/>
          </a:xfrm>
          <a:prstGeom prst="rect">
            <a:avLst/>
          </a:prstGeom>
        </p:spPr>
        <p:txBody>
          <a:bodyPr anchor="t" rtlCol="false" tIns="0" lIns="0" bIns="0" rIns="0">
            <a:spAutoFit/>
          </a:bodyPr>
          <a:lstStyle/>
          <a:p>
            <a:pPr algn="ctr">
              <a:lnSpc>
                <a:spcPts val="1652"/>
              </a:lnSpc>
              <a:spcBef>
                <a:spcPct val="0"/>
              </a:spcBef>
            </a:pPr>
            <a:r>
              <a:rPr lang="en-US" sz="1180">
                <a:solidFill>
                  <a:srgbClr val="FEFEFE"/>
                </a:solidFill>
                <a:latin typeface="Open Sans"/>
                <a:ea typeface="Open Sans"/>
                <a:cs typeface="Open Sans"/>
                <a:sym typeface="Open Sans"/>
              </a:rPr>
              <a:t>C</a:t>
            </a:r>
            <a:r>
              <a:rPr lang="en-US" sz="1180">
                <a:solidFill>
                  <a:srgbClr val="FEFEFE"/>
                </a:solidFill>
                <a:latin typeface="Open Sans"/>
                <a:ea typeface="Open Sans"/>
                <a:cs typeface="Open Sans"/>
                <a:sym typeface="Open Sans"/>
              </a:rPr>
              <a:t>ertificate II in Resources and Infrastructure Work Preparation</a:t>
            </a:r>
          </a:p>
        </p:txBody>
      </p:sp>
      <p:sp>
        <p:nvSpPr>
          <p:cNvPr name="TextBox 36" id="36"/>
          <p:cNvSpPr txBox="true"/>
          <p:nvPr/>
        </p:nvSpPr>
        <p:spPr>
          <a:xfrm rot="0">
            <a:off x="4719335" y="6087943"/>
            <a:ext cx="1371892" cy="1828578"/>
          </a:xfrm>
          <a:prstGeom prst="rect">
            <a:avLst/>
          </a:prstGeom>
        </p:spPr>
        <p:txBody>
          <a:bodyPr anchor="t" rtlCol="false" tIns="0" lIns="0" bIns="0" rIns="0">
            <a:spAutoFit/>
          </a:bodyPr>
          <a:lstStyle/>
          <a:p>
            <a:pPr algn="ctr">
              <a:lnSpc>
                <a:spcPts val="1652"/>
              </a:lnSpc>
              <a:spcBef>
                <a:spcPct val="0"/>
              </a:spcBef>
            </a:pPr>
            <a:r>
              <a:rPr lang="en-US" sz="1180">
                <a:solidFill>
                  <a:srgbClr val="000000"/>
                </a:solidFill>
                <a:latin typeface="Open Sans"/>
                <a:ea typeface="Open Sans"/>
                <a:cs typeface="Open Sans"/>
                <a:sym typeface="Open Sans"/>
              </a:rPr>
              <a:t>RII40720 C</a:t>
            </a:r>
            <a:r>
              <a:rPr lang="en-US" sz="1180">
                <a:solidFill>
                  <a:srgbClr val="000000"/>
                </a:solidFill>
                <a:latin typeface="Open Sans"/>
                <a:ea typeface="Open Sans"/>
                <a:cs typeface="Open Sans"/>
                <a:sym typeface="Open Sans"/>
              </a:rPr>
              <a:t>ertificate IV in Civil Construction</a:t>
            </a:r>
          </a:p>
          <a:p>
            <a:pPr algn="ctr">
              <a:lnSpc>
                <a:spcPts val="1652"/>
              </a:lnSpc>
              <a:spcBef>
                <a:spcPct val="0"/>
              </a:spcBef>
            </a:pPr>
          </a:p>
          <a:p>
            <a:pPr algn="ctr">
              <a:lnSpc>
                <a:spcPts val="1652"/>
              </a:lnSpc>
              <a:spcBef>
                <a:spcPct val="0"/>
              </a:spcBef>
            </a:pPr>
            <a:r>
              <a:rPr lang="en-US" sz="1180">
                <a:solidFill>
                  <a:srgbClr val="000000"/>
                </a:solidFill>
                <a:latin typeface="Open Sans"/>
                <a:ea typeface="Open Sans"/>
                <a:cs typeface="Open Sans"/>
                <a:sym typeface="Open Sans"/>
              </a:rPr>
              <a:t>RII40120 Certificate </a:t>
            </a:r>
          </a:p>
          <a:p>
            <a:pPr algn="ctr">
              <a:lnSpc>
                <a:spcPts val="1652"/>
              </a:lnSpc>
              <a:spcBef>
                <a:spcPct val="0"/>
              </a:spcBef>
            </a:pPr>
            <a:r>
              <a:rPr lang="en-US" sz="1180">
                <a:solidFill>
                  <a:srgbClr val="000000"/>
                </a:solidFill>
                <a:latin typeface="Open Sans"/>
                <a:ea typeface="Open Sans"/>
                <a:cs typeface="Open Sans"/>
                <a:sym typeface="Open Sans"/>
              </a:rPr>
              <a:t>IV in Surface Extraction Operations</a:t>
            </a:r>
          </a:p>
          <a:p>
            <a:pPr algn="ctr">
              <a:lnSpc>
                <a:spcPts val="1652"/>
              </a:lnSpc>
              <a:spcBef>
                <a:spcPct val="0"/>
              </a:spcBef>
            </a:pPr>
          </a:p>
        </p:txBody>
      </p:sp>
      <p:sp>
        <p:nvSpPr>
          <p:cNvPr name="TextBox 37" id="37"/>
          <p:cNvSpPr txBox="true"/>
          <p:nvPr/>
        </p:nvSpPr>
        <p:spPr>
          <a:xfrm rot="0">
            <a:off x="6412526" y="5087211"/>
            <a:ext cx="2057003" cy="3463694"/>
          </a:xfrm>
          <a:prstGeom prst="rect">
            <a:avLst/>
          </a:prstGeom>
        </p:spPr>
        <p:txBody>
          <a:bodyPr anchor="t" rtlCol="false" tIns="0" lIns="0" bIns="0" rIns="0">
            <a:spAutoFit/>
          </a:bodyPr>
          <a:lstStyle/>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Civil Cons</a:t>
            </a:r>
            <a:r>
              <a:rPr lang="en-US" sz="1180">
                <a:solidFill>
                  <a:srgbClr val="000000"/>
                </a:solidFill>
                <a:latin typeface="Open Sans"/>
                <a:ea typeface="Open Sans"/>
                <a:cs typeface="Open Sans"/>
                <a:sym typeface="Open Sans"/>
              </a:rPr>
              <a:t>truction and Maintenance Worker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Civil Construction Plant Operator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Open Cut Miner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Small Mine Operator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Drilling Assistant</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Process Plant Operator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Civil Construction and Maintenance Worker – Operations</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Civil Construction and Maintenance Worker – Supervisor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Open Cut Mine Supervisor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Quarry Supervisor</a:t>
            </a:r>
          </a:p>
        </p:txBody>
      </p:sp>
      <p:grpSp>
        <p:nvGrpSpPr>
          <p:cNvPr name="Group 38" id="38"/>
          <p:cNvGrpSpPr/>
          <p:nvPr/>
        </p:nvGrpSpPr>
        <p:grpSpPr>
          <a:xfrm rot="0">
            <a:off x="4705838" y="8119686"/>
            <a:ext cx="1280324" cy="1280324"/>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838A"/>
            </a:solidFill>
            <a:ln cap="sq">
              <a:noFill/>
              <a:prstDash val="solid"/>
              <a:miter/>
            </a:ln>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41" id="41"/>
          <p:cNvSpPr/>
          <p:nvPr/>
        </p:nvSpPr>
        <p:spPr>
          <a:xfrm flipH="false" flipV="false" rot="0">
            <a:off x="4837790" y="8168347"/>
            <a:ext cx="1016419" cy="1127789"/>
          </a:xfrm>
          <a:custGeom>
            <a:avLst/>
            <a:gdLst/>
            <a:ahLst/>
            <a:cxnLst/>
            <a:rect r="r" b="b" t="t" l="l"/>
            <a:pathLst>
              <a:path h="1127789" w="1016419">
                <a:moveTo>
                  <a:pt x="0" y="0"/>
                </a:moveTo>
                <a:lnTo>
                  <a:pt x="1016420" y="0"/>
                </a:lnTo>
                <a:lnTo>
                  <a:pt x="1016420" y="1127788"/>
                </a:lnTo>
                <a:lnTo>
                  <a:pt x="0" y="11277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42" id="42"/>
          <p:cNvSpPr/>
          <p:nvPr/>
        </p:nvSpPr>
        <p:spPr>
          <a:xfrm flipH="false" flipV="false" rot="0">
            <a:off x="5911737" y="9647979"/>
            <a:ext cx="671060" cy="591897"/>
          </a:xfrm>
          <a:custGeom>
            <a:avLst/>
            <a:gdLst/>
            <a:ahLst/>
            <a:cxnLst/>
            <a:rect r="r" b="b" t="t" l="l"/>
            <a:pathLst>
              <a:path h="591897" w="671060">
                <a:moveTo>
                  <a:pt x="0" y="0"/>
                </a:moveTo>
                <a:lnTo>
                  <a:pt x="671060" y="0"/>
                </a:lnTo>
                <a:lnTo>
                  <a:pt x="671060" y="591897"/>
                </a:lnTo>
                <a:lnTo>
                  <a:pt x="0" y="591897"/>
                </a:lnTo>
                <a:lnTo>
                  <a:pt x="0" y="0"/>
                </a:lnTo>
                <a:close/>
              </a:path>
            </a:pathLst>
          </a:custGeom>
          <a:blipFill>
            <a:blip r:embed="rId10"/>
            <a:stretch>
              <a:fillRect l="0" t="0" r="0" b="0"/>
            </a:stretch>
          </a:blipFill>
        </p:spPr>
      </p:sp>
      <p:sp>
        <p:nvSpPr>
          <p:cNvPr name="Freeform 43" id="43"/>
          <p:cNvSpPr/>
          <p:nvPr/>
        </p:nvSpPr>
        <p:spPr>
          <a:xfrm flipH="false" flipV="false" rot="0">
            <a:off x="6588199" y="9667125"/>
            <a:ext cx="577511" cy="577511"/>
          </a:xfrm>
          <a:custGeom>
            <a:avLst/>
            <a:gdLst/>
            <a:ahLst/>
            <a:cxnLst/>
            <a:rect r="r" b="b" t="t" l="l"/>
            <a:pathLst>
              <a:path h="577511" w="577511">
                <a:moveTo>
                  <a:pt x="0" y="0"/>
                </a:moveTo>
                <a:lnTo>
                  <a:pt x="577512" y="0"/>
                </a:lnTo>
                <a:lnTo>
                  <a:pt x="577512" y="577512"/>
                </a:lnTo>
                <a:lnTo>
                  <a:pt x="0" y="577512"/>
                </a:lnTo>
                <a:lnTo>
                  <a:pt x="0" y="0"/>
                </a:lnTo>
                <a:close/>
              </a:path>
            </a:pathLst>
          </a:custGeom>
          <a:blipFill>
            <a:blip r:embed="rId11"/>
            <a:stretch>
              <a:fillRect l="0" t="0" r="0" b="0"/>
            </a:stretch>
          </a:blipFill>
        </p:spPr>
      </p:sp>
      <p:sp>
        <p:nvSpPr>
          <p:cNvPr name="TextBox 44" id="44"/>
          <p:cNvSpPr txBox="true"/>
          <p:nvPr/>
        </p:nvSpPr>
        <p:spPr>
          <a:xfrm rot="0">
            <a:off x="7105667" y="10217912"/>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FFFFFF"/>
                </a:solidFill>
                <a:latin typeface="Open Sans"/>
                <a:ea typeface="Open Sans"/>
                <a:cs typeface="Open Sans"/>
                <a:sym typeface="Open Sans"/>
              </a:rPr>
              <a:t>RTO: 41026</a:t>
            </a:r>
          </a:p>
        </p:txBody>
      </p:sp>
      <p:grpSp>
        <p:nvGrpSpPr>
          <p:cNvPr name="Group 45" id="45"/>
          <p:cNvGrpSpPr/>
          <p:nvPr/>
        </p:nvGrpSpPr>
        <p:grpSpPr>
          <a:xfrm rot="0">
            <a:off x="1735630" y="10321981"/>
            <a:ext cx="255194" cy="230775"/>
            <a:chOff x="0" y="0"/>
            <a:chExt cx="340259" cy="307700"/>
          </a:xfrm>
        </p:grpSpPr>
        <p:grpSp>
          <p:nvGrpSpPr>
            <p:cNvPr name="Group 46" id="46"/>
            <p:cNvGrpSpPr/>
            <p:nvPr/>
          </p:nvGrpSpPr>
          <p:grpSpPr>
            <a:xfrm rot="0">
              <a:off x="16280" y="0"/>
              <a:ext cx="307700" cy="307700"/>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8" id="4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9" id="49"/>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26</a:t>
              </a:r>
            </a:p>
          </p:txBody>
        </p:sp>
      </p:grpSp>
    </p:spTree>
  </p:cSld>
  <p:clrMapOvr>
    <a:masterClrMapping/>
  </p:clrMapOvr>
</p:sld>
</file>

<file path=ppt/slides/slide2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732230" y="-1243325"/>
            <a:ext cx="2336494" cy="7336980"/>
            <a:chOff x="0" y="0"/>
            <a:chExt cx="1340873" cy="4210565"/>
          </a:xfrm>
        </p:grpSpPr>
        <p:sp>
          <p:nvSpPr>
            <p:cNvPr name="Freeform 3" id="3"/>
            <p:cNvSpPr/>
            <p:nvPr/>
          </p:nvSpPr>
          <p:spPr>
            <a:xfrm flipH="false" flipV="false" rot="0">
              <a:off x="0" y="0"/>
              <a:ext cx="1340873" cy="4210565"/>
            </a:xfrm>
            <a:custGeom>
              <a:avLst/>
              <a:gdLst/>
              <a:ahLst/>
              <a:cxnLst/>
              <a:rect r="r" b="b" t="t" l="l"/>
              <a:pathLst>
                <a:path h="4210565" w="1340873">
                  <a:moveTo>
                    <a:pt x="447199" y="4191496"/>
                  </a:moveTo>
                  <a:cubicBezTo>
                    <a:pt x="515942" y="4203010"/>
                    <a:pt x="594095" y="4210565"/>
                    <a:pt x="670798" y="4210565"/>
                  </a:cubicBezTo>
                  <a:cubicBezTo>
                    <a:pt x="747503" y="4210565"/>
                    <a:pt x="821313" y="4204088"/>
                    <a:pt x="889332" y="4192575"/>
                  </a:cubicBezTo>
                  <a:cubicBezTo>
                    <a:pt x="890781" y="4192215"/>
                    <a:pt x="892227" y="4192215"/>
                    <a:pt x="893674" y="4191856"/>
                  </a:cubicBezTo>
                  <a:cubicBezTo>
                    <a:pt x="1149113" y="4145800"/>
                    <a:pt x="1337256" y="4024187"/>
                    <a:pt x="1340873" y="3806589"/>
                  </a:cubicBezTo>
                  <a:lnTo>
                    <a:pt x="1340873" y="0"/>
                  </a:lnTo>
                  <a:lnTo>
                    <a:pt x="0" y="0"/>
                  </a:lnTo>
                  <a:lnTo>
                    <a:pt x="0" y="3803764"/>
                  </a:lnTo>
                  <a:cubicBezTo>
                    <a:pt x="3618" y="4024905"/>
                    <a:pt x="188866" y="4146521"/>
                    <a:pt x="447199" y="4191496"/>
                  </a:cubicBezTo>
                  <a:close/>
                </a:path>
              </a:pathLst>
            </a:custGeom>
            <a:solidFill>
              <a:srgbClr val="161643"/>
            </a:solidFill>
          </p:spPr>
        </p:sp>
        <p:sp>
          <p:nvSpPr>
            <p:cNvPr name="TextBox 4" id="4"/>
            <p:cNvSpPr txBox="true"/>
            <p:nvPr/>
          </p:nvSpPr>
          <p:spPr>
            <a:xfrm>
              <a:off x="0" y="-28575"/>
              <a:ext cx="1340873"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5026374" y="5729256"/>
            <a:ext cx="3948379" cy="2859724"/>
            <a:chOff x="0" y="0"/>
            <a:chExt cx="1219946" cy="883581"/>
          </a:xfrm>
        </p:grpSpPr>
        <p:sp>
          <p:nvSpPr>
            <p:cNvPr name="Freeform 6" id="6"/>
            <p:cNvSpPr/>
            <p:nvPr/>
          </p:nvSpPr>
          <p:spPr>
            <a:xfrm flipH="false" flipV="false" rot="0">
              <a:off x="0" y="0"/>
              <a:ext cx="1219946" cy="883581"/>
            </a:xfrm>
            <a:custGeom>
              <a:avLst/>
              <a:gdLst/>
              <a:ahLst/>
              <a:cxnLst/>
              <a:rect r="r" b="b" t="t" l="l"/>
              <a:pathLst>
                <a:path h="883581" w="1219946">
                  <a:moveTo>
                    <a:pt x="35294" y="0"/>
                  </a:moveTo>
                  <a:lnTo>
                    <a:pt x="1184652" y="0"/>
                  </a:lnTo>
                  <a:cubicBezTo>
                    <a:pt x="1194013" y="0"/>
                    <a:pt x="1202990" y="3718"/>
                    <a:pt x="1209609" y="10337"/>
                  </a:cubicBezTo>
                  <a:cubicBezTo>
                    <a:pt x="1216228" y="16956"/>
                    <a:pt x="1219946" y="25934"/>
                    <a:pt x="1219946" y="35294"/>
                  </a:cubicBezTo>
                  <a:lnTo>
                    <a:pt x="1219946" y="848286"/>
                  </a:lnTo>
                  <a:cubicBezTo>
                    <a:pt x="1219946" y="857647"/>
                    <a:pt x="1216228" y="866624"/>
                    <a:pt x="1209609" y="873243"/>
                  </a:cubicBezTo>
                  <a:cubicBezTo>
                    <a:pt x="1202990" y="879862"/>
                    <a:pt x="1194013" y="883581"/>
                    <a:pt x="1184652" y="883581"/>
                  </a:cubicBezTo>
                  <a:lnTo>
                    <a:pt x="35294" y="883581"/>
                  </a:lnTo>
                  <a:cubicBezTo>
                    <a:pt x="25934" y="883581"/>
                    <a:pt x="16956" y="879862"/>
                    <a:pt x="10337" y="873243"/>
                  </a:cubicBezTo>
                  <a:cubicBezTo>
                    <a:pt x="3718" y="866624"/>
                    <a:pt x="0" y="857647"/>
                    <a:pt x="0" y="848286"/>
                  </a:cubicBezTo>
                  <a:lnTo>
                    <a:pt x="0" y="35294"/>
                  </a:lnTo>
                  <a:cubicBezTo>
                    <a:pt x="0" y="25934"/>
                    <a:pt x="3718" y="16956"/>
                    <a:pt x="10337" y="10337"/>
                  </a:cubicBezTo>
                  <a:cubicBezTo>
                    <a:pt x="16956" y="3718"/>
                    <a:pt x="25934" y="0"/>
                    <a:pt x="35294" y="0"/>
                  </a:cubicBezTo>
                  <a:close/>
                </a:path>
              </a:pathLst>
            </a:custGeom>
            <a:solidFill>
              <a:srgbClr val="A5DEF5"/>
            </a:solidFill>
          </p:spPr>
        </p:sp>
        <p:sp>
          <p:nvSpPr>
            <p:cNvPr name="TextBox 7" id="7"/>
            <p:cNvSpPr txBox="true"/>
            <p:nvPr/>
          </p:nvSpPr>
          <p:spPr>
            <a:xfrm>
              <a:off x="0" y="-28575"/>
              <a:ext cx="1219946" cy="912156"/>
            </a:xfrm>
            <a:prstGeom prst="rect">
              <a:avLst/>
            </a:prstGeom>
          </p:spPr>
          <p:txBody>
            <a:bodyPr anchor="ctr" rtlCol="false" tIns="50800" lIns="50800" bIns="50800" rIns="50800"/>
            <a:lstStyle/>
            <a:p>
              <a:pPr algn="ctr">
                <a:lnSpc>
                  <a:spcPts val="1960"/>
                </a:lnSpc>
              </a:pPr>
            </a:p>
          </p:txBody>
        </p:sp>
      </p:grpSp>
      <p:sp>
        <p:nvSpPr>
          <p:cNvPr name="TextBox 8" id="8"/>
          <p:cNvSpPr txBox="true"/>
          <p:nvPr/>
        </p:nvSpPr>
        <p:spPr>
          <a:xfrm rot="0">
            <a:off x="1853320" y="383264"/>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FLEXIBLE INDUSTRY PROGRAMS</a:t>
            </a:r>
          </a:p>
        </p:txBody>
      </p:sp>
      <p:grpSp>
        <p:nvGrpSpPr>
          <p:cNvPr name="Group 9" id="9"/>
          <p:cNvGrpSpPr/>
          <p:nvPr/>
        </p:nvGrpSpPr>
        <p:grpSpPr>
          <a:xfrm rot="0">
            <a:off x="6143541" y="974125"/>
            <a:ext cx="2902080" cy="2902080"/>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37719" t="0" r="-37719" b="0"/>
              </a:stretch>
            </a:blipFill>
          </p:spPr>
        </p:sp>
      </p:grpSp>
      <p:sp>
        <p:nvSpPr>
          <p:cNvPr name="TextBox 11" id="11"/>
          <p:cNvSpPr txBox="true"/>
          <p:nvPr/>
        </p:nvSpPr>
        <p:spPr>
          <a:xfrm rot="0">
            <a:off x="1853320" y="5700681"/>
            <a:ext cx="3047157" cy="3082925"/>
          </a:xfrm>
          <a:prstGeom prst="rect">
            <a:avLst/>
          </a:prstGeom>
        </p:spPr>
        <p:txBody>
          <a:bodyPr anchor="t" rtlCol="false" tIns="0" lIns="0" bIns="0" rIns="0">
            <a:spAutoFit/>
          </a:bodyPr>
          <a:lstStyle/>
          <a:p>
            <a:pPr algn="l">
              <a:lnSpc>
                <a:spcPts val="1959"/>
              </a:lnSpc>
            </a:pPr>
            <a:r>
              <a:rPr lang="en-US" sz="1399" b="true">
                <a:solidFill>
                  <a:srgbClr val="161643"/>
                </a:solidFill>
                <a:latin typeface="Open Sans Bold"/>
                <a:ea typeface="Open Sans Bold"/>
                <a:cs typeface="Open Sans Bold"/>
                <a:sym typeface="Open Sans Bold"/>
              </a:rPr>
              <a:t>FEES &amp; FUNDING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a:t>
            </a:r>
            <a:r>
              <a:rPr lang="en-US" sz="1100">
                <a:solidFill>
                  <a:srgbClr val="161643"/>
                </a:solidFill>
                <a:latin typeface="Open Sans"/>
                <a:ea typeface="Open Sans"/>
                <a:cs typeface="Open Sans"/>
                <a:sym typeface="Open Sans"/>
              </a:rPr>
              <a:t>ontact Local School For Fee &amp; Funding Information</a:t>
            </a:r>
          </a:p>
          <a:p>
            <a:pPr algn="l">
              <a:lnSpc>
                <a:spcPts val="1959"/>
              </a:lnSpc>
            </a:pPr>
            <a:r>
              <a:rPr lang="en-US" sz="1399" b="true">
                <a:solidFill>
                  <a:srgbClr val="161643"/>
                </a:solidFill>
                <a:latin typeface="Open Sans Bold"/>
                <a:ea typeface="Open Sans Bold"/>
                <a:cs typeface="Open Sans Bold"/>
                <a:sym typeface="Open Sans Bold"/>
              </a:rPr>
              <a:t>DURATION &amp; DELIVERY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1x Day Per Week Over 18 Months Virtually Delivered </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SITE</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Moonta Area School</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WHAT YOU WILL NEED?</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ALL RESOURCES REQUIRED FOR THE COURSE WILL BE PROVIDED FOR USE WHILST ENROLLED, INCLUDING A LAPTOP AND HEADSET. </a:t>
            </a:r>
          </a:p>
          <a:p>
            <a:pPr algn="l">
              <a:lnSpc>
                <a:spcPts val="1540"/>
              </a:lnSpc>
            </a:pPr>
          </a:p>
        </p:txBody>
      </p:sp>
      <p:sp>
        <p:nvSpPr>
          <p:cNvPr name="TextBox 12" id="12"/>
          <p:cNvSpPr txBox="true"/>
          <p:nvPr/>
        </p:nvSpPr>
        <p:spPr>
          <a:xfrm rot="0">
            <a:off x="5133546" y="6076514"/>
            <a:ext cx="3763534" cy="2473139"/>
          </a:xfrm>
          <a:prstGeom prst="rect">
            <a:avLst/>
          </a:prstGeom>
        </p:spPr>
        <p:txBody>
          <a:bodyPr anchor="t" rtlCol="false" tIns="0" lIns="0" bIns="0" rIns="0">
            <a:spAutoFit/>
          </a:bodyPr>
          <a:lstStyle/>
          <a:p>
            <a:pPr algn="l">
              <a:lnSpc>
                <a:spcPts val="1136"/>
              </a:lnSpc>
            </a:pPr>
            <a:r>
              <a:rPr lang="en-US" sz="811" b="true">
                <a:solidFill>
                  <a:srgbClr val="161643"/>
                </a:solidFill>
                <a:latin typeface="Open Sans Bold"/>
                <a:ea typeface="Open Sans Bold"/>
                <a:cs typeface="Open Sans Bold"/>
                <a:sym typeface="Open Sans Bold"/>
              </a:rPr>
              <a:t>Core Units </a:t>
            </a:r>
          </a:p>
          <a:p>
            <a:pPr algn="l">
              <a:lnSpc>
                <a:spcPts val="1136"/>
              </a:lnSpc>
            </a:pPr>
            <a:r>
              <a:rPr lang="en-US" sz="811">
                <a:solidFill>
                  <a:srgbClr val="161643"/>
                </a:solidFill>
                <a:latin typeface="Open Sans"/>
                <a:ea typeface="Open Sans"/>
                <a:cs typeface="Open Sans"/>
                <a:sym typeface="Open Sans"/>
              </a:rPr>
              <a:t>ICTPRG302 Apply introductory programming techniques </a:t>
            </a:r>
          </a:p>
          <a:p>
            <a:pPr algn="l">
              <a:lnSpc>
                <a:spcPts val="1136"/>
              </a:lnSpc>
            </a:pPr>
            <a:r>
              <a:rPr lang="en-US" sz="811">
                <a:solidFill>
                  <a:srgbClr val="161643"/>
                </a:solidFill>
                <a:latin typeface="Open Sans"/>
                <a:ea typeface="Open Sans"/>
                <a:cs typeface="Open Sans"/>
                <a:sym typeface="Open Sans"/>
              </a:rPr>
              <a:t>BSBCRT301 Develop and extend critical and creative thinking skills </a:t>
            </a:r>
          </a:p>
          <a:p>
            <a:pPr algn="l">
              <a:lnSpc>
                <a:spcPts val="1136"/>
              </a:lnSpc>
            </a:pPr>
            <a:r>
              <a:rPr lang="en-US" sz="811">
                <a:solidFill>
                  <a:srgbClr val="161643"/>
                </a:solidFill>
                <a:latin typeface="Open Sans"/>
                <a:ea typeface="Open Sans"/>
                <a:cs typeface="Open Sans"/>
                <a:sym typeface="Open Sans"/>
              </a:rPr>
              <a:t>ICTICT313 Identify IP, ethics and privacy policies in ICT environments </a:t>
            </a:r>
          </a:p>
          <a:p>
            <a:pPr algn="l">
              <a:lnSpc>
                <a:spcPts val="1136"/>
              </a:lnSpc>
            </a:pPr>
            <a:r>
              <a:rPr lang="en-US" sz="811">
                <a:solidFill>
                  <a:srgbClr val="161643"/>
                </a:solidFill>
                <a:latin typeface="Open Sans"/>
                <a:ea typeface="Open Sans"/>
                <a:cs typeface="Open Sans"/>
                <a:sym typeface="Open Sans"/>
              </a:rPr>
              <a:t>ICTSAS305 Provide ICT advice to clients </a:t>
            </a:r>
          </a:p>
          <a:p>
            <a:pPr algn="l">
              <a:lnSpc>
                <a:spcPts val="1136"/>
              </a:lnSpc>
            </a:pPr>
            <a:r>
              <a:rPr lang="en-US" sz="811">
                <a:solidFill>
                  <a:srgbClr val="161643"/>
                </a:solidFill>
                <a:latin typeface="Open Sans"/>
                <a:ea typeface="Open Sans"/>
                <a:cs typeface="Open Sans"/>
                <a:sym typeface="Open Sans"/>
              </a:rPr>
              <a:t>BSBXCS303 Securely manage personally identifiable information and workplace information</a:t>
            </a:r>
          </a:p>
          <a:p>
            <a:pPr algn="l">
              <a:lnSpc>
                <a:spcPts val="1136"/>
              </a:lnSpc>
            </a:pPr>
            <a:r>
              <a:rPr lang="en-US" sz="811">
                <a:solidFill>
                  <a:srgbClr val="161643"/>
                </a:solidFill>
                <a:latin typeface="Open Sans"/>
                <a:ea typeface="Open Sans"/>
                <a:cs typeface="Open Sans"/>
                <a:sym typeface="Open Sans"/>
              </a:rPr>
              <a:t>BSBXTW301 Work in a team</a:t>
            </a:r>
          </a:p>
          <a:p>
            <a:pPr algn="l">
              <a:lnSpc>
                <a:spcPts val="1136"/>
              </a:lnSpc>
            </a:pPr>
          </a:p>
          <a:p>
            <a:pPr algn="l">
              <a:lnSpc>
                <a:spcPts val="1136"/>
              </a:lnSpc>
            </a:pPr>
            <a:r>
              <a:rPr lang="en-US" sz="811" b="true">
                <a:solidFill>
                  <a:srgbClr val="161643"/>
                </a:solidFill>
                <a:latin typeface="Open Sans Bold"/>
                <a:ea typeface="Open Sans Bold"/>
                <a:cs typeface="Open Sans Bold"/>
                <a:sym typeface="Open Sans Bold"/>
              </a:rPr>
              <a:t>Electives</a:t>
            </a:r>
          </a:p>
          <a:p>
            <a:pPr algn="l">
              <a:lnSpc>
                <a:spcPts val="1136"/>
              </a:lnSpc>
            </a:pPr>
            <a:r>
              <a:rPr lang="en-US" sz="811">
                <a:solidFill>
                  <a:srgbClr val="161643"/>
                </a:solidFill>
                <a:latin typeface="Open Sans"/>
                <a:ea typeface="Open Sans"/>
                <a:cs typeface="Open Sans"/>
                <a:sym typeface="Open Sans"/>
              </a:rPr>
              <a:t>ICTWEB304 Build simple web pages </a:t>
            </a:r>
          </a:p>
          <a:p>
            <a:pPr algn="l">
              <a:lnSpc>
                <a:spcPts val="1136"/>
              </a:lnSpc>
            </a:pPr>
            <a:r>
              <a:rPr lang="en-US" sz="811">
                <a:solidFill>
                  <a:srgbClr val="161643"/>
                </a:solidFill>
                <a:latin typeface="Open Sans"/>
                <a:ea typeface="Open Sans"/>
                <a:cs typeface="Open Sans"/>
                <a:sym typeface="Open Sans"/>
              </a:rPr>
              <a:t>BSBXCS302 Identify and report online security threat</a:t>
            </a:r>
          </a:p>
          <a:p>
            <a:pPr algn="l">
              <a:lnSpc>
                <a:spcPts val="1136"/>
              </a:lnSpc>
            </a:pPr>
            <a:r>
              <a:rPr lang="en-US" sz="811">
                <a:solidFill>
                  <a:srgbClr val="161643"/>
                </a:solidFill>
                <a:latin typeface="Open Sans"/>
                <a:ea typeface="Open Sans"/>
                <a:cs typeface="Open Sans"/>
                <a:sym typeface="Open Sans"/>
              </a:rPr>
              <a:t>ICTNWK311 Install and test network protocols </a:t>
            </a:r>
          </a:p>
          <a:p>
            <a:pPr algn="l">
              <a:lnSpc>
                <a:spcPts val="1136"/>
              </a:lnSpc>
            </a:pPr>
            <a:r>
              <a:rPr lang="en-US" sz="811">
                <a:solidFill>
                  <a:srgbClr val="161643"/>
                </a:solidFill>
                <a:latin typeface="Open Sans"/>
                <a:ea typeface="Open Sans"/>
                <a:cs typeface="Open Sans"/>
                <a:sym typeface="Open Sans"/>
              </a:rPr>
              <a:t>ICTICT214 Operate application software packages </a:t>
            </a:r>
          </a:p>
          <a:p>
            <a:pPr algn="l">
              <a:lnSpc>
                <a:spcPts val="1136"/>
              </a:lnSpc>
            </a:pPr>
            <a:r>
              <a:rPr lang="en-US" sz="811">
                <a:solidFill>
                  <a:srgbClr val="161643"/>
                </a:solidFill>
                <a:latin typeface="Open Sans"/>
                <a:ea typeface="Open Sans"/>
                <a:cs typeface="Open Sans"/>
                <a:sym typeface="Open Sans"/>
              </a:rPr>
              <a:t>ICTSA308 Run standard diagnostic tests </a:t>
            </a:r>
          </a:p>
          <a:p>
            <a:pPr algn="l">
              <a:lnSpc>
                <a:spcPts val="1136"/>
              </a:lnSpc>
            </a:pPr>
            <a:r>
              <a:rPr lang="en-US" sz="811">
                <a:solidFill>
                  <a:srgbClr val="161643"/>
                </a:solidFill>
                <a:latin typeface="Open Sans"/>
                <a:ea typeface="Open Sans"/>
                <a:cs typeface="Open Sans"/>
                <a:sym typeface="Open Sans"/>
              </a:rPr>
              <a:t>ICTICT312 Use advanced features of applications</a:t>
            </a:r>
          </a:p>
          <a:p>
            <a:pPr algn="l">
              <a:lnSpc>
                <a:spcPts val="1136"/>
              </a:lnSpc>
            </a:pPr>
          </a:p>
          <a:p>
            <a:pPr algn="l">
              <a:lnSpc>
                <a:spcPts val="1136"/>
              </a:lnSpc>
            </a:pPr>
            <a:r>
              <a:rPr lang="en-US" sz="811">
                <a:solidFill>
                  <a:srgbClr val="161643"/>
                </a:solidFill>
                <a:latin typeface="Open Sans"/>
                <a:ea typeface="Open Sans"/>
                <a:cs typeface="Open Sans"/>
                <a:sym typeface="Open Sans"/>
              </a:rPr>
              <a:t>* Listed competencies are subject to change without notice</a:t>
            </a:r>
          </a:p>
        </p:txBody>
      </p:sp>
      <p:sp>
        <p:nvSpPr>
          <p:cNvPr name="TextBox 13" id="13"/>
          <p:cNvSpPr txBox="true"/>
          <p:nvPr/>
        </p:nvSpPr>
        <p:spPr>
          <a:xfrm rot="0">
            <a:off x="3111088"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14" id="14"/>
          <p:cNvSpPr txBox="true"/>
          <p:nvPr/>
        </p:nvSpPr>
        <p:spPr>
          <a:xfrm rot="0">
            <a:off x="1924189" y="4561700"/>
            <a:ext cx="6870102" cy="943610"/>
          </a:xfrm>
          <a:prstGeom prst="rect">
            <a:avLst/>
          </a:prstGeom>
        </p:spPr>
        <p:txBody>
          <a:bodyPr anchor="t" rtlCol="false" tIns="0" lIns="0" bIns="0" rIns="0">
            <a:spAutoFit/>
          </a:bodyPr>
          <a:lstStyle/>
          <a:p>
            <a:pPr algn="l">
              <a:lnSpc>
                <a:spcPts val="1540"/>
              </a:lnSpc>
            </a:pPr>
            <a:r>
              <a:rPr lang="en-US" sz="1100">
                <a:solidFill>
                  <a:srgbClr val="161643"/>
                </a:solidFill>
                <a:latin typeface="Open Sans"/>
                <a:ea typeface="Open Sans"/>
                <a:cs typeface="Open Sans"/>
                <a:sym typeface="Open Sans"/>
              </a:rPr>
              <a:t>D</a:t>
            </a:r>
            <a:r>
              <a:rPr lang="en-US" sz="1100">
                <a:solidFill>
                  <a:srgbClr val="161643"/>
                </a:solidFill>
                <a:latin typeface="Open Sans"/>
                <a:ea typeface="Open Sans"/>
                <a:cs typeface="Open Sans"/>
                <a:sym typeface="Open Sans"/>
              </a:rPr>
              <a:t>evelop technical skills in software application, cyber awareness, digital media, generalist IT support services, networking, programming, systems and web development. Throughout this course you will also build industry essential skills that are transferable across multiple sectors. Skills such as critical thinking, problem solving, presenting and customer service to support a range of technologies, processes, policies and clients.</a:t>
            </a:r>
          </a:p>
        </p:txBody>
      </p:sp>
      <p:sp>
        <p:nvSpPr>
          <p:cNvPr name="TextBox 15" id="15"/>
          <p:cNvSpPr txBox="true"/>
          <p:nvPr/>
        </p:nvSpPr>
        <p:spPr>
          <a:xfrm rot="0">
            <a:off x="5133546" y="5801101"/>
            <a:ext cx="2879917" cy="217127"/>
          </a:xfrm>
          <a:prstGeom prst="rect">
            <a:avLst/>
          </a:prstGeom>
        </p:spPr>
        <p:txBody>
          <a:bodyPr anchor="t" rtlCol="false" tIns="0" lIns="0" bIns="0" rIns="0">
            <a:spAutoFit/>
          </a:bodyPr>
          <a:lstStyle/>
          <a:p>
            <a:pPr algn="l">
              <a:lnSpc>
                <a:spcPts val="1786"/>
              </a:lnSpc>
              <a:spcBef>
                <a:spcPct val="0"/>
              </a:spcBef>
            </a:pPr>
            <a:r>
              <a:rPr lang="en-US" b="true" sz="1275">
                <a:solidFill>
                  <a:srgbClr val="161643"/>
                </a:solidFill>
                <a:latin typeface="Open Sans Bold"/>
                <a:ea typeface="Open Sans Bold"/>
                <a:cs typeface="Open Sans Bold"/>
                <a:sym typeface="Open Sans Bold"/>
              </a:rPr>
              <a:t>Study Units (Nominal Hours: 480) </a:t>
            </a:r>
          </a:p>
        </p:txBody>
      </p:sp>
      <p:sp>
        <p:nvSpPr>
          <p:cNvPr name="TextBox 16" id="16"/>
          <p:cNvSpPr txBox="true"/>
          <p:nvPr/>
        </p:nvSpPr>
        <p:spPr>
          <a:xfrm rot="0">
            <a:off x="1924189" y="4262076"/>
            <a:ext cx="5387695" cy="240665"/>
          </a:xfrm>
          <a:prstGeom prst="rect">
            <a:avLst/>
          </a:prstGeom>
        </p:spPr>
        <p:txBody>
          <a:bodyPr anchor="t" rtlCol="false" tIns="0" lIns="0" bIns="0" rIns="0">
            <a:spAutoFit/>
          </a:bodyPr>
          <a:lstStyle/>
          <a:p>
            <a:pPr algn="l">
              <a:lnSpc>
                <a:spcPts val="1959"/>
              </a:lnSpc>
              <a:spcBef>
                <a:spcPct val="0"/>
              </a:spcBef>
            </a:pPr>
            <a:r>
              <a:rPr lang="en-US" b="true" sz="1399">
                <a:solidFill>
                  <a:srgbClr val="161643"/>
                </a:solidFill>
                <a:latin typeface="Open Sans Bold"/>
                <a:ea typeface="Open Sans Bold"/>
                <a:cs typeface="Open Sans Bold"/>
                <a:sym typeface="Open Sans Bold"/>
              </a:rPr>
              <a:t>OVERVIEW: </a:t>
            </a:r>
          </a:p>
        </p:txBody>
      </p:sp>
      <p:sp>
        <p:nvSpPr>
          <p:cNvPr name="TextBox 17" id="17"/>
          <p:cNvSpPr txBox="true"/>
          <p:nvPr/>
        </p:nvSpPr>
        <p:spPr>
          <a:xfrm rot="0">
            <a:off x="1853320" y="2705137"/>
            <a:ext cx="4370600" cy="384291"/>
          </a:xfrm>
          <a:prstGeom prst="rect">
            <a:avLst/>
          </a:prstGeom>
        </p:spPr>
        <p:txBody>
          <a:bodyPr anchor="t" rtlCol="false" tIns="0" lIns="0" bIns="0" rIns="0">
            <a:spAutoFit/>
          </a:bodyPr>
          <a:lstStyle/>
          <a:p>
            <a:pPr algn="l">
              <a:lnSpc>
                <a:spcPts val="1561"/>
              </a:lnSpc>
            </a:pPr>
            <a:r>
              <a:rPr lang="en-US" sz="1115">
                <a:solidFill>
                  <a:srgbClr val="FFFFFF"/>
                </a:solidFill>
                <a:latin typeface="Open Sans"/>
                <a:ea typeface="Open Sans"/>
                <a:cs typeface="Open Sans"/>
                <a:sym typeface="Open Sans"/>
              </a:rPr>
              <a:t>SACE Stage 2: </a:t>
            </a:r>
          </a:p>
          <a:p>
            <a:pPr algn="l">
              <a:lnSpc>
                <a:spcPts val="1561"/>
              </a:lnSpc>
              <a:spcBef>
                <a:spcPct val="0"/>
              </a:spcBef>
            </a:pPr>
            <a:r>
              <a:rPr lang="en-US" sz="1115">
                <a:solidFill>
                  <a:srgbClr val="FFFFFF"/>
                </a:solidFill>
                <a:latin typeface="Open Sans"/>
                <a:ea typeface="Open Sans"/>
                <a:cs typeface="Open Sans"/>
                <a:sym typeface="Open Sans"/>
              </a:rPr>
              <a:t>SACE Credits: Up To 65</a:t>
            </a:r>
          </a:p>
        </p:txBody>
      </p:sp>
      <p:sp>
        <p:nvSpPr>
          <p:cNvPr name="TextBox 18" id="18"/>
          <p:cNvSpPr txBox="true"/>
          <p:nvPr/>
        </p:nvSpPr>
        <p:spPr>
          <a:xfrm rot="0">
            <a:off x="1853320" y="1741852"/>
            <a:ext cx="3972990" cy="909668"/>
          </a:xfrm>
          <a:prstGeom prst="rect">
            <a:avLst/>
          </a:prstGeom>
        </p:spPr>
        <p:txBody>
          <a:bodyPr anchor="t" rtlCol="false" tIns="0" lIns="0" bIns="0" rIns="0">
            <a:spAutoFit/>
          </a:bodyPr>
          <a:lstStyle/>
          <a:p>
            <a:pPr algn="l">
              <a:lnSpc>
                <a:spcPts val="1597"/>
              </a:lnSpc>
            </a:pPr>
            <a:r>
              <a:rPr lang="en-US" sz="1101">
                <a:solidFill>
                  <a:srgbClr val="FFFFFF"/>
                </a:solidFill>
                <a:latin typeface="Open Sans"/>
                <a:ea typeface="Open Sans"/>
                <a:cs typeface="Open Sans"/>
                <a:sym typeface="Open Sans"/>
              </a:rPr>
              <a:t>RII20120</a:t>
            </a:r>
          </a:p>
          <a:p>
            <a:pPr algn="l">
              <a:lnSpc>
                <a:spcPts val="2983"/>
              </a:lnSpc>
            </a:pPr>
            <a:r>
              <a:rPr lang="en-US" b="true" sz="2057">
                <a:solidFill>
                  <a:srgbClr val="FFFFFF"/>
                </a:solidFill>
                <a:latin typeface="Open Sans Bold"/>
                <a:ea typeface="Open Sans Bold"/>
                <a:cs typeface="Open Sans Bold"/>
                <a:sym typeface="Open Sans Bold"/>
              </a:rPr>
              <a:t>CERTIFICATE III IN INFORMATION TECHNOLOGY </a:t>
            </a:r>
          </a:p>
        </p:txBody>
      </p:sp>
      <p:grpSp>
        <p:nvGrpSpPr>
          <p:cNvPr name="Group 19" id="19"/>
          <p:cNvGrpSpPr/>
          <p:nvPr/>
        </p:nvGrpSpPr>
        <p:grpSpPr>
          <a:xfrm rot="-10778115">
            <a:off x="913938" y="9674830"/>
            <a:ext cx="8437779" cy="628529"/>
            <a:chOff x="0" y="0"/>
            <a:chExt cx="1928845" cy="143679"/>
          </a:xfrm>
        </p:grpSpPr>
        <p:sp>
          <p:nvSpPr>
            <p:cNvPr name="Freeform 20" id="20"/>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21" id="21"/>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22" id="22"/>
          <p:cNvGrpSpPr/>
          <p:nvPr/>
        </p:nvGrpSpPr>
        <p:grpSpPr>
          <a:xfrm rot="-10778115">
            <a:off x="1284531" y="9646264"/>
            <a:ext cx="8842317" cy="628529"/>
            <a:chOff x="0" y="0"/>
            <a:chExt cx="2021321" cy="143679"/>
          </a:xfrm>
        </p:grpSpPr>
        <p:sp>
          <p:nvSpPr>
            <p:cNvPr name="Freeform 23" id="23"/>
            <p:cNvSpPr/>
            <p:nvPr/>
          </p:nvSpPr>
          <p:spPr>
            <a:xfrm flipH="false" flipV="false" rot="0">
              <a:off x="0" y="0"/>
              <a:ext cx="2021321" cy="143679"/>
            </a:xfrm>
            <a:custGeom>
              <a:avLst/>
              <a:gdLst/>
              <a:ahLst/>
              <a:cxnLst/>
              <a:rect r="r" b="b" t="t" l="l"/>
              <a:pathLst>
                <a:path h="143679" w="2021321">
                  <a:moveTo>
                    <a:pt x="0" y="0"/>
                  </a:moveTo>
                  <a:lnTo>
                    <a:pt x="2021321" y="0"/>
                  </a:lnTo>
                  <a:lnTo>
                    <a:pt x="2021321" y="143679"/>
                  </a:lnTo>
                  <a:lnTo>
                    <a:pt x="0" y="143679"/>
                  </a:lnTo>
                  <a:close/>
                </a:path>
              </a:pathLst>
            </a:custGeom>
            <a:solidFill>
              <a:srgbClr val="FFFFFF"/>
            </a:solidFill>
          </p:spPr>
        </p:sp>
        <p:sp>
          <p:nvSpPr>
            <p:cNvPr name="TextBox 24" id="24"/>
            <p:cNvSpPr txBox="true"/>
            <p:nvPr/>
          </p:nvSpPr>
          <p:spPr>
            <a:xfrm>
              <a:off x="0" y="-28575"/>
              <a:ext cx="2021321" cy="172254"/>
            </a:xfrm>
            <a:prstGeom prst="rect">
              <a:avLst/>
            </a:prstGeom>
          </p:spPr>
          <p:txBody>
            <a:bodyPr anchor="ctr" rtlCol="false" tIns="50800" lIns="50800" bIns="50800" rIns="50800"/>
            <a:lstStyle/>
            <a:p>
              <a:pPr algn="ctr">
                <a:lnSpc>
                  <a:spcPts val="1960"/>
                </a:lnSpc>
              </a:pPr>
            </a:p>
          </p:txBody>
        </p:sp>
      </p:grpSp>
      <p:grpSp>
        <p:nvGrpSpPr>
          <p:cNvPr name="Group 25" id="25"/>
          <p:cNvGrpSpPr/>
          <p:nvPr/>
        </p:nvGrpSpPr>
        <p:grpSpPr>
          <a:xfrm rot="-10778115">
            <a:off x="915375" y="9625258"/>
            <a:ext cx="8437779" cy="628529"/>
            <a:chOff x="0" y="0"/>
            <a:chExt cx="1928845" cy="143679"/>
          </a:xfrm>
        </p:grpSpPr>
        <p:sp>
          <p:nvSpPr>
            <p:cNvPr name="Freeform 26" id="26"/>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27" id="27"/>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sp>
        <p:nvSpPr>
          <p:cNvPr name="Freeform 28" id="28"/>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9" id="29"/>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30" id="30"/>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dl.1488.info@schools.sa.edu.au</a:t>
            </a:r>
          </a:p>
        </p:txBody>
      </p:sp>
      <p:sp>
        <p:nvSpPr>
          <p:cNvPr name="Freeform 31" id="31"/>
          <p:cNvSpPr/>
          <p:nvPr/>
        </p:nvSpPr>
        <p:spPr>
          <a:xfrm flipH="false" flipV="false" rot="0">
            <a:off x="7168849" y="9704776"/>
            <a:ext cx="1769905" cy="502210"/>
          </a:xfrm>
          <a:custGeom>
            <a:avLst/>
            <a:gdLst/>
            <a:ahLst/>
            <a:cxnLst/>
            <a:rect r="r" b="b" t="t" l="l"/>
            <a:pathLst>
              <a:path h="502210" w="1769905">
                <a:moveTo>
                  <a:pt x="0" y="0"/>
                </a:moveTo>
                <a:lnTo>
                  <a:pt x="1769904" y="0"/>
                </a:lnTo>
                <a:lnTo>
                  <a:pt x="1769904" y="502210"/>
                </a:lnTo>
                <a:lnTo>
                  <a:pt x="0" y="502210"/>
                </a:lnTo>
                <a:lnTo>
                  <a:pt x="0" y="0"/>
                </a:lnTo>
                <a:close/>
              </a:path>
            </a:pathLst>
          </a:custGeom>
          <a:blipFill>
            <a:blip r:embed="rId7"/>
            <a:stretch>
              <a:fillRect l="0" t="0" r="0" b="0"/>
            </a:stretch>
          </a:blipFill>
        </p:spPr>
      </p:sp>
      <p:sp>
        <p:nvSpPr>
          <p:cNvPr name="TextBox 32" id="32"/>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8825 2088</a:t>
            </a:r>
          </a:p>
        </p:txBody>
      </p:sp>
      <p:sp>
        <p:nvSpPr>
          <p:cNvPr name="TextBox 33" id="33"/>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MOONTA AREA SCHOOL</a:t>
            </a:r>
          </a:p>
        </p:txBody>
      </p:sp>
      <p:sp>
        <p:nvSpPr>
          <p:cNvPr name="Freeform 34" id="34"/>
          <p:cNvSpPr/>
          <p:nvPr/>
        </p:nvSpPr>
        <p:spPr>
          <a:xfrm flipH="false" flipV="false" rot="0">
            <a:off x="6556635" y="9669190"/>
            <a:ext cx="577511" cy="577511"/>
          </a:xfrm>
          <a:custGeom>
            <a:avLst/>
            <a:gdLst/>
            <a:ahLst/>
            <a:cxnLst/>
            <a:rect r="r" b="b" t="t" l="l"/>
            <a:pathLst>
              <a:path h="577511" w="577511">
                <a:moveTo>
                  <a:pt x="0" y="0"/>
                </a:moveTo>
                <a:lnTo>
                  <a:pt x="577511" y="0"/>
                </a:lnTo>
                <a:lnTo>
                  <a:pt x="577511" y="577511"/>
                </a:lnTo>
                <a:lnTo>
                  <a:pt x="0" y="577511"/>
                </a:lnTo>
                <a:lnTo>
                  <a:pt x="0" y="0"/>
                </a:lnTo>
                <a:close/>
              </a:path>
            </a:pathLst>
          </a:custGeom>
          <a:blipFill>
            <a:blip r:embed="rId8"/>
            <a:stretch>
              <a:fillRect l="0" t="0" r="0" b="0"/>
            </a:stretch>
          </a:blipFill>
        </p:spPr>
      </p:sp>
      <p:sp>
        <p:nvSpPr>
          <p:cNvPr name="Freeform 35" id="35"/>
          <p:cNvSpPr/>
          <p:nvPr/>
        </p:nvSpPr>
        <p:spPr>
          <a:xfrm flipH="false" flipV="false" rot="0">
            <a:off x="5941024" y="9669190"/>
            <a:ext cx="577511" cy="577511"/>
          </a:xfrm>
          <a:custGeom>
            <a:avLst/>
            <a:gdLst/>
            <a:ahLst/>
            <a:cxnLst/>
            <a:rect r="r" b="b" t="t" l="l"/>
            <a:pathLst>
              <a:path h="577511" w="577511">
                <a:moveTo>
                  <a:pt x="0" y="0"/>
                </a:moveTo>
                <a:lnTo>
                  <a:pt x="577511" y="0"/>
                </a:lnTo>
                <a:lnTo>
                  <a:pt x="577511" y="577511"/>
                </a:lnTo>
                <a:lnTo>
                  <a:pt x="0" y="577511"/>
                </a:lnTo>
                <a:lnTo>
                  <a:pt x="0" y="0"/>
                </a:lnTo>
                <a:close/>
              </a:path>
            </a:pathLst>
          </a:custGeom>
          <a:blipFill>
            <a:blip r:embed="rId9"/>
            <a:stretch>
              <a:fillRect l="0" t="0" r="0" b="0"/>
            </a:stretch>
          </a:blipFill>
        </p:spPr>
      </p:sp>
      <p:sp>
        <p:nvSpPr>
          <p:cNvPr name="TextBox 36" id="36"/>
          <p:cNvSpPr txBox="true"/>
          <p:nvPr/>
        </p:nvSpPr>
        <p:spPr>
          <a:xfrm rot="0">
            <a:off x="7105667" y="10217912"/>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FFFFFF"/>
                </a:solidFill>
                <a:latin typeface="Open Sans"/>
                <a:ea typeface="Open Sans"/>
                <a:cs typeface="Open Sans"/>
                <a:sym typeface="Open Sans"/>
              </a:rPr>
              <a:t>RTO: 41026</a:t>
            </a:r>
          </a:p>
        </p:txBody>
      </p:sp>
      <p:grpSp>
        <p:nvGrpSpPr>
          <p:cNvPr name="Group 37" id="37"/>
          <p:cNvGrpSpPr/>
          <p:nvPr/>
        </p:nvGrpSpPr>
        <p:grpSpPr>
          <a:xfrm rot="0">
            <a:off x="1727916" y="10321981"/>
            <a:ext cx="255194" cy="230775"/>
            <a:chOff x="0" y="0"/>
            <a:chExt cx="340259" cy="307700"/>
          </a:xfrm>
        </p:grpSpPr>
        <p:grpSp>
          <p:nvGrpSpPr>
            <p:cNvPr name="Group 38" id="38"/>
            <p:cNvGrpSpPr/>
            <p:nvPr/>
          </p:nvGrpSpPr>
          <p:grpSpPr>
            <a:xfrm rot="0">
              <a:off x="16280" y="0"/>
              <a:ext cx="307700" cy="307700"/>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1" id="41"/>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27</a:t>
              </a:r>
            </a:p>
          </p:txBody>
        </p:sp>
      </p:grpSp>
    </p:spTree>
  </p:cSld>
  <p:clrMapOvr>
    <a:masterClrMapping/>
  </p:clrMapOvr>
</p:sld>
</file>

<file path=ppt/slides/slide2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961178" y="-1225214"/>
            <a:ext cx="1878599" cy="7336980"/>
            <a:chOff x="0" y="0"/>
            <a:chExt cx="1078095" cy="4210565"/>
          </a:xfrm>
        </p:grpSpPr>
        <p:sp>
          <p:nvSpPr>
            <p:cNvPr name="Freeform 3" id="3"/>
            <p:cNvSpPr/>
            <p:nvPr/>
          </p:nvSpPr>
          <p:spPr>
            <a:xfrm flipH="false" flipV="false" rot="0">
              <a:off x="0" y="0"/>
              <a:ext cx="1078095" cy="4210565"/>
            </a:xfrm>
            <a:custGeom>
              <a:avLst/>
              <a:gdLst/>
              <a:ahLst/>
              <a:cxnLst/>
              <a:rect r="r" b="b" t="t" l="l"/>
              <a:pathLst>
                <a:path h="4210565" w="1078095">
                  <a:moveTo>
                    <a:pt x="359559" y="4191496"/>
                  </a:moveTo>
                  <a:cubicBezTo>
                    <a:pt x="414830" y="4203010"/>
                    <a:pt x="477667" y="4210565"/>
                    <a:pt x="539338" y="4210565"/>
                  </a:cubicBezTo>
                  <a:cubicBezTo>
                    <a:pt x="601011" y="4210565"/>
                    <a:pt x="660356" y="4204088"/>
                    <a:pt x="715044" y="4192575"/>
                  </a:cubicBezTo>
                  <a:cubicBezTo>
                    <a:pt x="716210" y="4192215"/>
                    <a:pt x="717373" y="4192215"/>
                    <a:pt x="718536" y="4191856"/>
                  </a:cubicBezTo>
                  <a:cubicBezTo>
                    <a:pt x="923915" y="4145800"/>
                    <a:pt x="1075186" y="4024187"/>
                    <a:pt x="1078095" y="3806589"/>
                  </a:cubicBezTo>
                  <a:lnTo>
                    <a:pt x="1078095" y="0"/>
                  </a:lnTo>
                  <a:lnTo>
                    <a:pt x="0" y="0"/>
                  </a:lnTo>
                  <a:lnTo>
                    <a:pt x="0" y="3803764"/>
                  </a:lnTo>
                  <a:cubicBezTo>
                    <a:pt x="2909" y="4024905"/>
                    <a:pt x="151853" y="4146521"/>
                    <a:pt x="359559" y="4191496"/>
                  </a:cubicBezTo>
                  <a:close/>
                </a:path>
              </a:pathLst>
            </a:custGeom>
            <a:solidFill>
              <a:srgbClr val="161643"/>
            </a:solidFill>
          </p:spPr>
        </p:sp>
        <p:sp>
          <p:nvSpPr>
            <p:cNvPr name="TextBox 4" id="4"/>
            <p:cNvSpPr txBox="true"/>
            <p:nvPr/>
          </p:nvSpPr>
          <p:spPr>
            <a:xfrm>
              <a:off x="0" y="-28575"/>
              <a:ext cx="1078095"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913938" y="9674830"/>
            <a:ext cx="8437779" cy="628529"/>
            <a:chOff x="0" y="0"/>
            <a:chExt cx="1928845" cy="143679"/>
          </a:xfrm>
        </p:grpSpPr>
        <p:sp>
          <p:nvSpPr>
            <p:cNvPr name="Freeform 6" id="6"/>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7" id="7"/>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1284531" y="9646264"/>
            <a:ext cx="8842317" cy="628529"/>
            <a:chOff x="0" y="0"/>
            <a:chExt cx="2021321" cy="143679"/>
          </a:xfrm>
        </p:grpSpPr>
        <p:sp>
          <p:nvSpPr>
            <p:cNvPr name="Freeform 9" id="9"/>
            <p:cNvSpPr/>
            <p:nvPr/>
          </p:nvSpPr>
          <p:spPr>
            <a:xfrm flipH="false" flipV="false" rot="0">
              <a:off x="0" y="0"/>
              <a:ext cx="2021321" cy="143679"/>
            </a:xfrm>
            <a:custGeom>
              <a:avLst/>
              <a:gdLst/>
              <a:ahLst/>
              <a:cxnLst/>
              <a:rect r="r" b="b" t="t" l="l"/>
              <a:pathLst>
                <a:path h="143679" w="2021321">
                  <a:moveTo>
                    <a:pt x="0" y="0"/>
                  </a:moveTo>
                  <a:lnTo>
                    <a:pt x="2021321" y="0"/>
                  </a:lnTo>
                  <a:lnTo>
                    <a:pt x="2021321" y="143679"/>
                  </a:lnTo>
                  <a:lnTo>
                    <a:pt x="0" y="143679"/>
                  </a:lnTo>
                  <a:close/>
                </a:path>
              </a:pathLst>
            </a:custGeom>
            <a:solidFill>
              <a:srgbClr val="FFFFFF"/>
            </a:solidFill>
          </p:spPr>
        </p:sp>
        <p:sp>
          <p:nvSpPr>
            <p:cNvPr name="TextBox 10" id="10"/>
            <p:cNvSpPr txBox="true"/>
            <p:nvPr/>
          </p:nvSpPr>
          <p:spPr>
            <a:xfrm>
              <a:off x="0" y="-28575"/>
              <a:ext cx="2021321" cy="172254"/>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915375" y="9625258"/>
            <a:ext cx="8437779" cy="628529"/>
            <a:chOff x="0" y="0"/>
            <a:chExt cx="1928845" cy="143679"/>
          </a:xfrm>
        </p:grpSpPr>
        <p:sp>
          <p:nvSpPr>
            <p:cNvPr name="Freeform 12" id="12"/>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13" id="13"/>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sp>
        <p:nvSpPr>
          <p:cNvPr name="Freeform 14" id="14"/>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5" id="15"/>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16" id="16"/>
          <p:cNvSpPr txBox="true"/>
          <p:nvPr/>
        </p:nvSpPr>
        <p:spPr>
          <a:xfrm rot="0">
            <a:off x="3424705" y="9987304"/>
            <a:ext cx="3001449" cy="147834"/>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dl.1488.info@schools.sa.edu.au</a:t>
            </a:r>
          </a:p>
        </p:txBody>
      </p:sp>
      <p:sp>
        <p:nvSpPr>
          <p:cNvPr name="Freeform 17" id="17"/>
          <p:cNvSpPr/>
          <p:nvPr/>
        </p:nvSpPr>
        <p:spPr>
          <a:xfrm flipH="false" flipV="false" rot="0">
            <a:off x="7169987" y="9704776"/>
            <a:ext cx="1769905" cy="502210"/>
          </a:xfrm>
          <a:custGeom>
            <a:avLst/>
            <a:gdLst/>
            <a:ahLst/>
            <a:cxnLst/>
            <a:rect r="r" b="b" t="t" l="l"/>
            <a:pathLst>
              <a:path h="502210" w="1769905">
                <a:moveTo>
                  <a:pt x="0" y="0"/>
                </a:moveTo>
                <a:lnTo>
                  <a:pt x="1769905" y="0"/>
                </a:lnTo>
                <a:lnTo>
                  <a:pt x="1769905" y="502210"/>
                </a:lnTo>
                <a:lnTo>
                  <a:pt x="0" y="502210"/>
                </a:lnTo>
                <a:lnTo>
                  <a:pt x="0" y="0"/>
                </a:lnTo>
                <a:close/>
              </a:path>
            </a:pathLst>
          </a:custGeom>
          <a:blipFill>
            <a:blip r:embed="rId6"/>
            <a:stretch>
              <a:fillRect l="0" t="0" r="0" b="0"/>
            </a:stretch>
          </a:blipFill>
        </p:spPr>
      </p:sp>
      <p:grpSp>
        <p:nvGrpSpPr>
          <p:cNvPr name="Group 18" id="18"/>
          <p:cNvGrpSpPr/>
          <p:nvPr/>
        </p:nvGrpSpPr>
        <p:grpSpPr>
          <a:xfrm rot="0">
            <a:off x="1618274" y="4352278"/>
            <a:ext cx="4758252" cy="4758252"/>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20" id="2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1" id="21"/>
          <p:cNvGrpSpPr/>
          <p:nvPr/>
        </p:nvGrpSpPr>
        <p:grpSpPr>
          <a:xfrm rot="0">
            <a:off x="4263921" y="4352278"/>
            <a:ext cx="4758252" cy="4758252"/>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DEF5">
                <a:alpha val="55686"/>
              </a:srgbClr>
            </a:solidFill>
          </p:spPr>
        </p:sp>
        <p:sp>
          <p:nvSpPr>
            <p:cNvPr name="TextBox 23" id="2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24" id="24"/>
          <p:cNvSpPr txBox="true"/>
          <p:nvPr/>
        </p:nvSpPr>
        <p:spPr>
          <a:xfrm rot="0">
            <a:off x="1853320" y="877533"/>
            <a:ext cx="6577513" cy="569975"/>
          </a:xfrm>
          <a:prstGeom prst="rect">
            <a:avLst/>
          </a:prstGeom>
        </p:spPr>
        <p:txBody>
          <a:bodyPr anchor="t" rtlCol="false" tIns="0" lIns="0" bIns="0" rIns="0">
            <a:spAutoFit/>
          </a:bodyPr>
          <a:lstStyle/>
          <a:p>
            <a:pPr algn="l">
              <a:lnSpc>
                <a:spcPts val="1749"/>
              </a:lnSpc>
            </a:pPr>
            <a:r>
              <a:rPr lang="en-US" sz="1861" b="true">
                <a:solidFill>
                  <a:srgbClr val="A5DEF5"/>
                </a:solidFill>
                <a:latin typeface="Open Sans Bold"/>
                <a:ea typeface="Open Sans Bold"/>
                <a:cs typeface="Open Sans Bold"/>
                <a:sym typeface="Open Sans Bold"/>
              </a:rPr>
              <a:t>SEE WHAT IT’S LIKE TO BUILD A CAREER IN </a:t>
            </a:r>
          </a:p>
          <a:p>
            <a:pPr algn="l">
              <a:lnSpc>
                <a:spcPts val="2501"/>
              </a:lnSpc>
            </a:pPr>
            <a:r>
              <a:rPr lang="en-US" b="true" sz="2661">
                <a:solidFill>
                  <a:srgbClr val="161643"/>
                </a:solidFill>
                <a:latin typeface="Open Sans Bold"/>
                <a:ea typeface="Open Sans Bold"/>
                <a:cs typeface="Open Sans Bold"/>
                <a:sym typeface="Open Sans Bold"/>
              </a:rPr>
              <a:t>INFORMATION TECHNOLOGY </a:t>
            </a:r>
          </a:p>
        </p:txBody>
      </p:sp>
      <p:grpSp>
        <p:nvGrpSpPr>
          <p:cNvPr name="Group 25" id="25"/>
          <p:cNvGrpSpPr/>
          <p:nvPr/>
        </p:nvGrpSpPr>
        <p:grpSpPr>
          <a:xfrm rot="0">
            <a:off x="6955244" y="1411508"/>
            <a:ext cx="2063536" cy="2063536"/>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30645" t="0" r="-30645" b="0"/>
              </a:stretch>
            </a:blipFill>
          </p:spPr>
        </p:sp>
      </p:grpSp>
      <p:grpSp>
        <p:nvGrpSpPr>
          <p:cNvPr name="Group 27" id="27"/>
          <p:cNvGrpSpPr/>
          <p:nvPr/>
        </p:nvGrpSpPr>
        <p:grpSpPr>
          <a:xfrm rot="0">
            <a:off x="4705838" y="8119686"/>
            <a:ext cx="1280324" cy="1280324"/>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838A"/>
            </a:solidFill>
            <a:ln cap="sq">
              <a:noFill/>
              <a:prstDash val="solid"/>
              <a:miter/>
            </a:ln>
          </p:spPr>
        </p:sp>
        <p:sp>
          <p:nvSpPr>
            <p:cNvPr name="TextBox 29" id="2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0" id="30"/>
          <p:cNvSpPr/>
          <p:nvPr/>
        </p:nvSpPr>
        <p:spPr>
          <a:xfrm flipH="false" flipV="false" rot="0">
            <a:off x="4837790" y="8168347"/>
            <a:ext cx="1016419" cy="1127789"/>
          </a:xfrm>
          <a:custGeom>
            <a:avLst/>
            <a:gdLst/>
            <a:ahLst/>
            <a:cxnLst/>
            <a:rect r="r" b="b" t="t" l="l"/>
            <a:pathLst>
              <a:path h="1127789" w="1016419">
                <a:moveTo>
                  <a:pt x="0" y="0"/>
                </a:moveTo>
                <a:lnTo>
                  <a:pt x="1016420" y="0"/>
                </a:lnTo>
                <a:lnTo>
                  <a:pt x="1016420" y="1127788"/>
                </a:lnTo>
                <a:lnTo>
                  <a:pt x="0" y="112778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TextBox 31" id="31"/>
          <p:cNvSpPr txBox="true"/>
          <p:nvPr/>
        </p:nvSpPr>
        <p:spPr>
          <a:xfrm rot="0">
            <a:off x="1850336" y="1713853"/>
            <a:ext cx="5101924" cy="1430271"/>
          </a:xfrm>
          <a:prstGeom prst="rect">
            <a:avLst/>
          </a:prstGeom>
        </p:spPr>
        <p:txBody>
          <a:bodyPr anchor="t" rtlCol="false" tIns="0" lIns="0" bIns="0" rIns="0">
            <a:spAutoFit/>
          </a:bodyPr>
          <a:lstStyle/>
          <a:p>
            <a:pPr algn="l">
              <a:lnSpc>
                <a:spcPts val="1421"/>
              </a:lnSpc>
            </a:pPr>
            <a:r>
              <a:rPr lang="en-US" sz="1015">
                <a:solidFill>
                  <a:srgbClr val="FFFFFF"/>
                </a:solidFill>
                <a:latin typeface="Open Sans"/>
                <a:ea typeface="Open Sans"/>
                <a:cs typeface="Open Sans"/>
                <a:sym typeface="Open Sans"/>
              </a:rPr>
              <a:t>CThe Information Technology and Cyber Security industries are critical to the functioning of today’s digital world, supporting everything from business operations to personal communications. IT involves the design, development, and maintenance of computer systems and software, while Cyber Security focuses on protecting data, networks, and systems from digital threats.</a:t>
            </a:r>
          </a:p>
          <a:p>
            <a:pPr algn="l">
              <a:lnSpc>
                <a:spcPts val="1561"/>
              </a:lnSpc>
            </a:pPr>
          </a:p>
          <a:p>
            <a:pPr algn="l">
              <a:lnSpc>
                <a:spcPts val="1561"/>
              </a:lnSpc>
            </a:pPr>
            <a:r>
              <a:rPr lang="en-US" sz="1115" b="true">
                <a:solidFill>
                  <a:srgbClr val="FFFFFF"/>
                </a:solidFill>
                <a:latin typeface="Open Sans Bold"/>
                <a:ea typeface="Open Sans Bold"/>
                <a:cs typeface="Open Sans Bold"/>
                <a:sym typeface="Open Sans Bold"/>
              </a:rPr>
              <a:t>For More Information Visit: </a:t>
            </a:r>
          </a:p>
          <a:p>
            <a:pPr algn="l">
              <a:lnSpc>
                <a:spcPts val="1561"/>
              </a:lnSpc>
              <a:spcBef>
                <a:spcPct val="0"/>
              </a:spcBef>
            </a:pPr>
            <a:r>
              <a:rPr lang="en-US" sz="1115">
                <a:solidFill>
                  <a:srgbClr val="FFFFFF"/>
                </a:solidFill>
                <a:latin typeface="Open Sans"/>
                <a:ea typeface="Open Sans"/>
                <a:cs typeface="Open Sans"/>
                <a:sym typeface="Open Sans"/>
              </a:rPr>
              <a:t>https://studentpathways.sa.edu.au/vet-pathways</a:t>
            </a:r>
          </a:p>
        </p:txBody>
      </p:sp>
      <p:sp>
        <p:nvSpPr>
          <p:cNvPr name="TextBox 32" id="32"/>
          <p:cNvSpPr txBox="true"/>
          <p:nvPr/>
        </p:nvSpPr>
        <p:spPr>
          <a:xfrm rot="0">
            <a:off x="3114489"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3" id="33"/>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8825 2088</a:t>
            </a:r>
          </a:p>
        </p:txBody>
      </p:sp>
      <p:sp>
        <p:nvSpPr>
          <p:cNvPr name="TextBox 34" id="34"/>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MOONTA AREA SCHOOL</a:t>
            </a:r>
          </a:p>
        </p:txBody>
      </p:sp>
      <p:sp>
        <p:nvSpPr>
          <p:cNvPr name="TextBox 35" id="35"/>
          <p:cNvSpPr txBox="true"/>
          <p:nvPr/>
        </p:nvSpPr>
        <p:spPr>
          <a:xfrm rot="0">
            <a:off x="1282620" y="3751269"/>
            <a:ext cx="8126759" cy="406839"/>
          </a:xfrm>
          <a:prstGeom prst="rect">
            <a:avLst/>
          </a:prstGeom>
        </p:spPr>
        <p:txBody>
          <a:bodyPr anchor="t" rtlCol="false" tIns="0" lIns="0" bIns="0" rIns="0">
            <a:spAutoFit/>
          </a:bodyPr>
          <a:lstStyle/>
          <a:p>
            <a:pPr algn="ctr">
              <a:lnSpc>
                <a:spcPts val="2986"/>
              </a:lnSpc>
            </a:pPr>
            <a:r>
              <a:rPr lang="en-US" b="true" sz="3177">
                <a:solidFill>
                  <a:srgbClr val="161643"/>
                </a:solidFill>
                <a:latin typeface="Open Sans Bold"/>
                <a:ea typeface="Open Sans Bold"/>
                <a:cs typeface="Open Sans Bold"/>
                <a:sym typeface="Open Sans Bold"/>
              </a:rPr>
              <a:t>JOB PATHWAYS</a:t>
            </a:r>
          </a:p>
        </p:txBody>
      </p:sp>
      <p:sp>
        <p:nvSpPr>
          <p:cNvPr name="TextBox 36" id="36"/>
          <p:cNvSpPr txBox="true"/>
          <p:nvPr/>
        </p:nvSpPr>
        <p:spPr>
          <a:xfrm rot="0">
            <a:off x="4530208" y="5415548"/>
            <a:ext cx="1730341" cy="503557"/>
          </a:xfrm>
          <a:prstGeom prst="rect">
            <a:avLst/>
          </a:prstGeom>
        </p:spPr>
        <p:txBody>
          <a:bodyPr anchor="t" rtlCol="false" tIns="0" lIns="0" bIns="0" rIns="0">
            <a:spAutoFit/>
          </a:bodyPr>
          <a:lstStyle/>
          <a:p>
            <a:pPr algn="ctr">
              <a:lnSpc>
                <a:spcPts val="1997"/>
              </a:lnSpc>
            </a:pPr>
            <a:r>
              <a:rPr lang="en-US" b="true" sz="2125">
                <a:solidFill>
                  <a:srgbClr val="161643"/>
                </a:solidFill>
                <a:latin typeface="Open Sans Bold"/>
                <a:ea typeface="Open Sans Bold"/>
                <a:cs typeface="Open Sans Bold"/>
                <a:sym typeface="Open Sans Bold"/>
              </a:rPr>
              <a:t>FURTHER EDUCATION </a:t>
            </a:r>
          </a:p>
        </p:txBody>
      </p:sp>
      <p:sp>
        <p:nvSpPr>
          <p:cNvPr name="TextBox 37" id="37"/>
          <p:cNvSpPr txBox="true"/>
          <p:nvPr/>
        </p:nvSpPr>
        <p:spPr>
          <a:xfrm rot="0">
            <a:off x="1990825" y="6380116"/>
            <a:ext cx="2387406" cy="258290"/>
          </a:xfrm>
          <a:prstGeom prst="rect">
            <a:avLst/>
          </a:prstGeom>
        </p:spPr>
        <p:txBody>
          <a:bodyPr anchor="t" rtlCol="false" tIns="0" lIns="0" bIns="0" rIns="0">
            <a:spAutoFit/>
          </a:bodyPr>
          <a:lstStyle/>
          <a:p>
            <a:pPr algn="ctr">
              <a:lnSpc>
                <a:spcPts val="1997"/>
              </a:lnSpc>
            </a:pPr>
            <a:r>
              <a:rPr lang="en-US" b="true" sz="2125">
                <a:solidFill>
                  <a:srgbClr val="FEFEFE"/>
                </a:solidFill>
                <a:latin typeface="Open Sans Bold"/>
                <a:ea typeface="Open Sans Bold"/>
                <a:cs typeface="Open Sans Bold"/>
                <a:sym typeface="Open Sans Bold"/>
              </a:rPr>
              <a:t>START HERE</a:t>
            </a:r>
          </a:p>
        </p:txBody>
      </p:sp>
      <p:sp>
        <p:nvSpPr>
          <p:cNvPr name="TextBox 38" id="38"/>
          <p:cNvSpPr txBox="true"/>
          <p:nvPr/>
        </p:nvSpPr>
        <p:spPr>
          <a:xfrm rot="0">
            <a:off x="6162815" y="4847971"/>
            <a:ext cx="2491644" cy="258290"/>
          </a:xfrm>
          <a:prstGeom prst="rect">
            <a:avLst/>
          </a:prstGeom>
        </p:spPr>
        <p:txBody>
          <a:bodyPr anchor="t" rtlCol="false" tIns="0" lIns="0" bIns="0" rIns="0">
            <a:spAutoFit/>
          </a:bodyPr>
          <a:lstStyle/>
          <a:p>
            <a:pPr algn="ctr">
              <a:lnSpc>
                <a:spcPts val="1997"/>
              </a:lnSpc>
            </a:pPr>
            <a:r>
              <a:rPr lang="en-US" b="true" sz="2125">
                <a:solidFill>
                  <a:srgbClr val="161643"/>
                </a:solidFill>
                <a:latin typeface="Open Sans Bold"/>
                <a:ea typeface="Open Sans Bold"/>
                <a:cs typeface="Open Sans Bold"/>
                <a:sym typeface="Open Sans Bold"/>
              </a:rPr>
              <a:t>CAREERS</a:t>
            </a:r>
          </a:p>
        </p:txBody>
      </p:sp>
      <p:sp>
        <p:nvSpPr>
          <p:cNvPr name="TextBox 39" id="39"/>
          <p:cNvSpPr txBox="true"/>
          <p:nvPr/>
        </p:nvSpPr>
        <p:spPr>
          <a:xfrm rot="0">
            <a:off x="2156027" y="6741990"/>
            <a:ext cx="2057003" cy="397852"/>
          </a:xfrm>
          <a:prstGeom prst="rect">
            <a:avLst/>
          </a:prstGeom>
        </p:spPr>
        <p:txBody>
          <a:bodyPr anchor="t" rtlCol="false" tIns="0" lIns="0" bIns="0" rIns="0">
            <a:spAutoFit/>
          </a:bodyPr>
          <a:lstStyle/>
          <a:p>
            <a:pPr algn="ctr">
              <a:lnSpc>
                <a:spcPts val="1652"/>
              </a:lnSpc>
              <a:spcBef>
                <a:spcPct val="0"/>
              </a:spcBef>
            </a:pPr>
            <a:r>
              <a:rPr lang="en-US" sz="1180">
                <a:solidFill>
                  <a:srgbClr val="FEFEFE"/>
                </a:solidFill>
                <a:latin typeface="Open Sans"/>
                <a:ea typeface="Open Sans"/>
                <a:cs typeface="Open Sans"/>
                <a:sym typeface="Open Sans"/>
              </a:rPr>
              <a:t>C</a:t>
            </a:r>
            <a:r>
              <a:rPr lang="en-US" sz="1180">
                <a:solidFill>
                  <a:srgbClr val="FEFEFE"/>
                </a:solidFill>
                <a:latin typeface="Open Sans"/>
                <a:ea typeface="Open Sans"/>
                <a:cs typeface="Open Sans"/>
                <a:sym typeface="Open Sans"/>
              </a:rPr>
              <a:t>ertificate III in Information Technology </a:t>
            </a:r>
          </a:p>
        </p:txBody>
      </p:sp>
      <p:sp>
        <p:nvSpPr>
          <p:cNvPr name="TextBox 40" id="40"/>
          <p:cNvSpPr txBox="true"/>
          <p:nvPr/>
        </p:nvSpPr>
        <p:spPr>
          <a:xfrm rot="0">
            <a:off x="4646868" y="5868769"/>
            <a:ext cx="1371892" cy="2646136"/>
          </a:xfrm>
          <a:prstGeom prst="rect">
            <a:avLst/>
          </a:prstGeom>
        </p:spPr>
        <p:txBody>
          <a:bodyPr anchor="t" rtlCol="false" tIns="0" lIns="0" bIns="0" rIns="0">
            <a:spAutoFit/>
          </a:bodyPr>
          <a:lstStyle/>
          <a:p>
            <a:pPr algn="ctr">
              <a:lnSpc>
                <a:spcPts val="1652"/>
              </a:lnSpc>
            </a:pPr>
            <a:r>
              <a:rPr lang="en-US" sz="1180">
                <a:solidFill>
                  <a:srgbClr val="000000"/>
                </a:solidFill>
                <a:latin typeface="Open Sans"/>
                <a:ea typeface="Open Sans"/>
                <a:cs typeface="Open Sans"/>
                <a:sym typeface="Open Sans"/>
              </a:rPr>
              <a:t>Certificate IV in Information Technology </a:t>
            </a:r>
          </a:p>
          <a:p>
            <a:pPr algn="ctr">
              <a:lnSpc>
                <a:spcPts val="1652"/>
              </a:lnSpc>
            </a:pPr>
            <a:r>
              <a:rPr lang="en-US" sz="1180">
                <a:solidFill>
                  <a:srgbClr val="000000"/>
                </a:solidFill>
                <a:latin typeface="Open Sans"/>
                <a:ea typeface="Open Sans"/>
                <a:cs typeface="Open Sans"/>
                <a:sym typeface="Open Sans"/>
              </a:rPr>
              <a:t>Diploma of Information Technology </a:t>
            </a:r>
          </a:p>
          <a:p>
            <a:pPr algn="ctr">
              <a:lnSpc>
                <a:spcPts val="1652"/>
              </a:lnSpc>
            </a:pPr>
            <a:r>
              <a:rPr lang="en-US" sz="1180">
                <a:solidFill>
                  <a:srgbClr val="000000"/>
                </a:solidFill>
                <a:latin typeface="Open Sans"/>
                <a:ea typeface="Open Sans"/>
                <a:cs typeface="Open Sans"/>
                <a:sym typeface="Open Sans"/>
              </a:rPr>
              <a:t>Bachelor of Information Technology</a:t>
            </a:r>
          </a:p>
          <a:p>
            <a:pPr algn="ctr">
              <a:lnSpc>
                <a:spcPts val="1652"/>
              </a:lnSpc>
            </a:pPr>
            <a:r>
              <a:rPr lang="en-US" sz="1180">
                <a:solidFill>
                  <a:srgbClr val="000000"/>
                </a:solidFill>
                <a:latin typeface="Open Sans"/>
                <a:ea typeface="Open Sans"/>
                <a:cs typeface="Open Sans"/>
                <a:sym typeface="Open Sans"/>
              </a:rPr>
              <a:t>Bachelor of Computer Science</a:t>
            </a:r>
          </a:p>
          <a:p>
            <a:pPr algn="ctr">
              <a:lnSpc>
                <a:spcPts val="1652"/>
              </a:lnSpc>
            </a:pPr>
          </a:p>
          <a:p>
            <a:pPr algn="ctr">
              <a:lnSpc>
                <a:spcPts val="1652"/>
              </a:lnSpc>
              <a:spcBef>
                <a:spcPct val="0"/>
              </a:spcBef>
            </a:pPr>
          </a:p>
        </p:txBody>
      </p:sp>
      <p:sp>
        <p:nvSpPr>
          <p:cNvPr name="TextBox 41" id="41"/>
          <p:cNvSpPr txBox="true"/>
          <p:nvPr/>
        </p:nvSpPr>
        <p:spPr>
          <a:xfrm rot="0">
            <a:off x="6412526" y="5087211"/>
            <a:ext cx="2057003" cy="3463694"/>
          </a:xfrm>
          <a:prstGeom prst="rect">
            <a:avLst/>
          </a:prstGeom>
        </p:spPr>
        <p:txBody>
          <a:bodyPr anchor="t" rtlCol="false" tIns="0" lIns="0" bIns="0" rIns="0">
            <a:spAutoFit/>
          </a:bodyPr>
          <a:lstStyle/>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Help Desk</a:t>
            </a:r>
            <a:r>
              <a:rPr lang="en-US" sz="1180">
                <a:solidFill>
                  <a:srgbClr val="000000"/>
                </a:solidFill>
                <a:latin typeface="Open Sans"/>
                <a:ea typeface="Open Sans"/>
                <a:cs typeface="Open Sans"/>
                <a:sym typeface="Open Sans"/>
              </a:rPr>
              <a:t> Officer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ICT</a:t>
            </a:r>
            <a:r>
              <a:rPr lang="en-US" sz="1180">
                <a:solidFill>
                  <a:srgbClr val="000000"/>
                </a:solidFill>
                <a:latin typeface="Open Sans"/>
                <a:ea typeface="Open Sans"/>
                <a:cs typeface="Open Sans"/>
                <a:sym typeface="Open Sans"/>
              </a:rPr>
              <a:t> Operat</a:t>
            </a:r>
            <a:r>
              <a:rPr lang="en-US" sz="1180">
                <a:solidFill>
                  <a:srgbClr val="000000"/>
                </a:solidFill>
                <a:latin typeface="Open Sans"/>
                <a:ea typeface="Open Sans"/>
                <a:cs typeface="Open Sans"/>
                <a:sym typeface="Open Sans"/>
              </a:rPr>
              <a:t>ions Support</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ICT User Support</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PC Support Technician</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Technical Support Officer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Network Support Officer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Software Developer / Engineer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Network Administrator /  Engineer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Cyber Security Analyst</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Systems Administrator</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Web Developer / Digital Media Specialist</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ICT Consultant / Business Analyst</a:t>
            </a:r>
          </a:p>
          <a:p>
            <a:pPr algn="ctr" marL="254808" indent="-127404" lvl="1">
              <a:lnSpc>
                <a:spcPts val="1652"/>
              </a:lnSpc>
              <a:spcBef>
                <a:spcPct val="0"/>
              </a:spcBef>
              <a:buFont typeface="Arial"/>
              <a:buChar char="•"/>
            </a:pPr>
            <a:r>
              <a:rPr lang="en-US" sz="1180">
                <a:solidFill>
                  <a:srgbClr val="000000"/>
                </a:solidFill>
                <a:latin typeface="Open Sans"/>
                <a:ea typeface="Open Sans"/>
                <a:cs typeface="Open Sans"/>
                <a:sym typeface="Open Sans"/>
              </a:rPr>
              <a:t>Data Analyst</a:t>
            </a:r>
          </a:p>
        </p:txBody>
      </p:sp>
      <p:sp>
        <p:nvSpPr>
          <p:cNvPr name="Freeform 42" id="42"/>
          <p:cNvSpPr/>
          <p:nvPr/>
        </p:nvSpPr>
        <p:spPr>
          <a:xfrm flipH="false" flipV="false" rot="0">
            <a:off x="6557774" y="9669190"/>
            <a:ext cx="577511" cy="577511"/>
          </a:xfrm>
          <a:custGeom>
            <a:avLst/>
            <a:gdLst/>
            <a:ahLst/>
            <a:cxnLst/>
            <a:rect r="r" b="b" t="t" l="l"/>
            <a:pathLst>
              <a:path h="577511" w="577511">
                <a:moveTo>
                  <a:pt x="0" y="0"/>
                </a:moveTo>
                <a:lnTo>
                  <a:pt x="577511" y="0"/>
                </a:lnTo>
                <a:lnTo>
                  <a:pt x="577511" y="577511"/>
                </a:lnTo>
                <a:lnTo>
                  <a:pt x="0" y="577511"/>
                </a:lnTo>
                <a:lnTo>
                  <a:pt x="0" y="0"/>
                </a:lnTo>
                <a:close/>
              </a:path>
            </a:pathLst>
          </a:custGeom>
          <a:blipFill>
            <a:blip r:embed="rId10"/>
            <a:stretch>
              <a:fillRect l="0" t="0" r="0" b="0"/>
            </a:stretch>
          </a:blipFill>
        </p:spPr>
      </p:sp>
      <p:sp>
        <p:nvSpPr>
          <p:cNvPr name="Freeform 43" id="43"/>
          <p:cNvSpPr/>
          <p:nvPr/>
        </p:nvSpPr>
        <p:spPr>
          <a:xfrm flipH="false" flipV="false" rot="0">
            <a:off x="5942162" y="9669190"/>
            <a:ext cx="577511" cy="577511"/>
          </a:xfrm>
          <a:custGeom>
            <a:avLst/>
            <a:gdLst/>
            <a:ahLst/>
            <a:cxnLst/>
            <a:rect r="r" b="b" t="t" l="l"/>
            <a:pathLst>
              <a:path h="577511" w="577511">
                <a:moveTo>
                  <a:pt x="0" y="0"/>
                </a:moveTo>
                <a:lnTo>
                  <a:pt x="577512" y="0"/>
                </a:lnTo>
                <a:lnTo>
                  <a:pt x="577512" y="577511"/>
                </a:lnTo>
                <a:lnTo>
                  <a:pt x="0" y="577511"/>
                </a:lnTo>
                <a:lnTo>
                  <a:pt x="0" y="0"/>
                </a:lnTo>
                <a:close/>
              </a:path>
            </a:pathLst>
          </a:custGeom>
          <a:blipFill>
            <a:blip r:embed="rId11"/>
            <a:stretch>
              <a:fillRect l="0" t="0" r="0" b="0"/>
            </a:stretch>
          </a:blipFill>
        </p:spPr>
      </p:sp>
      <p:sp>
        <p:nvSpPr>
          <p:cNvPr name="TextBox 44" id="44"/>
          <p:cNvSpPr txBox="true"/>
          <p:nvPr/>
        </p:nvSpPr>
        <p:spPr>
          <a:xfrm rot="0">
            <a:off x="7105667" y="10217912"/>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FFFFFF"/>
                </a:solidFill>
                <a:latin typeface="Open Sans"/>
                <a:ea typeface="Open Sans"/>
                <a:cs typeface="Open Sans"/>
                <a:sym typeface="Open Sans"/>
              </a:rPr>
              <a:t>RTO: 41026</a:t>
            </a:r>
          </a:p>
        </p:txBody>
      </p:sp>
      <p:grpSp>
        <p:nvGrpSpPr>
          <p:cNvPr name="Group 45" id="45"/>
          <p:cNvGrpSpPr/>
          <p:nvPr/>
        </p:nvGrpSpPr>
        <p:grpSpPr>
          <a:xfrm rot="0">
            <a:off x="1735630" y="10321981"/>
            <a:ext cx="255194" cy="230775"/>
            <a:chOff x="0" y="0"/>
            <a:chExt cx="340259" cy="307700"/>
          </a:xfrm>
        </p:grpSpPr>
        <p:grpSp>
          <p:nvGrpSpPr>
            <p:cNvPr name="Group 46" id="46"/>
            <p:cNvGrpSpPr/>
            <p:nvPr/>
          </p:nvGrpSpPr>
          <p:grpSpPr>
            <a:xfrm rot="0">
              <a:off x="16280" y="0"/>
              <a:ext cx="307700" cy="307700"/>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8" id="4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9" id="49"/>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28</a:t>
              </a:r>
            </a:p>
          </p:txBody>
        </p:sp>
      </p:grpSp>
    </p:spTree>
  </p:cSld>
  <p:clrMapOvr>
    <a:masterClrMapping/>
  </p:clrMapOvr>
</p:sld>
</file>

<file path=ppt/slides/slide2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952017" y="-1237250"/>
            <a:ext cx="1896921" cy="7336980"/>
            <a:chOff x="0" y="0"/>
            <a:chExt cx="1088610" cy="4210565"/>
          </a:xfrm>
        </p:grpSpPr>
        <p:sp>
          <p:nvSpPr>
            <p:cNvPr name="Freeform 3" id="3"/>
            <p:cNvSpPr/>
            <p:nvPr/>
          </p:nvSpPr>
          <p:spPr>
            <a:xfrm flipH="false" flipV="false" rot="0">
              <a:off x="0" y="0"/>
              <a:ext cx="1088610" cy="4210565"/>
            </a:xfrm>
            <a:custGeom>
              <a:avLst/>
              <a:gdLst/>
              <a:ahLst/>
              <a:cxnLst/>
              <a:rect r="r" b="b" t="t" l="l"/>
              <a:pathLst>
                <a:path h="4210565" w="1088610">
                  <a:moveTo>
                    <a:pt x="363066" y="4191496"/>
                  </a:moveTo>
                  <a:cubicBezTo>
                    <a:pt x="418876" y="4203010"/>
                    <a:pt x="482326" y="4210565"/>
                    <a:pt x="544598" y="4210565"/>
                  </a:cubicBezTo>
                  <a:cubicBezTo>
                    <a:pt x="606873" y="4210565"/>
                    <a:pt x="666797" y="4204088"/>
                    <a:pt x="722019" y="4192575"/>
                  </a:cubicBezTo>
                  <a:cubicBezTo>
                    <a:pt x="723195" y="4192215"/>
                    <a:pt x="724370" y="4192215"/>
                    <a:pt x="725544" y="4191856"/>
                  </a:cubicBezTo>
                  <a:cubicBezTo>
                    <a:pt x="932926" y="4145800"/>
                    <a:pt x="1085673" y="4024187"/>
                    <a:pt x="1088610" y="3806589"/>
                  </a:cubicBezTo>
                  <a:lnTo>
                    <a:pt x="1088610" y="0"/>
                  </a:lnTo>
                  <a:lnTo>
                    <a:pt x="0" y="0"/>
                  </a:lnTo>
                  <a:lnTo>
                    <a:pt x="0" y="3803764"/>
                  </a:lnTo>
                  <a:cubicBezTo>
                    <a:pt x="2937" y="4024905"/>
                    <a:pt x="153334" y="4146521"/>
                    <a:pt x="363066" y="4191496"/>
                  </a:cubicBezTo>
                  <a:close/>
                </a:path>
              </a:pathLst>
            </a:custGeom>
            <a:solidFill>
              <a:srgbClr val="161643"/>
            </a:solidFill>
          </p:spPr>
        </p:sp>
        <p:sp>
          <p:nvSpPr>
            <p:cNvPr name="TextBox 4" id="4"/>
            <p:cNvSpPr txBox="true"/>
            <p:nvPr/>
          </p:nvSpPr>
          <p:spPr>
            <a:xfrm>
              <a:off x="0" y="-28575"/>
              <a:ext cx="1088610"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6180908" y="980200"/>
            <a:ext cx="2902080" cy="2902080"/>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5046" t="0" r="-25046" b="0"/>
              </a:stretch>
            </a:blipFill>
          </p:spPr>
        </p:sp>
      </p:grpSp>
      <p:grpSp>
        <p:nvGrpSpPr>
          <p:cNvPr name="Group 7" id="7"/>
          <p:cNvGrpSpPr/>
          <p:nvPr/>
        </p:nvGrpSpPr>
        <p:grpSpPr>
          <a:xfrm rot="0">
            <a:off x="5026374" y="5296282"/>
            <a:ext cx="3948379" cy="4064000"/>
            <a:chOff x="0" y="0"/>
            <a:chExt cx="1219946" cy="1255670"/>
          </a:xfrm>
        </p:grpSpPr>
        <p:sp>
          <p:nvSpPr>
            <p:cNvPr name="Freeform 8" id="8"/>
            <p:cNvSpPr/>
            <p:nvPr/>
          </p:nvSpPr>
          <p:spPr>
            <a:xfrm flipH="false" flipV="false" rot="0">
              <a:off x="0" y="0"/>
              <a:ext cx="1219946" cy="1255670"/>
            </a:xfrm>
            <a:custGeom>
              <a:avLst/>
              <a:gdLst/>
              <a:ahLst/>
              <a:cxnLst/>
              <a:rect r="r" b="b" t="t" l="l"/>
              <a:pathLst>
                <a:path h="1255670" w="1219946">
                  <a:moveTo>
                    <a:pt x="35294" y="0"/>
                  </a:moveTo>
                  <a:lnTo>
                    <a:pt x="1184652" y="0"/>
                  </a:lnTo>
                  <a:cubicBezTo>
                    <a:pt x="1194013" y="0"/>
                    <a:pt x="1202990" y="3718"/>
                    <a:pt x="1209609" y="10337"/>
                  </a:cubicBezTo>
                  <a:cubicBezTo>
                    <a:pt x="1216228" y="16956"/>
                    <a:pt x="1219946" y="25934"/>
                    <a:pt x="1219946" y="35294"/>
                  </a:cubicBezTo>
                  <a:lnTo>
                    <a:pt x="1219946" y="1220376"/>
                  </a:lnTo>
                  <a:cubicBezTo>
                    <a:pt x="1219946" y="1229737"/>
                    <a:pt x="1216228" y="1238714"/>
                    <a:pt x="1209609" y="1245333"/>
                  </a:cubicBezTo>
                  <a:cubicBezTo>
                    <a:pt x="1202990" y="1251952"/>
                    <a:pt x="1194013" y="1255670"/>
                    <a:pt x="1184652" y="1255670"/>
                  </a:cubicBezTo>
                  <a:lnTo>
                    <a:pt x="35294" y="1255670"/>
                  </a:lnTo>
                  <a:cubicBezTo>
                    <a:pt x="25934" y="1255670"/>
                    <a:pt x="16956" y="1251952"/>
                    <a:pt x="10337" y="1245333"/>
                  </a:cubicBezTo>
                  <a:cubicBezTo>
                    <a:pt x="3718" y="1238714"/>
                    <a:pt x="0" y="1229737"/>
                    <a:pt x="0" y="1220376"/>
                  </a:cubicBezTo>
                  <a:lnTo>
                    <a:pt x="0" y="35294"/>
                  </a:lnTo>
                  <a:cubicBezTo>
                    <a:pt x="0" y="25934"/>
                    <a:pt x="3718" y="16956"/>
                    <a:pt x="10337" y="10337"/>
                  </a:cubicBezTo>
                  <a:cubicBezTo>
                    <a:pt x="16956" y="3718"/>
                    <a:pt x="25934" y="0"/>
                    <a:pt x="35294" y="0"/>
                  </a:cubicBezTo>
                  <a:close/>
                </a:path>
              </a:pathLst>
            </a:custGeom>
            <a:solidFill>
              <a:srgbClr val="A5DEF5"/>
            </a:solidFill>
          </p:spPr>
        </p:sp>
        <p:sp>
          <p:nvSpPr>
            <p:cNvPr name="TextBox 9" id="9"/>
            <p:cNvSpPr txBox="true"/>
            <p:nvPr/>
          </p:nvSpPr>
          <p:spPr>
            <a:xfrm>
              <a:off x="0" y="-28575"/>
              <a:ext cx="1219946" cy="1284245"/>
            </a:xfrm>
            <a:prstGeom prst="rect">
              <a:avLst/>
            </a:prstGeom>
          </p:spPr>
          <p:txBody>
            <a:bodyPr anchor="ctr" rtlCol="false" tIns="50800" lIns="50800" bIns="50800" rIns="50800"/>
            <a:lstStyle/>
            <a:p>
              <a:pPr algn="ctr">
                <a:lnSpc>
                  <a:spcPts val="1960"/>
                </a:lnSpc>
              </a:pPr>
            </a:p>
          </p:txBody>
        </p:sp>
      </p:grpSp>
      <p:sp>
        <p:nvSpPr>
          <p:cNvPr name="TextBox 10" id="10"/>
          <p:cNvSpPr txBox="true"/>
          <p:nvPr/>
        </p:nvSpPr>
        <p:spPr>
          <a:xfrm rot="0">
            <a:off x="1853320" y="5267707"/>
            <a:ext cx="3047157" cy="3654425"/>
          </a:xfrm>
          <a:prstGeom prst="rect">
            <a:avLst/>
          </a:prstGeom>
        </p:spPr>
        <p:txBody>
          <a:bodyPr anchor="t" rtlCol="false" tIns="0" lIns="0" bIns="0" rIns="0">
            <a:spAutoFit/>
          </a:bodyPr>
          <a:lstStyle/>
          <a:p>
            <a:pPr algn="l">
              <a:lnSpc>
                <a:spcPts val="1959"/>
              </a:lnSpc>
            </a:pPr>
            <a:r>
              <a:rPr lang="en-US" sz="1399" b="true">
                <a:solidFill>
                  <a:srgbClr val="161643"/>
                </a:solidFill>
                <a:latin typeface="Open Sans Bold"/>
                <a:ea typeface="Open Sans Bold"/>
                <a:cs typeface="Open Sans Bold"/>
                <a:sym typeface="Open Sans Bold"/>
              </a:rPr>
              <a:t>FEES &amp; FUNDING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C</a:t>
            </a:r>
            <a:r>
              <a:rPr lang="en-US" sz="1100">
                <a:solidFill>
                  <a:srgbClr val="161643"/>
                </a:solidFill>
                <a:latin typeface="Open Sans"/>
                <a:ea typeface="Open Sans"/>
                <a:cs typeface="Open Sans"/>
                <a:sym typeface="Open Sans"/>
              </a:rPr>
              <a:t>ontact Local School For Fee &amp; F</a:t>
            </a:r>
            <a:r>
              <a:rPr lang="en-US" sz="1100">
                <a:solidFill>
                  <a:srgbClr val="161643"/>
                </a:solidFill>
                <a:latin typeface="Open Sans"/>
                <a:ea typeface="Open Sans"/>
                <a:cs typeface="Open Sans"/>
                <a:sym typeface="Open Sans"/>
              </a:rPr>
              <a:t>unding Information</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DURATION &amp; DELIVERY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1 day per week over 36 weeks</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Tuesdays 9 am to 3 pm </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SITE</a:t>
            </a:r>
          </a:p>
          <a:p>
            <a:pPr algn="l" marL="237491" indent="-118745" lvl="1">
              <a:lnSpc>
                <a:spcPts val="1540"/>
              </a:lnSpc>
              <a:buFont typeface="Arial"/>
              <a:buChar char="•"/>
            </a:pPr>
            <a:r>
              <a:rPr lang="en-US" sz="1100">
                <a:solidFill>
                  <a:srgbClr val="161643"/>
                </a:solidFill>
                <a:latin typeface="Open Sans"/>
                <a:ea typeface="Open Sans"/>
                <a:cs typeface="Open Sans"/>
                <a:sym typeface="Open Sans"/>
              </a:rPr>
              <a:t>Central Yorke School</a:t>
            </a:r>
          </a:p>
          <a:p>
            <a:pPr algn="l">
              <a:lnSpc>
                <a:spcPts val="1540"/>
              </a:lnSpc>
            </a:pPr>
          </a:p>
          <a:p>
            <a:pPr algn="l">
              <a:lnSpc>
                <a:spcPts val="1959"/>
              </a:lnSpc>
            </a:pPr>
            <a:r>
              <a:rPr lang="en-US" sz="1399" b="true">
                <a:solidFill>
                  <a:srgbClr val="161643"/>
                </a:solidFill>
                <a:latin typeface="Open Sans Bold"/>
                <a:ea typeface="Open Sans Bold"/>
                <a:cs typeface="Open Sans Bold"/>
                <a:sym typeface="Open Sans Bold"/>
              </a:rPr>
              <a:t>WHAT YOU WILL NEED?</a:t>
            </a:r>
          </a:p>
          <a:p>
            <a:pPr algn="l">
              <a:lnSpc>
                <a:spcPts val="1540"/>
              </a:lnSpc>
            </a:pPr>
            <a:r>
              <a:rPr lang="en-US" sz="1100" b="true">
                <a:solidFill>
                  <a:srgbClr val="161643"/>
                </a:solidFill>
                <a:latin typeface="Open Sans Bold"/>
                <a:ea typeface="Open Sans Bold"/>
                <a:cs typeface="Open Sans Bold"/>
                <a:sym typeface="Open Sans Bold"/>
              </a:rPr>
              <a:t>PERSONAL PROTECTIVE EQUIPMENT (PPE </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EQUALS will provide shirt, gloves &amp; safety glasses</a:t>
            </a:r>
          </a:p>
          <a:p>
            <a:pPr algn="l" marL="474981" indent="-158327" lvl="2">
              <a:lnSpc>
                <a:spcPts val="1540"/>
              </a:lnSpc>
              <a:buFont typeface="Arial"/>
              <a:buChar char="⚬"/>
            </a:pPr>
            <a:r>
              <a:rPr lang="en-US" sz="1100">
                <a:solidFill>
                  <a:srgbClr val="161643"/>
                </a:solidFill>
                <a:latin typeface="Open Sans"/>
                <a:ea typeface="Open Sans"/>
                <a:cs typeface="Open Sans"/>
                <a:sym typeface="Open Sans"/>
              </a:rPr>
              <a:t>You will need to purchase and wear your own safety boots and long pants for practical sessions</a:t>
            </a:r>
          </a:p>
        </p:txBody>
      </p:sp>
      <p:sp>
        <p:nvSpPr>
          <p:cNvPr name="TextBox 11" id="11"/>
          <p:cNvSpPr txBox="true"/>
          <p:nvPr/>
        </p:nvSpPr>
        <p:spPr>
          <a:xfrm rot="0">
            <a:off x="5133546" y="5672750"/>
            <a:ext cx="3763534" cy="3573011"/>
          </a:xfrm>
          <a:prstGeom prst="rect">
            <a:avLst/>
          </a:prstGeom>
        </p:spPr>
        <p:txBody>
          <a:bodyPr anchor="t" rtlCol="false" tIns="0" lIns="0" bIns="0" rIns="0">
            <a:spAutoFit/>
          </a:bodyPr>
          <a:lstStyle/>
          <a:p>
            <a:pPr algn="l">
              <a:lnSpc>
                <a:spcPts val="1136"/>
              </a:lnSpc>
            </a:pPr>
            <a:r>
              <a:rPr lang="en-US" sz="811" b="true">
                <a:solidFill>
                  <a:srgbClr val="161643"/>
                </a:solidFill>
                <a:latin typeface="Open Sans Bold"/>
                <a:ea typeface="Open Sans Bold"/>
                <a:cs typeface="Open Sans Bold"/>
                <a:sym typeface="Open Sans Bold"/>
              </a:rPr>
              <a:t>Core Units </a:t>
            </a:r>
          </a:p>
          <a:p>
            <a:pPr algn="l">
              <a:lnSpc>
                <a:spcPts val="1136"/>
              </a:lnSpc>
            </a:pPr>
            <a:r>
              <a:rPr lang="en-US" sz="811">
                <a:solidFill>
                  <a:srgbClr val="161643"/>
                </a:solidFill>
                <a:latin typeface="Open Sans"/>
                <a:ea typeface="Open Sans"/>
                <a:cs typeface="Open Sans"/>
                <a:sym typeface="Open Sans"/>
              </a:rPr>
              <a:t>CPCCWH</a:t>
            </a:r>
            <a:r>
              <a:rPr lang="en-US" sz="811">
                <a:solidFill>
                  <a:srgbClr val="161643"/>
                </a:solidFill>
                <a:latin typeface="Open Sans"/>
                <a:ea typeface="Open Sans"/>
                <a:cs typeface="Open Sans"/>
                <a:sym typeface="Open Sans"/>
              </a:rPr>
              <a:t>S1001- Prepare to work safely in the construction industry </a:t>
            </a:r>
          </a:p>
          <a:p>
            <a:pPr algn="l">
              <a:lnSpc>
                <a:spcPts val="1136"/>
              </a:lnSpc>
            </a:pPr>
            <a:r>
              <a:rPr lang="en-US" sz="811">
                <a:solidFill>
                  <a:srgbClr val="161643"/>
                </a:solidFill>
                <a:latin typeface="Open Sans"/>
                <a:ea typeface="Open Sans"/>
                <a:cs typeface="Open Sans"/>
                <a:sym typeface="Open Sans"/>
              </a:rPr>
              <a:t>UEECD0007-  Apply work health and safety regulations, codes and practices in the workplace</a:t>
            </a:r>
          </a:p>
          <a:p>
            <a:pPr algn="l">
              <a:lnSpc>
                <a:spcPts val="1136"/>
              </a:lnSpc>
            </a:pPr>
            <a:r>
              <a:rPr lang="en-US" sz="811">
                <a:solidFill>
                  <a:srgbClr val="161643"/>
                </a:solidFill>
                <a:latin typeface="Open Sans"/>
                <a:ea typeface="Open Sans"/>
                <a:cs typeface="Open Sans"/>
                <a:sym typeface="Open Sans"/>
              </a:rPr>
              <a:t>UEECD0009- Carry out routine work activities in an energy sector environment*</a:t>
            </a:r>
          </a:p>
          <a:p>
            <a:pPr algn="l">
              <a:lnSpc>
                <a:spcPts val="1136"/>
              </a:lnSpc>
            </a:pPr>
            <a:r>
              <a:rPr lang="en-US" sz="811">
                <a:solidFill>
                  <a:srgbClr val="161643"/>
                </a:solidFill>
                <a:latin typeface="Open Sans"/>
                <a:ea typeface="Open Sans"/>
                <a:cs typeface="Open Sans"/>
                <a:sym typeface="Open Sans"/>
              </a:rPr>
              <a:t>UEECD0021- Identify and select components, accessories and materials for energy sector work activities*</a:t>
            </a:r>
          </a:p>
          <a:p>
            <a:pPr algn="l">
              <a:lnSpc>
                <a:spcPts val="1136"/>
              </a:lnSpc>
            </a:pPr>
            <a:r>
              <a:rPr lang="en-US" sz="811">
                <a:solidFill>
                  <a:srgbClr val="161643"/>
                </a:solidFill>
                <a:latin typeface="Open Sans"/>
                <a:ea typeface="Open Sans"/>
                <a:cs typeface="Open Sans"/>
                <a:sym typeface="Open Sans"/>
              </a:rPr>
              <a:t>UEECD0038- Provide solutions and report on routine electrotechnology problems </a:t>
            </a:r>
          </a:p>
          <a:p>
            <a:pPr algn="l">
              <a:lnSpc>
                <a:spcPts val="1136"/>
              </a:lnSpc>
            </a:pPr>
            <a:r>
              <a:rPr lang="en-US" sz="811">
                <a:solidFill>
                  <a:srgbClr val="161643"/>
                </a:solidFill>
                <a:latin typeface="Open Sans"/>
                <a:ea typeface="Open Sans"/>
                <a:cs typeface="Open Sans"/>
                <a:sym typeface="Open Sans"/>
              </a:rPr>
              <a:t>UEECD0046- Solve problems in single path circuits* </a:t>
            </a:r>
          </a:p>
          <a:p>
            <a:pPr algn="l">
              <a:lnSpc>
                <a:spcPts val="1136"/>
              </a:lnSpc>
            </a:pPr>
            <a:r>
              <a:rPr lang="en-US" sz="811">
                <a:solidFill>
                  <a:srgbClr val="161643"/>
                </a:solidFill>
                <a:latin typeface="Open Sans"/>
                <a:ea typeface="Open Sans"/>
                <a:cs typeface="Open Sans"/>
                <a:sym typeface="Open Sans"/>
              </a:rPr>
              <a:t>UEECD0052- Use routine equipment/plant/technologies in an energy sector environment*</a:t>
            </a:r>
          </a:p>
          <a:p>
            <a:pPr algn="l">
              <a:lnSpc>
                <a:spcPts val="1136"/>
              </a:lnSpc>
            </a:pPr>
            <a:r>
              <a:rPr lang="en-US" sz="811">
                <a:solidFill>
                  <a:srgbClr val="161643"/>
                </a:solidFill>
                <a:latin typeface="Open Sans"/>
                <a:ea typeface="Open Sans"/>
                <a:cs typeface="Open Sans"/>
                <a:sym typeface="Open Sans"/>
              </a:rPr>
              <a:t>UEERE0021- Provide basic sustainable energy solutions for energy reduction in residential premises </a:t>
            </a:r>
          </a:p>
          <a:p>
            <a:pPr algn="l">
              <a:lnSpc>
                <a:spcPts val="1136"/>
              </a:lnSpc>
            </a:pPr>
          </a:p>
          <a:p>
            <a:pPr algn="l">
              <a:lnSpc>
                <a:spcPts val="1136"/>
              </a:lnSpc>
            </a:pPr>
            <a:r>
              <a:rPr lang="en-US" b="true" sz="811">
                <a:solidFill>
                  <a:srgbClr val="161643"/>
                </a:solidFill>
                <a:latin typeface="Open Sans Bold"/>
                <a:ea typeface="Open Sans Bold"/>
                <a:cs typeface="Open Sans Bold"/>
                <a:sym typeface="Open Sans Bold"/>
              </a:rPr>
              <a:t>Elective Units</a:t>
            </a:r>
          </a:p>
          <a:p>
            <a:pPr algn="l">
              <a:lnSpc>
                <a:spcPts val="1136"/>
              </a:lnSpc>
            </a:pPr>
            <a:r>
              <a:rPr lang="en-US" sz="811">
                <a:solidFill>
                  <a:srgbClr val="161643"/>
                </a:solidFill>
                <a:latin typeface="Open Sans"/>
                <a:ea typeface="Open Sans"/>
                <a:cs typeface="Open Sans"/>
                <a:sym typeface="Open Sans"/>
              </a:rPr>
              <a:t>UEECO0002- Maintain documentation </a:t>
            </a:r>
          </a:p>
          <a:p>
            <a:pPr algn="l">
              <a:lnSpc>
                <a:spcPts val="1136"/>
              </a:lnSpc>
            </a:pPr>
            <a:r>
              <a:rPr lang="en-US" sz="811">
                <a:solidFill>
                  <a:srgbClr val="161643"/>
                </a:solidFill>
                <a:latin typeface="Open Sans"/>
                <a:ea typeface="Open Sans"/>
                <a:cs typeface="Open Sans"/>
                <a:sym typeface="Open Sans"/>
              </a:rPr>
              <a:t>UEEAS0004- Select electronic components for assembly* </a:t>
            </a:r>
          </a:p>
          <a:p>
            <a:pPr algn="l">
              <a:lnSpc>
                <a:spcPts val="1136"/>
              </a:lnSpc>
            </a:pPr>
            <a:r>
              <a:rPr lang="en-US" sz="811">
                <a:solidFill>
                  <a:srgbClr val="161643"/>
                </a:solidFill>
                <a:latin typeface="Open Sans"/>
                <a:ea typeface="Open Sans"/>
                <a:cs typeface="Open Sans"/>
                <a:sym typeface="Open Sans"/>
              </a:rPr>
              <a:t>UEECD0019- Fabricate, assemble and dismantle utilities industry components*</a:t>
            </a:r>
          </a:p>
          <a:p>
            <a:pPr algn="l">
              <a:lnSpc>
                <a:spcPts val="1136"/>
              </a:lnSpc>
            </a:pPr>
            <a:r>
              <a:rPr lang="en-US" sz="811">
                <a:solidFill>
                  <a:srgbClr val="161643"/>
                </a:solidFill>
                <a:latin typeface="Open Sans"/>
                <a:ea typeface="Open Sans"/>
                <a:cs typeface="Open Sans"/>
                <a:sym typeface="Open Sans"/>
              </a:rPr>
              <a:t>UEECD0020- Fix and secure electrotechnology equipment* </a:t>
            </a:r>
          </a:p>
          <a:p>
            <a:pPr algn="l">
              <a:lnSpc>
                <a:spcPts val="1136"/>
              </a:lnSpc>
            </a:pPr>
            <a:r>
              <a:rPr lang="en-US" sz="811">
                <a:solidFill>
                  <a:srgbClr val="161643"/>
                </a:solidFill>
                <a:latin typeface="Open Sans"/>
                <a:ea typeface="Open Sans"/>
                <a:cs typeface="Open Sans"/>
                <a:sym typeface="Open Sans"/>
              </a:rPr>
              <a:t>UEECD0034- Produce routine tools/devices for carrying out energy sector work activities* </a:t>
            </a:r>
          </a:p>
          <a:p>
            <a:pPr algn="l">
              <a:lnSpc>
                <a:spcPts val="1136"/>
              </a:lnSpc>
            </a:pPr>
          </a:p>
          <a:p>
            <a:pPr algn="l">
              <a:lnSpc>
                <a:spcPts val="1136"/>
              </a:lnSpc>
            </a:pPr>
            <a:r>
              <a:rPr lang="en-US" sz="811" i="true">
                <a:solidFill>
                  <a:srgbClr val="161643"/>
                </a:solidFill>
                <a:latin typeface="Open Sans Italics"/>
                <a:ea typeface="Open Sans Italics"/>
                <a:cs typeface="Open Sans Italics"/>
                <a:sym typeface="Open Sans Italics"/>
              </a:rPr>
              <a:t>* Listed competencies are subject to change without notice</a:t>
            </a:r>
          </a:p>
        </p:txBody>
      </p:sp>
      <p:sp>
        <p:nvSpPr>
          <p:cNvPr name="TextBox 12" id="12"/>
          <p:cNvSpPr txBox="true"/>
          <p:nvPr/>
        </p:nvSpPr>
        <p:spPr>
          <a:xfrm rot="0">
            <a:off x="1853320" y="618432"/>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FLEXIBLE INDUSTRY PROGRAMS</a:t>
            </a:r>
          </a:p>
        </p:txBody>
      </p:sp>
      <p:sp>
        <p:nvSpPr>
          <p:cNvPr name="TextBox 13" id="13"/>
          <p:cNvSpPr txBox="true"/>
          <p:nvPr/>
        </p:nvSpPr>
        <p:spPr>
          <a:xfrm rot="0">
            <a:off x="1853320" y="2855445"/>
            <a:ext cx="4370600" cy="385244"/>
          </a:xfrm>
          <a:prstGeom prst="rect">
            <a:avLst/>
          </a:prstGeom>
        </p:spPr>
        <p:txBody>
          <a:bodyPr anchor="t" rtlCol="false" tIns="0" lIns="0" bIns="0" rIns="0">
            <a:spAutoFit/>
          </a:bodyPr>
          <a:lstStyle/>
          <a:p>
            <a:pPr algn="l">
              <a:lnSpc>
                <a:spcPts val="1561"/>
              </a:lnSpc>
            </a:pPr>
            <a:r>
              <a:rPr lang="en-US" sz="1115">
                <a:solidFill>
                  <a:srgbClr val="FFFFFF"/>
                </a:solidFill>
                <a:latin typeface="Open Sans"/>
                <a:ea typeface="Open Sans"/>
                <a:cs typeface="Open Sans"/>
                <a:sym typeface="Open Sans"/>
              </a:rPr>
              <a:t>SACE Stage 1: </a:t>
            </a:r>
          </a:p>
          <a:p>
            <a:pPr algn="l">
              <a:lnSpc>
                <a:spcPts val="1561"/>
              </a:lnSpc>
              <a:spcBef>
                <a:spcPct val="0"/>
              </a:spcBef>
            </a:pPr>
            <a:r>
              <a:rPr lang="en-US" sz="1115">
                <a:solidFill>
                  <a:srgbClr val="FFFFFF"/>
                </a:solidFill>
                <a:latin typeface="Open Sans"/>
                <a:ea typeface="Open Sans"/>
                <a:cs typeface="Open Sans"/>
                <a:sym typeface="Open Sans"/>
              </a:rPr>
              <a:t>SACE Credits: Up To 60 </a:t>
            </a:r>
          </a:p>
        </p:txBody>
      </p:sp>
      <p:sp>
        <p:nvSpPr>
          <p:cNvPr name="TextBox 14" id="14"/>
          <p:cNvSpPr txBox="true"/>
          <p:nvPr/>
        </p:nvSpPr>
        <p:spPr>
          <a:xfrm rot="0">
            <a:off x="1853320" y="1531377"/>
            <a:ext cx="3972990" cy="1281425"/>
          </a:xfrm>
          <a:prstGeom prst="rect">
            <a:avLst/>
          </a:prstGeom>
        </p:spPr>
        <p:txBody>
          <a:bodyPr anchor="t" rtlCol="false" tIns="0" lIns="0" bIns="0" rIns="0">
            <a:spAutoFit/>
          </a:bodyPr>
          <a:lstStyle/>
          <a:p>
            <a:pPr algn="l">
              <a:lnSpc>
                <a:spcPts val="1597"/>
              </a:lnSpc>
            </a:pPr>
            <a:r>
              <a:rPr lang="en-US" sz="1101">
                <a:solidFill>
                  <a:srgbClr val="FFFFFF"/>
                </a:solidFill>
                <a:latin typeface="Open Sans"/>
                <a:ea typeface="Open Sans"/>
                <a:cs typeface="Open Sans"/>
                <a:sym typeface="Open Sans"/>
              </a:rPr>
              <a:t>UEE22020</a:t>
            </a:r>
          </a:p>
          <a:p>
            <a:pPr algn="l">
              <a:lnSpc>
                <a:spcPts val="2983"/>
              </a:lnSpc>
            </a:pPr>
            <a:r>
              <a:rPr lang="en-US" b="true" sz="2057">
                <a:solidFill>
                  <a:srgbClr val="FFFFFF"/>
                </a:solidFill>
                <a:latin typeface="Open Sans Bold"/>
                <a:ea typeface="Open Sans Bold"/>
                <a:cs typeface="Open Sans Bold"/>
                <a:sym typeface="Open Sans Bold"/>
              </a:rPr>
              <a:t>CERTIFICATE II IN ELECTROTECHNOLOGY (CAREER START)</a:t>
            </a:r>
          </a:p>
        </p:txBody>
      </p:sp>
      <p:sp>
        <p:nvSpPr>
          <p:cNvPr name="TextBox 15" id="15"/>
          <p:cNvSpPr txBox="true"/>
          <p:nvPr/>
        </p:nvSpPr>
        <p:spPr>
          <a:xfrm rot="0">
            <a:off x="3111088"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16" id="16"/>
          <p:cNvSpPr txBox="true"/>
          <p:nvPr/>
        </p:nvSpPr>
        <p:spPr>
          <a:xfrm rot="0">
            <a:off x="1853320" y="3971673"/>
            <a:ext cx="7001113" cy="1153159"/>
          </a:xfrm>
          <a:prstGeom prst="rect">
            <a:avLst/>
          </a:prstGeom>
        </p:spPr>
        <p:txBody>
          <a:bodyPr anchor="t" rtlCol="false" tIns="0" lIns="0" bIns="0" rIns="0">
            <a:spAutoFit/>
          </a:bodyPr>
          <a:lstStyle/>
          <a:p>
            <a:pPr algn="l">
              <a:lnSpc>
                <a:spcPts val="1540"/>
              </a:lnSpc>
            </a:pPr>
            <a:r>
              <a:rPr lang="en-US" sz="1100">
                <a:solidFill>
                  <a:srgbClr val="161643"/>
                </a:solidFill>
                <a:latin typeface="Open Sans"/>
                <a:ea typeface="Open Sans"/>
                <a:cs typeface="Open Sans"/>
                <a:sym typeface="Open Sans"/>
              </a:rPr>
              <a:t>Thi</a:t>
            </a:r>
            <a:r>
              <a:rPr lang="en-US" sz="1100">
                <a:solidFill>
                  <a:srgbClr val="161643"/>
                </a:solidFill>
                <a:latin typeface="Open Sans"/>
                <a:ea typeface="Open Sans"/>
                <a:cs typeface="Open Sans"/>
                <a:sym typeface="Open Sans"/>
              </a:rPr>
              <a:t>s pre-vocational qualification covers essential competencies for work entry, with a strong focus on safety and basic skills competency, use of tools and knowledge to work across the discipline and within a range of industrial, commercial and residential contexts. You will learn the fundamental electrical skills and knowledge you need to be work ready and have a pathway towards an electrical apprenticeship. Designed in collaboration with local industry, EQUALS' pre?vocational training in electrotechnology is considered a valuable pre-apprenticeship qualification. </a:t>
            </a:r>
          </a:p>
        </p:txBody>
      </p:sp>
      <p:sp>
        <p:nvSpPr>
          <p:cNvPr name="TextBox 17" id="17"/>
          <p:cNvSpPr txBox="true"/>
          <p:nvPr/>
        </p:nvSpPr>
        <p:spPr>
          <a:xfrm rot="0">
            <a:off x="1853320" y="3660206"/>
            <a:ext cx="5387695" cy="240665"/>
          </a:xfrm>
          <a:prstGeom prst="rect">
            <a:avLst/>
          </a:prstGeom>
        </p:spPr>
        <p:txBody>
          <a:bodyPr anchor="t" rtlCol="false" tIns="0" lIns="0" bIns="0" rIns="0">
            <a:spAutoFit/>
          </a:bodyPr>
          <a:lstStyle/>
          <a:p>
            <a:pPr algn="l">
              <a:lnSpc>
                <a:spcPts val="1959"/>
              </a:lnSpc>
              <a:spcBef>
                <a:spcPct val="0"/>
              </a:spcBef>
            </a:pPr>
            <a:r>
              <a:rPr lang="en-US" b="true" sz="1399">
                <a:solidFill>
                  <a:srgbClr val="161643"/>
                </a:solidFill>
                <a:latin typeface="Open Sans Bold"/>
                <a:ea typeface="Open Sans Bold"/>
                <a:cs typeface="Open Sans Bold"/>
                <a:sym typeface="Open Sans Bold"/>
              </a:rPr>
              <a:t>OVERVIEW: </a:t>
            </a:r>
          </a:p>
        </p:txBody>
      </p:sp>
      <p:sp>
        <p:nvSpPr>
          <p:cNvPr name="TextBox 18" id="18"/>
          <p:cNvSpPr txBox="true"/>
          <p:nvPr/>
        </p:nvSpPr>
        <p:spPr>
          <a:xfrm rot="0">
            <a:off x="5133546" y="5397337"/>
            <a:ext cx="2879917" cy="217127"/>
          </a:xfrm>
          <a:prstGeom prst="rect">
            <a:avLst/>
          </a:prstGeom>
        </p:spPr>
        <p:txBody>
          <a:bodyPr anchor="t" rtlCol="false" tIns="0" lIns="0" bIns="0" rIns="0">
            <a:spAutoFit/>
          </a:bodyPr>
          <a:lstStyle/>
          <a:p>
            <a:pPr algn="l">
              <a:lnSpc>
                <a:spcPts val="1786"/>
              </a:lnSpc>
              <a:spcBef>
                <a:spcPct val="0"/>
              </a:spcBef>
            </a:pPr>
            <a:r>
              <a:rPr lang="en-US" b="true" sz="1275">
                <a:solidFill>
                  <a:srgbClr val="161643"/>
                </a:solidFill>
                <a:latin typeface="Open Sans Bold"/>
                <a:ea typeface="Open Sans Bold"/>
                <a:cs typeface="Open Sans Bold"/>
                <a:sym typeface="Open Sans Bold"/>
              </a:rPr>
              <a:t>Study Units (Nominal Hours: 496) </a:t>
            </a:r>
          </a:p>
        </p:txBody>
      </p:sp>
      <p:grpSp>
        <p:nvGrpSpPr>
          <p:cNvPr name="Group 19" id="19"/>
          <p:cNvGrpSpPr/>
          <p:nvPr/>
        </p:nvGrpSpPr>
        <p:grpSpPr>
          <a:xfrm rot="-10778115">
            <a:off x="913938" y="9674830"/>
            <a:ext cx="8437779" cy="628529"/>
            <a:chOff x="0" y="0"/>
            <a:chExt cx="1928845" cy="143679"/>
          </a:xfrm>
        </p:grpSpPr>
        <p:sp>
          <p:nvSpPr>
            <p:cNvPr name="Freeform 20" id="20"/>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21" id="21"/>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22" id="22"/>
          <p:cNvGrpSpPr/>
          <p:nvPr/>
        </p:nvGrpSpPr>
        <p:grpSpPr>
          <a:xfrm rot="-10778115">
            <a:off x="1689065" y="9647551"/>
            <a:ext cx="8437779" cy="628529"/>
            <a:chOff x="0" y="0"/>
            <a:chExt cx="1928845" cy="143679"/>
          </a:xfrm>
        </p:grpSpPr>
        <p:sp>
          <p:nvSpPr>
            <p:cNvPr name="Freeform 23" id="23"/>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FFFFFF"/>
            </a:solidFill>
          </p:spPr>
        </p:sp>
        <p:sp>
          <p:nvSpPr>
            <p:cNvPr name="TextBox 24" id="24"/>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25" id="25"/>
          <p:cNvGrpSpPr/>
          <p:nvPr/>
        </p:nvGrpSpPr>
        <p:grpSpPr>
          <a:xfrm rot="-10778115">
            <a:off x="915375" y="9625258"/>
            <a:ext cx="8437779" cy="628529"/>
            <a:chOff x="0" y="0"/>
            <a:chExt cx="1928845" cy="143679"/>
          </a:xfrm>
        </p:grpSpPr>
        <p:sp>
          <p:nvSpPr>
            <p:cNvPr name="Freeform 26" id="26"/>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27" id="27"/>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sp>
        <p:nvSpPr>
          <p:cNvPr name="Freeform 28" id="28"/>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29" id="29"/>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30" id="30"/>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dl.0761.info@schools.sa.edu.au</a:t>
            </a:r>
          </a:p>
        </p:txBody>
      </p:sp>
      <p:sp>
        <p:nvSpPr>
          <p:cNvPr name="Freeform 31" id="31"/>
          <p:cNvSpPr/>
          <p:nvPr/>
        </p:nvSpPr>
        <p:spPr>
          <a:xfrm flipH="false" flipV="false" rot="0">
            <a:off x="5946760" y="9661159"/>
            <a:ext cx="578144" cy="578144"/>
          </a:xfrm>
          <a:custGeom>
            <a:avLst/>
            <a:gdLst/>
            <a:ahLst/>
            <a:cxnLst/>
            <a:rect r="r" b="b" t="t" l="l"/>
            <a:pathLst>
              <a:path h="578144" w="578144">
                <a:moveTo>
                  <a:pt x="0" y="0"/>
                </a:moveTo>
                <a:lnTo>
                  <a:pt x="578144" y="0"/>
                </a:lnTo>
                <a:lnTo>
                  <a:pt x="578144" y="578144"/>
                </a:lnTo>
                <a:lnTo>
                  <a:pt x="0" y="578144"/>
                </a:lnTo>
                <a:lnTo>
                  <a:pt x="0" y="0"/>
                </a:lnTo>
                <a:close/>
              </a:path>
            </a:pathLst>
          </a:custGeom>
          <a:blipFill>
            <a:blip r:embed="rId7"/>
            <a:stretch>
              <a:fillRect l="0" t="0" r="0" b="0"/>
            </a:stretch>
          </a:blipFill>
        </p:spPr>
      </p:sp>
      <p:sp>
        <p:nvSpPr>
          <p:cNvPr name="Freeform 32" id="32"/>
          <p:cNvSpPr/>
          <p:nvPr/>
        </p:nvSpPr>
        <p:spPr>
          <a:xfrm flipH="false" flipV="false" rot="0">
            <a:off x="7167717" y="9704776"/>
            <a:ext cx="1769905" cy="502210"/>
          </a:xfrm>
          <a:custGeom>
            <a:avLst/>
            <a:gdLst/>
            <a:ahLst/>
            <a:cxnLst/>
            <a:rect r="r" b="b" t="t" l="l"/>
            <a:pathLst>
              <a:path h="502210" w="1769905">
                <a:moveTo>
                  <a:pt x="0" y="0"/>
                </a:moveTo>
                <a:lnTo>
                  <a:pt x="1769905" y="0"/>
                </a:lnTo>
                <a:lnTo>
                  <a:pt x="1769905" y="502210"/>
                </a:lnTo>
                <a:lnTo>
                  <a:pt x="0" y="502210"/>
                </a:lnTo>
                <a:lnTo>
                  <a:pt x="0" y="0"/>
                </a:lnTo>
                <a:close/>
              </a:path>
            </a:pathLst>
          </a:custGeom>
          <a:blipFill>
            <a:blip r:embed="rId8"/>
            <a:stretch>
              <a:fillRect l="0" t="0" r="0" b="0"/>
            </a:stretch>
          </a:blipFill>
        </p:spPr>
      </p:sp>
      <p:sp>
        <p:nvSpPr>
          <p:cNvPr name="TextBox 33" id="33"/>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8832 2613</a:t>
            </a:r>
          </a:p>
        </p:txBody>
      </p:sp>
      <p:sp>
        <p:nvSpPr>
          <p:cNvPr name="TextBox 34" id="34"/>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CENTRAL YORKE SCHOOL</a:t>
            </a:r>
          </a:p>
        </p:txBody>
      </p:sp>
      <p:grpSp>
        <p:nvGrpSpPr>
          <p:cNvPr name="Group 35" id="35"/>
          <p:cNvGrpSpPr/>
          <p:nvPr/>
        </p:nvGrpSpPr>
        <p:grpSpPr>
          <a:xfrm rot="0">
            <a:off x="6586101" y="9661159"/>
            <a:ext cx="617616" cy="617616"/>
            <a:chOff x="0" y="0"/>
            <a:chExt cx="823488" cy="823488"/>
          </a:xfrm>
        </p:grpSpPr>
        <p:grpSp>
          <p:nvGrpSpPr>
            <p:cNvPr name="Group 36" id="36"/>
            <p:cNvGrpSpPr/>
            <p:nvPr/>
          </p:nvGrpSpPr>
          <p:grpSpPr>
            <a:xfrm rot="0">
              <a:off x="10761" y="3295"/>
              <a:ext cx="770858" cy="770858"/>
              <a:chOff x="0" y="0"/>
              <a:chExt cx="207194" cy="207194"/>
            </a:xfrm>
          </p:grpSpPr>
          <p:sp>
            <p:nvSpPr>
              <p:cNvPr name="Freeform 37" id="37"/>
              <p:cNvSpPr/>
              <p:nvPr/>
            </p:nvSpPr>
            <p:spPr>
              <a:xfrm flipH="false" flipV="false" rot="0">
                <a:off x="0" y="0"/>
                <a:ext cx="207194" cy="207194"/>
              </a:xfrm>
              <a:custGeom>
                <a:avLst/>
                <a:gdLst/>
                <a:ahLst/>
                <a:cxnLst/>
                <a:rect r="r" b="b" t="t" l="l"/>
                <a:pathLst>
                  <a:path h="207194" w="207194">
                    <a:moveTo>
                      <a:pt x="0" y="0"/>
                    </a:moveTo>
                    <a:lnTo>
                      <a:pt x="207194" y="0"/>
                    </a:lnTo>
                    <a:lnTo>
                      <a:pt x="207194" y="207194"/>
                    </a:lnTo>
                    <a:lnTo>
                      <a:pt x="0" y="207194"/>
                    </a:lnTo>
                    <a:close/>
                  </a:path>
                </a:pathLst>
              </a:custGeom>
              <a:solidFill>
                <a:srgbClr val="FFFFFF"/>
              </a:solidFill>
            </p:spPr>
          </p:sp>
          <p:sp>
            <p:nvSpPr>
              <p:cNvPr name="TextBox 38" id="38"/>
              <p:cNvSpPr txBox="true"/>
              <p:nvPr/>
            </p:nvSpPr>
            <p:spPr>
              <a:xfrm>
                <a:off x="0" y="-28575"/>
                <a:ext cx="207194" cy="235769"/>
              </a:xfrm>
              <a:prstGeom prst="rect">
                <a:avLst/>
              </a:prstGeom>
            </p:spPr>
            <p:txBody>
              <a:bodyPr anchor="ctr" rtlCol="false" tIns="50800" lIns="50800" bIns="50800" rIns="50800"/>
              <a:lstStyle/>
              <a:p>
                <a:pPr algn="ctr">
                  <a:lnSpc>
                    <a:spcPts val="1960"/>
                  </a:lnSpc>
                </a:pPr>
              </a:p>
            </p:txBody>
          </p:sp>
        </p:grpSp>
        <p:sp>
          <p:nvSpPr>
            <p:cNvPr name="Freeform 39" id="39"/>
            <p:cNvSpPr/>
            <p:nvPr/>
          </p:nvSpPr>
          <p:spPr>
            <a:xfrm flipH="false" flipV="false" rot="0">
              <a:off x="0" y="0"/>
              <a:ext cx="823488" cy="823488"/>
            </a:xfrm>
            <a:custGeom>
              <a:avLst/>
              <a:gdLst/>
              <a:ahLst/>
              <a:cxnLst/>
              <a:rect r="r" b="b" t="t" l="l"/>
              <a:pathLst>
                <a:path h="823488" w="823488">
                  <a:moveTo>
                    <a:pt x="0" y="0"/>
                  </a:moveTo>
                  <a:lnTo>
                    <a:pt x="823488" y="0"/>
                  </a:lnTo>
                  <a:lnTo>
                    <a:pt x="823488" y="823488"/>
                  </a:lnTo>
                  <a:lnTo>
                    <a:pt x="0" y="823488"/>
                  </a:lnTo>
                  <a:lnTo>
                    <a:pt x="0" y="0"/>
                  </a:lnTo>
                  <a:close/>
                </a:path>
              </a:pathLst>
            </a:custGeom>
            <a:blipFill>
              <a:blip r:embed="rId9"/>
              <a:stretch>
                <a:fillRect l="0" t="0" r="0" b="0"/>
              </a:stretch>
            </a:blipFill>
          </p:spPr>
        </p:sp>
      </p:grpSp>
      <p:sp>
        <p:nvSpPr>
          <p:cNvPr name="TextBox 40" id="40"/>
          <p:cNvSpPr txBox="true"/>
          <p:nvPr/>
        </p:nvSpPr>
        <p:spPr>
          <a:xfrm rot="0">
            <a:off x="7140369" y="10206986"/>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161643"/>
                </a:solidFill>
                <a:latin typeface="Open Sans"/>
                <a:ea typeface="Open Sans"/>
                <a:cs typeface="Open Sans"/>
                <a:sym typeface="Open Sans"/>
              </a:rPr>
              <a:t>RTO: 41026</a:t>
            </a:r>
          </a:p>
        </p:txBody>
      </p:sp>
      <p:grpSp>
        <p:nvGrpSpPr>
          <p:cNvPr name="Group 41" id="41"/>
          <p:cNvGrpSpPr/>
          <p:nvPr/>
        </p:nvGrpSpPr>
        <p:grpSpPr>
          <a:xfrm rot="0">
            <a:off x="1725723" y="10321981"/>
            <a:ext cx="255194" cy="230775"/>
            <a:chOff x="0" y="0"/>
            <a:chExt cx="340259" cy="307700"/>
          </a:xfrm>
        </p:grpSpPr>
        <p:grpSp>
          <p:nvGrpSpPr>
            <p:cNvPr name="Group 42" id="42"/>
            <p:cNvGrpSpPr/>
            <p:nvPr/>
          </p:nvGrpSpPr>
          <p:grpSpPr>
            <a:xfrm rot="0">
              <a:off x="16280" y="0"/>
              <a:ext cx="307700" cy="307700"/>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5" id="45"/>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29</a:t>
              </a:r>
            </a:p>
          </p:txBody>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414412" y="5964447"/>
            <a:ext cx="1203393" cy="1501954"/>
            <a:chOff x="0" y="0"/>
            <a:chExt cx="1604525" cy="2002605"/>
          </a:xfrm>
        </p:grpSpPr>
        <p:grpSp>
          <p:nvGrpSpPr>
            <p:cNvPr name="Group 3" id="3"/>
            <p:cNvGrpSpPr/>
            <p:nvPr/>
          </p:nvGrpSpPr>
          <p:grpSpPr>
            <a:xfrm rot="5400000">
              <a:off x="191635" y="0"/>
              <a:ext cx="1221255" cy="1221255"/>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5" id="5"/>
              <p:cNvSpPr txBox="true"/>
              <p:nvPr/>
            </p:nvSpPr>
            <p:spPr>
              <a:xfrm>
                <a:off x="76200" y="38100"/>
                <a:ext cx="660400" cy="698500"/>
              </a:xfrm>
              <a:prstGeom prst="rect">
                <a:avLst/>
              </a:prstGeom>
            </p:spPr>
            <p:txBody>
              <a:bodyPr anchor="ctr" rtlCol="false" tIns="37035" lIns="37035" bIns="37035" rIns="37035"/>
              <a:lstStyle/>
              <a:p>
                <a:pPr algn="ctr" marL="0" indent="0" lvl="0">
                  <a:lnSpc>
                    <a:spcPts val="1765"/>
                  </a:lnSpc>
                  <a:spcBef>
                    <a:spcPct val="0"/>
                  </a:spcBef>
                </a:pPr>
              </a:p>
            </p:txBody>
          </p:sp>
        </p:grpSp>
        <p:sp>
          <p:nvSpPr>
            <p:cNvPr name="TextBox 6" id="6"/>
            <p:cNvSpPr txBox="true"/>
            <p:nvPr/>
          </p:nvSpPr>
          <p:spPr>
            <a:xfrm rot="0">
              <a:off x="0" y="1422527"/>
              <a:ext cx="1604525" cy="580078"/>
            </a:xfrm>
            <a:prstGeom prst="rect">
              <a:avLst/>
            </a:prstGeom>
          </p:spPr>
          <p:txBody>
            <a:bodyPr anchor="t" rtlCol="false" tIns="0" lIns="0" bIns="0" rIns="0">
              <a:spAutoFit/>
            </a:bodyPr>
            <a:lstStyle/>
            <a:p>
              <a:pPr algn="ctr">
                <a:lnSpc>
                  <a:spcPts val="773"/>
                </a:lnSpc>
              </a:pPr>
              <a:r>
                <a:rPr lang="en-US" sz="672">
                  <a:solidFill>
                    <a:srgbClr val="000000"/>
                  </a:solidFill>
                  <a:latin typeface="Public Sans"/>
                  <a:ea typeface="Public Sans"/>
                  <a:cs typeface="Public Sans"/>
                  <a:sym typeface="Public Sans"/>
                </a:rPr>
                <a:t>Margaret</a:t>
              </a:r>
            </a:p>
            <a:p>
              <a:pPr algn="ctr">
                <a:lnSpc>
                  <a:spcPts val="1194"/>
                </a:lnSpc>
              </a:pPr>
              <a:r>
                <a:rPr lang="en-US" sz="1039" b="true">
                  <a:solidFill>
                    <a:srgbClr val="A5DEF5"/>
                  </a:solidFill>
                  <a:latin typeface="Public Sans Bold"/>
                  <a:ea typeface="Public Sans Bold"/>
                  <a:cs typeface="Public Sans Bold"/>
                  <a:sym typeface="Public Sans Bold"/>
                </a:rPr>
                <a:t>Roads</a:t>
              </a:r>
            </a:p>
            <a:p>
              <a:pPr algn="ctr">
                <a:lnSpc>
                  <a:spcPts val="773"/>
                </a:lnSpc>
              </a:pPr>
              <a:r>
                <a:rPr lang="en-US" sz="672">
                  <a:solidFill>
                    <a:srgbClr val="00004D"/>
                  </a:solidFill>
                  <a:latin typeface="Public Sans"/>
                  <a:ea typeface="Public Sans"/>
                  <a:cs typeface="Public Sans"/>
                  <a:sym typeface="Public Sans"/>
                </a:rPr>
                <a:t>Ardrossan Area School </a:t>
              </a:r>
              <a:r>
                <a:rPr lang="en-US" sz="672">
                  <a:solidFill>
                    <a:srgbClr val="00004D"/>
                  </a:solidFill>
                  <a:latin typeface="Public Sans"/>
                  <a:ea typeface="Public Sans"/>
                  <a:cs typeface="Public Sans"/>
                  <a:sym typeface="Public Sans"/>
                </a:rPr>
                <a:t>Principal</a:t>
              </a:r>
            </a:p>
          </p:txBody>
        </p:sp>
      </p:grpSp>
      <p:grpSp>
        <p:nvGrpSpPr>
          <p:cNvPr name="Group 7" id="7"/>
          <p:cNvGrpSpPr/>
          <p:nvPr/>
        </p:nvGrpSpPr>
        <p:grpSpPr>
          <a:xfrm rot="0">
            <a:off x="1749210" y="5964447"/>
            <a:ext cx="1203393" cy="1501954"/>
            <a:chOff x="0" y="0"/>
            <a:chExt cx="1604525" cy="2002605"/>
          </a:xfrm>
        </p:grpSpPr>
        <p:grpSp>
          <p:nvGrpSpPr>
            <p:cNvPr name="Group 8" id="8"/>
            <p:cNvGrpSpPr/>
            <p:nvPr/>
          </p:nvGrpSpPr>
          <p:grpSpPr>
            <a:xfrm rot="5400000">
              <a:off x="191635" y="0"/>
              <a:ext cx="1221255" cy="1221255"/>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10" id="10"/>
              <p:cNvSpPr txBox="true"/>
              <p:nvPr/>
            </p:nvSpPr>
            <p:spPr>
              <a:xfrm>
                <a:off x="76200" y="38100"/>
                <a:ext cx="660400" cy="698500"/>
              </a:xfrm>
              <a:prstGeom prst="rect">
                <a:avLst/>
              </a:prstGeom>
            </p:spPr>
            <p:txBody>
              <a:bodyPr anchor="ctr" rtlCol="false" tIns="43850" lIns="43850" bIns="43850" rIns="43850"/>
              <a:lstStyle/>
              <a:p>
                <a:pPr algn="ctr" marL="0" indent="0" lvl="0">
                  <a:lnSpc>
                    <a:spcPts val="1765"/>
                  </a:lnSpc>
                  <a:spcBef>
                    <a:spcPct val="0"/>
                  </a:spcBef>
                </a:pPr>
              </a:p>
            </p:txBody>
          </p:sp>
        </p:grpSp>
        <p:sp>
          <p:nvSpPr>
            <p:cNvPr name="TextBox 11" id="11"/>
            <p:cNvSpPr txBox="true"/>
            <p:nvPr/>
          </p:nvSpPr>
          <p:spPr>
            <a:xfrm rot="0">
              <a:off x="0" y="1422527"/>
              <a:ext cx="1604525" cy="580078"/>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Scott </a:t>
              </a:r>
            </a:p>
            <a:p>
              <a:pPr algn="ctr">
                <a:lnSpc>
                  <a:spcPts val="1194"/>
                </a:lnSpc>
              </a:pPr>
              <a:r>
                <a:rPr lang="en-US" sz="1039" b="true">
                  <a:solidFill>
                    <a:srgbClr val="A5DEF5"/>
                  </a:solidFill>
                  <a:latin typeface="Public Sans Bold"/>
                  <a:ea typeface="Public Sans Bold"/>
                  <a:cs typeface="Public Sans Bold"/>
                  <a:sym typeface="Public Sans Bold"/>
                </a:rPr>
                <a:t>Moore</a:t>
              </a:r>
            </a:p>
            <a:p>
              <a:pPr algn="ctr">
                <a:lnSpc>
                  <a:spcPts val="773"/>
                </a:lnSpc>
              </a:pPr>
              <a:r>
                <a:rPr lang="en-US" sz="672">
                  <a:solidFill>
                    <a:srgbClr val="00004D"/>
                  </a:solidFill>
                  <a:latin typeface="Public Sans"/>
                  <a:ea typeface="Public Sans"/>
                  <a:cs typeface="Public Sans"/>
                  <a:sym typeface="Public Sans"/>
                </a:rPr>
                <a:t>Port Broughton Area School </a:t>
              </a:r>
              <a:r>
                <a:rPr lang="en-US" sz="672">
                  <a:solidFill>
                    <a:srgbClr val="00004D"/>
                  </a:solidFill>
                  <a:latin typeface="Public Sans"/>
                  <a:ea typeface="Public Sans"/>
                  <a:cs typeface="Public Sans"/>
                  <a:sym typeface="Public Sans"/>
                </a:rPr>
                <a:t>Principal</a:t>
              </a:r>
            </a:p>
          </p:txBody>
        </p:sp>
      </p:grpSp>
      <p:grpSp>
        <p:nvGrpSpPr>
          <p:cNvPr name="Group 12" id="12"/>
          <p:cNvGrpSpPr/>
          <p:nvPr/>
        </p:nvGrpSpPr>
        <p:grpSpPr>
          <a:xfrm rot="0">
            <a:off x="2969893" y="5964447"/>
            <a:ext cx="1203393" cy="1501954"/>
            <a:chOff x="0" y="0"/>
            <a:chExt cx="1604525" cy="2002605"/>
          </a:xfrm>
        </p:grpSpPr>
        <p:grpSp>
          <p:nvGrpSpPr>
            <p:cNvPr name="Group 13" id="13"/>
            <p:cNvGrpSpPr/>
            <p:nvPr/>
          </p:nvGrpSpPr>
          <p:grpSpPr>
            <a:xfrm rot="5400000">
              <a:off x="191635" y="0"/>
              <a:ext cx="1221255" cy="1221255"/>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15" id="15"/>
              <p:cNvSpPr txBox="true"/>
              <p:nvPr/>
            </p:nvSpPr>
            <p:spPr>
              <a:xfrm>
                <a:off x="76200" y="38100"/>
                <a:ext cx="660400" cy="698500"/>
              </a:xfrm>
              <a:prstGeom prst="rect">
                <a:avLst/>
              </a:prstGeom>
            </p:spPr>
            <p:txBody>
              <a:bodyPr anchor="ctr" rtlCol="false" tIns="43850" lIns="43850" bIns="43850" rIns="43850"/>
              <a:lstStyle/>
              <a:p>
                <a:pPr algn="ctr" marL="0" indent="0" lvl="0">
                  <a:lnSpc>
                    <a:spcPts val="1765"/>
                  </a:lnSpc>
                  <a:spcBef>
                    <a:spcPct val="0"/>
                  </a:spcBef>
                </a:pPr>
              </a:p>
            </p:txBody>
          </p:sp>
        </p:grpSp>
        <p:sp>
          <p:nvSpPr>
            <p:cNvPr name="TextBox 16" id="16"/>
            <p:cNvSpPr txBox="true"/>
            <p:nvPr/>
          </p:nvSpPr>
          <p:spPr>
            <a:xfrm rot="0">
              <a:off x="0" y="1422527"/>
              <a:ext cx="1604525" cy="580078"/>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Alistar</a:t>
              </a:r>
            </a:p>
            <a:p>
              <a:pPr algn="ctr">
                <a:lnSpc>
                  <a:spcPts val="1194"/>
                </a:lnSpc>
              </a:pPr>
              <a:r>
                <a:rPr lang="en-US" sz="1039" b="true">
                  <a:solidFill>
                    <a:srgbClr val="A5DEF5"/>
                  </a:solidFill>
                  <a:latin typeface="Public Sans Bold"/>
                  <a:ea typeface="Public Sans Bold"/>
                  <a:cs typeface="Public Sans Bold"/>
                  <a:sym typeface="Public Sans Bold"/>
                </a:rPr>
                <a:t>Williams</a:t>
              </a:r>
            </a:p>
            <a:p>
              <a:pPr algn="ctr">
                <a:lnSpc>
                  <a:spcPts val="773"/>
                </a:lnSpc>
              </a:pPr>
              <a:r>
                <a:rPr lang="en-US" sz="672">
                  <a:solidFill>
                    <a:srgbClr val="00004D"/>
                  </a:solidFill>
                  <a:latin typeface="Public Sans"/>
                  <a:ea typeface="Public Sans"/>
                  <a:cs typeface="Public Sans"/>
                  <a:sym typeface="Public Sans"/>
                </a:rPr>
                <a:t>Kadina Memorial School </a:t>
              </a:r>
              <a:r>
                <a:rPr lang="en-US" sz="672">
                  <a:solidFill>
                    <a:srgbClr val="00004D"/>
                  </a:solidFill>
                  <a:latin typeface="Public Sans"/>
                  <a:ea typeface="Public Sans"/>
                  <a:cs typeface="Public Sans"/>
                  <a:sym typeface="Public Sans"/>
                </a:rPr>
                <a:t>Principal</a:t>
              </a:r>
            </a:p>
          </p:txBody>
        </p:sp>
      </p:grpSp>
      <p:sp>
        <p:nvSpPr>
          <p:cNvPr name="Freeform 17" id="17" descr="generated image"/>
          <p:cNvSpPr/>
          <p:nvPr/>
        </p:nvSpPr>
        <p:spPr>
          <a:xfrm flipH="false" flipV="false" rot="0">
            <a:off x="5659044" y="5934184"/>
            <a:ext cx="714131" cy="1071196"/>
          </a:xfrm>
          <a:custGeom>
            <a:avLst/>
            <a:gdLst/>
            <a:ahLst/>
            <a:cxnLst/>
            <a:rect r="r" b="b" t="t" l="l"/>
            <a:pathLst>
              <a:path h="1071196" w="714131">
                <a:moveTo>
                  <a:pt x="0" y="0"/>
                </a:moveTo>
                <a:lnTo>
                  <a:pt x="714131" y="0"/>
                </a:lnTo>
                <a:lnTo>
                  <a:pt x="714131" y="1071196"/>
                </a:lnTo>
                <a:lnTo>
                  <a:pt x="0" y="1071196"/>
                </a:lnTo>
                <a:lnTo>
                  <a:pt x="0" y="0"/>
                </a:lnTo>
                <a:close/>
              </a:path>
            </a:pathLst>
          </a:custGeom>
          <a:blipFill>
            <a:blip r:embed="rId2"/>
            <a:stretch>
              <a:fillRect l="0" t="0" r="0" b="0"/>
            </a:stretch>
          </a:blipFill>
        </p:spPr>
      </p:sp>
      <p:sp>
        <p:nvSpPr>
          <p:cNvPr name="Freeform 18" id="18" descr="generated image"/>
          <p:cNvSpPr/>
          <p:nvPr/>
        </p:nvSpPr>
        <p:spPr>
          <a:xfrm flipH="false" flipV="false" rot="0">
            <a:off x="1996010" y="5943530"/>
            <a:ext cx="709793" cy="1061851"/>
          </a:xfrm>
          <a:custGeom>
            <a:avLst/>
            <a:gdLst/>
            <a:ahLst/>
            <a:cxnLst/>
            <a:rect r="r" b="b" t="t" l="l"/>
            <a:pathLst>
              <a:path h="1061851" w="709793">
                <a:moveTo>
                  <a:pt x="0" y="0"/>
                </a:moveTo>
                <a:lnTo>
                  <a:pt x="709793" y="0"/>
                </a:lnTo>
                <a:lnTo>
                  <a:pt x="709793" y="1061850"/>
                </a:lnTo>
                <a:lnTo>
                  <a:pt x="0" y="1061850"/>
                </a:lnTo>
                <a:lnTo>
                  <a:pt x="0" y="0"/>
                </a:lnTo>
                <a:close/>
              </a:path>
            </a:pathLst>
          </a:custGeom>
          <a:blipFill>
            <a:blip r:embed="rId3"/>
            <a:stretch>
              <a:fillRect l="0" t="0" r="0" b="0"/>
            </a:stretch>
          </a:blipFill>
        </p:spPr>
      </p:sp>
      <p:sp>
        <p:nvSpPr>
          <p:cNvPr name="Freeform 19" id="19" descr="generated image"/>
          <p:cNvSpPr/>
          <p:nvPr/>
        </p:nvSpPr>
        <p:spPr>
          <a:xfrm flipH="false" flipV="false" rot="0">
            <a:off x="3162614" y="5855382"/>
            <a:ext cx="820594" cy="1149998"/>
          </a:xfrm>
          <a:custGeom>
            <a:avLst/>
            <a:gdLst/>
            <a:ahLst/>
            <a:cxnLst/>
            <a:rect r="r" b="b" t="t" l="l"/>
            <a:pathLst>
              <a:path h="1149998" w="820594">
                <a:moveTo>
                  <a:pt x="0" y="0"/>
                </a:moveTo>
                <a:lnTo>
                  <a:pt x="820594" y="0"/>
                </a:lnTo>
                <a:lnTo>
                  <a:pt x="820594" y="1149998"/>
                </a:lnTo>
                <a:lnTo>
                  <a:pt x="0" y="1149998"/>
                </a:lnTo>
                <a:lnTo>
                  <a:pt x="0" y="0"/>
                </a:lnTo>
                <a:close/>
              </a:path>
            </a:pathLst>
          </a:custGeom>
          <a:blipFill>
            <a:blip r:embed="rId4"/>
            <a:stretch>
              <a:fillRect l="0" t="0" r="0" b="-6748"/>
            </a:stretch>
          </a:blipFill>
        </p:spPr>
      </p:sp>
      <p:grpSp>
        <p:nvGrpSpPr>
          <p:cNvPr name="Group 20" id="20"/>
          <p:cNvGrpSpPr/>
          <p:nvPr/>
        </p:nvGrpSpPr>
        <p:grpSpPr>
          <a:xfrm rot="0">
            <a:off x="4192153" y="5964447"/>
            <a:ext cx="1203393" cy="1501954"/>
            <a:chOff x="0" y="0"/>
            <a:chExt cx="1604525" cy="2002605"/>
          </a:xfrm>
        </p:grpSpPr>
        <p:grpSp>
          <p:nvGrpSpPr>
            <p:cNvPr name="Group 21" id="21"/>
            <p:cNvGrpSpPr/>
            <p:nvPr/>
          </p:nvGrpSpPr>
          <p:grpSpPr>
            <a:xfrm rot="5400000">
              <a:off x="191635" y="0"/>
              <a:ext cx="1221255" cy="1221255"/>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23" id="23"/>
              <p:cNvSpPr txBox="true"/>
              <p:nvPr/>
            </p:nvSpPr>
            <p:spPr>
              <a:xfrm>
                <a:off x="76200" y="38100"/>
                <a:ext cx="660400" cy="698500"/>
              </a:xfrm>
              <a:prstGeom prst="rect">
                <a:avLst/>
              </a:prstGeom>
            </p:spPr>
            <p:txBody>
              <a:bodyPr anchor="ctr" rtlCol="false" tIns="43850" lIns="43850" bIns="43850" rIns="43850"/>
              <a:lstStyle/>
              <a:p>
                <a:pPr algn="ctr" marL="0" indent="0" lvl="0">
                  <a:lnSpc>
                    <a:spcPts val="1765"/>
                  </a:lnSpc>
                  <a:spcBef>
                    <a:spcPct val="0"/>
                  </a:spcBef>
                </a:pPr>
              </a:p>
            </p:txBody>
          </p:sp>
        </p:grpSp>
        <p:sp>
          <p:nvSpPr>
            <p:cNvPr name="TextBox 24" id="24"/>
            <p:cNvSpPr txBox="true"/>
            <p:nvPr/>
          </p:nvSpPr>
          <p:spPr>
            <a:xfrm rot="0">
              <a:off x="0" y="1422527"/>
              <a:ext cx="1604525" cy="580078"/>
            </a:xfrm>
            <a:prstGeom prst="rect">
              <a:avLst/>
            </a:prstGeom>
          </p:spPr>
          <p:txBody>
            <a:bodyPr anchor="t" rtlCol="false" tIns="0" lIns="0" bIns="0" rIns="0">
              <a:spAutoFit/>
            </a:bodyPr>
            <a:lstStyle/>
            <a:p>
              <a:pPr algn="ctr">
                <a:lnSpc>
                  <a:spcPts val="773"/>
                </a:lnSpc>
              </a:pPr>
              <a:r>
                <a:rPr lang="en-US" sz="672">
                  <a:solidFill>
                    <a:srgbClr val="000000"/>
                  </a:solidFill>
                  <a:latin typeface="Public Sans"/>
                  <a:ea typeface="Public Sans"/>
                  <a:cs typeface="Public Sans"/>
                  <a:sym typeface="Public Sans"/>
                </a:rPr>
                <a:t>Beth</a:t>
              </a:r>
            </a:p>
            <a:p>
              <a:pPr algn="ctr">
                <a:lnSpc>
                  <a:spcPts val="1194"/>
                </a:lnSpc>
              </a:pPr>
              <a:r>
                <a:rPr lang="en-US" sz="1039" b="true">
                  <a:solidFill>
                    <a:srgbClr val="A5DEF5"/>
                  </a:solidFill>
                  <a:latin typeface="Public Sans Bold"/>
                  <a:ea typeface="Public Sans Bold"/>
                  <a:cs typeface="Public Sans Bold"/>
                  <a:sym typeface="Public Sans Bold"/>
                </a:rPr>
                <a:t>Hector</a:t>
              </a:r>
            </a:p>
            <a:p>
              <a:pPr algn="ctr">
                <a:lnSpc>
                  <a:spcPts val="773"/>
                </a:lnSpc>
              </a:pPr>
              <a:r>
                <a:rPr lang="en-US" sz="672">
                  <a:solidFill>
                    <a:srgbClr val="00004D"/>
                  </a:solidFill>
                  <a:latin typeface="Public Sans"/>
                  <a:ea typeface="Public Sans"/>
                  <a:cs typeface="Public Sans"/>
                  <a:sym typeface="Public Sans"/>
                </a:rPr>
                <a:t>Moonta Area School </a:t>
              </a:r>
            </a:p>
            <a:p>
              <a:pPr algn="ctr">
                <a:lnSpc>
                  <a:spcPts val="773"/>
                </a:lnSpc>
              </a:pPr>
              <a:r>
                <a:rPr lang="en-US" sz="672">
                  <a:solidFill>
                    <a:srgbClr val="00004D"/>
                  </a:solidFill>
                  <a:latin typeface="Public Sans"/>
                  <a:ea typeface="Public Sans"/>
                  <a:cs typeface="Public Sans"/>
                  <a:sym typeface="Public Sans"/>
                </a:rPr>
                <a:t>Principal</a:t>
              </a:r>
            </a:p>
          </p:txBody>
        </p:sp>
      </p:grpSp>
      <p:sp>
        <p:nvSpPr>
          <p:cNvPr name="Freeform 25" id="25" descr="generated image"/>
          <p:cNvSpPr/>
          <p:nvPr/>
        </p:nvSpPr>
        <p:spPr>
          <a:xfrm flipH="false" flipV="false" rot="0">
            <a:off x="4265975" y="5889477"/>
            <a:ext cx="1064670" cy="1115903"/>
          </a:xfrm>
          <a:custGeom>
            <a:avLst/>
            <a:gdLst/>
            <a:ahLst/>
            <a:cxnLst/>
            <a:rect r="r" b="b" t="t" l="l"/>
            <a:pathLst>
              <a:path h="1115903" w="1064670">
                <a:moveTo>
                  <a:pt x="0" y="0"/>
                </a:moveTo>
                <a:lnTo>
                  <a:pt x="1064670" y="0"/>
                </a:lnTo>
                <a:lnTo>
                  <a:pt x="1064670" y="1115903"/>
                </a:lnTo>
                <a:lnTo>
                  <a:pt x="0" y="1115903"/>
                </a:lnTo>
                <a:lnTo>
                  <a:pt x="0" y="0"/>
                </a:lnTo>
                <a:close/>
              </a:path>
            </a:pathLst>
          </a:custGeom>
          <a:blipFill>
            <a:blip r:embed="rId5"/>
            <a:stretch>
              <a:fillRect l="-22728" t="-8184" r="-15674" b="0"/>
            </a:stretch>
          </a:blipFill>
        </p:spPr>
      </p:sp>
      <p:grpSp>
        <p:nvGrpSpPr>
          <p:cNvPr name="Group 26" id="26"/>
          <p:cNvGrpSpPr/>
          <p:nvPr/>
        </p:nvGrpSpPr>
        <p:grpSpPr>
          <a:xfrm rot="0">
            <a:off x="7948278" y="5943719"/>
            <a:ext cx="1057326" cy="1522682"/>
            <a:chOff x="0" y="0"/>
            <a:chExt cx="1409768" cy="2030242"/>
          </a:xfrm>
        </p:grpSpPr>
        <p:grpSp>
          <p:nvGrpSpPr>
            <p:cNvPr name="Group 27" id="27"/>
            <p:cNvGrpSpPr/>
            <p:nvPr/>
          </p:nvGrpSpPr>
          <p:grpSpPr>
            <a:xfrm rot="5400000">
              <a:off x="92495" y="0"/>
              <a:ext cx="1221255" cy="1221255"/>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29" id="29"/>
              <p:cNvSpPr txBox="true"/>
              <p:nvPr/>
            </p:nvSpPr>
            <p:spPr>
              <a:xfrm>
                <a:off x="76200" y="38100"/>
                <a:ext cx="660400" cy="698500"/>
              </a:xfrm>
              <a:prstGeom prst="rect">
                <a:avLst/>
              </a:prstGeom>
            </p:spPr>
            <p:txBody>
              <a:bodyPr anchor="ctr" rtlCol="false" tIns="50800" lIns="50800" bIns="50800" rIns="50800"/>
              <a:lstStyle/>
              <a:p>
                <a:pPr algn="ctr" marL="0" indent="0" lvl="0">
                  <a:lnSpc>
                    <a:spcPts val="1765"/>
                  </a:lnSpc>
                  <a:spcBef>
                    <a:spcPct val="0"/>
                  </a:spcBef>
                </a:pPr>
              </a:p>
            </p:txBody>
          </p:sp>
        </p:grpSp>
        <p:sp>
          <p:nvSpPr>
            <p:cNvPr name="TextBox 30" id="30"/>
            <p:cNvSpPr txBox="true"/>
            <p:nvPr/>
          </p:nvSpPr>
          <p:spPr>
            <a:xfrm rot="0">
              <a:off x="0" y="1436367"/>
              <a:ext cx="1409768" cy="593875"/>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Michael</a:t>
              </a:r>
            </a:p>
            <a:p>
              <a:pPr algn="ctr">
                <a:lnSpc>
                  <a:spcPts val="1194"/>
                </a:lnSpc>
              </a:pPr>
              <a:r>
                <a:rPr lang="en-US" sz="1039" b="true">
                  <a:solidFill>
                    <a:srgbClr val="A5DEF5"/>
                  </a:solidFill>
                  <a:latin typeface="Public Sans Bold"/>
                  <a:ea typeface="Public Sans Bold"/>
                  <a:cs typeface="Public Sans Bold"/>
                  <a:sym typeface="Public Sans Bold"/>
                </a:rPr>
                <a:t>Beelitz</a:t>
              </a:r>
            </a:p>
            <a:p>
              <a:pPr algn="ctr">
                <a:lnSpc>
                  <a:spcPts val="773"/>
                </a:lnSpc>
              </a:pPr>
              <a:r>
                <a:rPr lang="en-US" sz="672">
                  <a:solidFill>
                    <a:srgbClr val="00004D"/>
                  </a:solidFill>
                  <a:latin typeface="Public Sans"/>
                  <a:ea typeface="Public Sans"/>
                  <a:cs typeface="Public Sans"/>
                  <a:sym typeface="Public Sans"/>
                </a:rPr>
                <a:t>Yorketown Area School</a:t>
              </a:r>
              <a:r>
                <a:rPr lang="en-US" sz="672" b="true">
                  <a:solidFill>
                    <a:srgbClr val="00004D"/>
                  </a:solidFill>
                  <a:latin typeface="Public Sans Bold"/>
                  <a:ea typeface="Public Sans Bold"/>
                  <a:cs typeface="Public Sans Bold"/>
                  <a:sym typeface="Public Sans Bold"/>
                </a:rPr>
                <a:t> </a:t>
              </a:r>
              <a:r>
                <a:rPr lang="en-US" sz="672">
                  <a:solidFill>
                    <a:srgbClr val="00004D"/>
                  </a:solidFill>
                  <a:latin typeface="Public Sans"/>
                  <a:ea typeface="Public Sans"/>
                  <a:cs typeface="Public Sans"/>
                  <a:sym typeface="Public Sans"/>
                </a:rPr>
                <a:t>Principal</a:t>
              </a:r>
            </a:p>
          </p:txBody>
        </p:sp>
      </p:grpSp>
      <p:grpSp>
        <p:nvGrpSpPr>
          <p:cNvPr name="Group 31" id="31"/>
          <p:cNvGrpSpPr/>
          <p:nvPr/>
        </p:nvGrpSpPr>
        <p:grpSpPr>
          <a:xfrm rot="0">
            <a:off x="6679427" y="5734128"/>
            <a:ext cx="1097971" cy="1732273"/>
            <a:chOff x="0" y="0"/>
            <a:chExt cx="1463962" cy="2309697"/>
          </a:xfrm>
        </p:grpSpPr>
        <p:sp>
          <p:nvSpPr>
            <p:cNvPr name="TextBox 32" id="32"/>
            <p:cNvSpPr txBox="true"/>
            <p:nvPr/>
          </p:nvSpPr>
          <p:spPr>
            <a:xfrm rot="0">
              <a:off x="27097" y="1729618"/>
              <a:ext cx="1409768" cy="580078"/>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Rob</a:t>
              </a:r>
            </a:p>
            <a:p>
              <a:pPr algn="ctr">
                <a:lnSpc>
                  <a:spcPts val="1194"/>
                </a:lnSpc>
              </a:pPr>
              <a:r>
                <a:rPr lang="en-US" sz="1039" b="true">
                  <a:solidFill>
                    <a:srgbClr val="A5DEF5"/>
                  </a:solidFill>
                  <a:latin typeface="Public Sans Bold"/>
                  <a:ea typeface="Public Sans Bold"/>
                  <a:cs typeface="Public Sans Bold"/>
                  <a:sym typeface="Public Sans Bold"/>
                </a:rPr>
                <a:t>Jeffries</a:t>
              </a:r>
            </a:p>
            <a:p>
              <a:pPr algn="ctr">
                <a:lnSpc>
                  <a:spcPts val="773"/>
                </a:lnSpc>
              </a:pPr>
              <a:r>
                <a:rPr lang="en-US" sz="672">
                  <a:solidFill>
                    <a:srgbClr val="00004D"/>
                  </a:solidFill>
                  <a:latin typeface="Public Sans"/>
                  <a:ea typeface="Public Sans"/>
                  <a:cs typeface="Public Sans"/>
                  <a:sym typeface="Public Sans"/>
                </a:rPr>
                <a:t>Central Yorke School </a:t>
              </a:r>
              <a:r>
                <a:rPr lang="en-US" sz="672">
                  <a:solidFill>
                    <a:srgbClr val="00004D"/>
                  </a:solidFill>
                  <a:latin typeface="Public Sans"/>
                  <a:ea typeface="Public Sans"/>
                  <a:cs typeface="Public Sans"/>
                  <a:sym typeface="Public Sans"/>
                </a:rPr>
                <a:t>Principal</a:t>
              </a:r>
            </a:p>
          </p:txBody>
        </p:sp>
        <p:grpSp>
          <p:nvGrpSpPr>
            <p:cNvPr name="Group 33" id="33"/>
            <p:cNvGrpSpPr/>
            <p:nvPr/>
          </p:nvGrpSpPr>
          <p:grpSpPr>
            <a:xfrm rot="5400000">
              <a:off x="123115" y="293295"/>
              <a:ext cx="1221255" cy="1221255"/>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35" id="35"/>
              <p:cNvSpPr txBox="true"/>
              <p:nvPr/>
            </p:nvSpPr>
            <p:spPr>
              <a:xfrm>
                <a:off x="76200" y="38100"/>
                <a:ext cx="660400" cy="698500"/>
              </a:xfrm>
              <a:prstGeom prst="rect">
                <a:avLst/>
              </a:prstGeom>
            </p:spPr>
            <p:txBody>
              <a:bodyPr anchor="ctr" rtlCol="false" tIns="50800" lIns="50800" bIns="50800" rIns="50800"/>
              <a:lstStyle/>
              <a:p>
                <a:pPr algn="ctr" marL="0" indent="0" lvl="0">
                  <a:lnSpc>
                    <a:spcPts val="1765"/>
                  </a:lnSpc>
                  <a:spcBef>
                    <a:spcPct val="0"/>
                  </a:spcBef>
                </a:pPr>
              </a:p>
            </p:txBody>
          </p:sp>
        </p:grpSp>
        <p:sp>
          <p:nvSpPr>
            <p:cNvPr name="Freeform 36" id="36"/>
            <p:cNvSpPr/>
            <p:nvPr/>
          </p:nvSpPr>
          <p:spPr>
            <a:xfrm flipH="false" flipV="false" rot="0">
              <a:off x="0" y="0"/>
              <a:ext cx="1463962" cy="1695003"/>
            </a:xfrm>
            <a:custGeom>
              <a:avLst/>
              <a:gdLst/>
              <a:ahLst/>
              <a:cxnLst/>
              <a:rect r="r" b="b" t="t" l="l"/>
              <a:pathLst>
                <a:path h="1695003" w="1463962">
                  <a:moveTo>
                    <a:pt x="0" y="0"/>
                  </a:moveTo>
                  <a:lnTo>
                    <a:pt x="1463962" y="0"/>
                  </a:lnTo>
                  <a:lnTo>
                    <a:pt x="1463962" y="1695003"/>
                  </a:lnTo>
                  <a:lnTo>
                    <a:pt x="0" y="1695003"/>
                  </a:lnTo>
                  <a:lnTo>
                    <a:pt x="0" y="0"/>
                  </a:lnTo>
                  <a:close/>
                </a:path>
              </a:pathLst>
            </a:custGeom>
            <a:blipFill>
              <a:blip r:embed="rId6"/>
              <a:stretch>
                <a:fillRect l="0" t="0" r="0" b="-29553"/>
              </a:stretch>
            </a:blipFill>
          </p:spPr>
        </p:sp>
      </p:grpSp>
      <p:sp>
        <p:nvSpPr>
          <p:cNvPr name="Freeform 37" id="37"/>
          <p:cNvSpPr/>
          <p:nvPr/>
        </p:nvSpPr>
        <p:spPr>
          <a:xfrm flipH="false" flipV="false" rot="0">
            <a:off x="8070909" y="5832473"/>
            <a:ext cx="813622" cy="1135664"/>
          </a:xfrm>
          <a:custGeom>
            <a:avLst/>
            <a:gdLst/>
            <a:ahLst/>
            <a:cxnLst/>
            <a:rect r="r" b="b" t="t" l="l"/>
            <a:pathLst>
              <a:path h="1135664" w="813622">
                <a:moveTo>
                  <a:pt x="0" y="0"/>
                </a:moveTo>
                <a:lnTo>
                  <a:pt x="813622" y="0"/>
                </a:lnTo>
                <a:lnTo>
                  <a:pt x="813622" y="1135664"/>
                </a:lnTo>
                <a:lnTo>
                  <a:pt x="0" y="1135664"/>
                </a:lnTo>
                <a:lnTo>
                  <a:pt x="0" y="0"/>
                </a:lnTo>
                <a:close/>
              </a:path>
            </a:pathLst>
          </a:custGeom>
          <a:blipFill>
            <a:blip r:embed="rId7"/>
            <a:stretch>
              <a:fillRect l="0" t="0" r="0" b="-7868"/>
            </a:stretch>
          </a:blipFill>
        </p:spPr>
      </p:sp>
      <p:sp>
        <p:nvSpPr>
          <p:cNvPr name="TextBox 38" id="38"/>
          <p:cNvSpPr txBox="true"/>
          <p:nvPr/>
        </p:nvSpPr>
        <p:spPr>
          <a:xfrm rot="0">
            <a:off x="1817272" y="2628643"/>
            <a:ext cx="6165332" cy="748741"/>
          </a:xfrm>
          <a:prstGeom prst="rect">
            <a:avLst/>
          </a:prstGeom>
        </p:spPr>
        <p:txBody>
          <a:bodyPr anchor="t" rtlCol="false" tIns="0" lIns="0" bIns="0" rIns="0">
            <a:spAutoFit/>
          </a:bodyPr>
          <a:lstStyle/>
          <a:p>
            <a:pPr algn="l">
              <a:lnSpc>
                <a:spcPts val="2876"/>
              </a:lnSpc>
            </a:pPr>
            <a:r>
              <a:rPr lang="en-US" sz="3060" b="true">
                <a:solidFill>
                  <a:srgbClr val="161643"/>
                </a:solidFill>
                <a:latin typeface="Open Sans Bold"/>
                <a:ea typeface="Open Sans Bold"/>
                <a:cs typeface="Open Sans Bold"/>
                <a:sym typeface="Open Sans Bold"/>
              </a:rPr>
              <a:t>KEY ALLIANCE </a:t>
            </a:r>
          </a:p>
          <a:p>
            <a:pPr algn="l">
              <a:lnSpc>
                <a:spcPts val="2876"/>
              </a:lnSpc>
            </a:pPr>
            <a:r>
              <a:rPr lang="en-US" b="true" sz="3060">
                <a:solidFill>
                  <a:srgbClr val="161643"/>
                </a:solidFill>
                <a:latin typeface="Open Sans Bold"/>
                <a:ea typeface="Open Sans Bold"/>
                <a:cs typeface="Open Sans Bold"/>
                <a:sym typeface="Open Sans Bold"/>
              </a:rPr>
              <a:t>MEMBERS</a:t>
            </a:r>
          </a:p>
        </p:txBody>
      </p:sp>
      <p:grpSp>
        <p:nvGrpSpPr>
          <p:cNvPr name="Group 39" id="39"/>
          <p:cNvGrpSpPr/>
          <p:nvPr/>
        </p:nvGrpSpPr>
        <p:grpSpPr>
          <a:xfrm rot="5400000">
            <a:off x="4335879" y="7980041"/>
            <a:ext cx="915941" cy="915941"/>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41" id="41"/>
            <p:cNvSpPr txBox="true"/>
            <p:nvPr/>
          </p:nvSpPr>
          <p:spPr>
            <a:xfrm>
              <a:off x="76200" y="38100"/>
              <a:ext cx="660400" cy="698500"/>
            </a:xfrm>
            <a:prstGeom prst="rect">
              <a:avLst/>
            </a:prstGeom>
          </p:spPr>
          <p:txBody>
            <a:bodyPr anchor="ctr" rtlCol="false" tIns="50800" lIns="50800" bIns="50800" rIns="50800"/>
            <a:lstStyle/>
            <a:p>
              <a:pPr algn="ctr" marL="0" indent="0" lvl="0">
                <a:lnSpc>
                  <a:spcPts val="1765"/>
                </a:lnSpc>
                <a:spcBef>
                  <a:spcPct val="0"/>
                </a:spcBef>
              </a:pPr>
            </a:p>
          </p:txBody>
        </p:sp>
      </p:grpSp>
      <p:grpSp>
        <p:nvGrpSpPr>
          <p:cNvPr name="Group 42" id="42"/>
          <p:cNvGrpSpPr/>
          <p:nvPr/>
        </p:nvGrpSpPr>
        <p:grpSpPr>
          <a:xfrm rot="5400000">
            <a:off x="3113619" y="7980041"/>
            <a:ext cx="915941" cy="915941"/>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44" id="44"/>
            <p:cNvSpPr txBox="true"/>
            <p:nvPr/>
          </p:nvSpPr>
          <p:spPr>
            <a:xfrm>
              <a:off x="76200" y="38100"/>
              <a:ext cx="660400" cy="698500"/>
            </a:xfrm>
            <a:prstGeom prst="rect">
              <a:avLst/>
            </a:prstGeom>
          </p:spPr>
          <p:txBody>
            <a:bodyPr anchor="ctr" rtlCol="false" tIns="50800" lIns="50800" bIns="50800" rIns="50800"/>
            <a:lstStyle/>
            <a:p>
              <a:pPr algn="ctr" marL="0" indent="0" lvl="0">
                <a:lnSpc>
                  <a:spcPts val="1765"/>
                </a:lnSpc>
                <a:spcBef>
                  <a:spcPct val="0"/>
                </a:spcBef>
              </a:pPr>
            </a:p>
          </p:txBody>
        </p:sp>
      </p:grpSp>
      <p:sp>
        <p:nvSpPr>
          <p:cNvPr name="Freeform 45" id="45" descr="generated image"/>
          <p:cNvSpPr/>
          <p:nvPr/>
        </p:nvSpPr>
        <p:spPr>
          <a:xfrm flipH="false" flipV="false" rot="0">
            <a:off x="3162614" y="8024295"/>
            <a:ext cx="824387" cy="1008685"/>
          </a:xfrm>
          <a:custGeom>
            <a:avLst/>
            <a:gdLst/>
            <a:ahLst/>
            <a:cxnLst/>
            <a:rect r="r" b="b" t="t" l="l"/>
            <a:pathLst>
              <a:path h="1008685" w="824387">
                <a:moveTo>
                  <a:pt x="0" y="0"/>
                </a:moveTo>
                <a:lnTo>
                  <a:pt x="824387" y="0"/>
                </a:lnTo>
                <a:lnTo>
                  <a:pt x="824387" y="1008685"/>
                </a:lnTo>
                <a:lnTo>
                  <a:pt x="0" y="1008685"/>
                </a:lnTo>
                <a:lnTo>
                  <a:pt x="0" y="0"/>
                </a:lnTo>
                <a:close/>
              </a:path>
            </a:pathLst>
          </a:custGeom>
          <a:blipFill>
            <a:blip r:embed="rId8"/>
            <a:stretch>
              <a:fillRect l="-12294" t="0" r="-6176" b="0"/>
            </a:stretch>
          </a:blipFill>
        </p:spPr>
      </p:sp>
      <p:grpSp>
        <p:nvGrpSpPr>
          <p:cNvPr name="Group 46" id="46"/>
          <p:cNvGrpSpPr/>
          <p:nvPr/>
        </p:nvGrpSpPr>
        <p:grpSpPr>
          <a:xfrm rot="5400000">
            <a:off x="1878308" y="7990422"/>
            <a:ext cx="915941" cy="915941"/>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48" id="48"/>
            <p:cNvSpPr txBox="true"/>
            <p:nvPr/>
          </p:nvSpPr>
          <p:spPr>
            <a:xfrm>
              <a:off x="76200" y="38100"/>
              <a:ext cx="660400" cy="698500"/>
            </a:xfrm>
            <a:prstGeom prst="rect">
              <a:avLst/>
            </a:prstGeom>
          </p:spPr>
          <p:txBody>
            <a:bodyPr anchor="ctr" rtlCol="false" tIns="50800" lIns="50800" bIns="50800" rIns="50800"/>
            <a:lstStyle/>
            <a:p>
              <a:pPr algn="ctr" marL="0" indent="0" lvl="0">
                <a:lnSpc>
                  <a:spcPts val="1765"/>
                </a:lnSpc>
                <a:spcBef>
                  <a:spcPct val="0"/>
                </a:spcBef>
              </a:pPr>
            </a:p>
          </p:txBody>
        </p:sp>
      </p:grpSp>
      <p:grpSp>
        <p:nvGrpSpPr>
          <p:cNvPr name="Group 49" id="49"/>
          <p:cNvGrpSpPr/>
          <p:nvPr/>
        </p:nvGrpSpPr>
        <p:grpSpPr>
          <a:xfrm rot="0">
            <a:off x="1822244" y="3945529"/>
            <a:ext cx="1057326" cy="1522682"/>
            <a:chOff x="0" y="0"/>
            <a:chExt cx="1409768" cy="2030242"/>
          </a:xfrm>
        </p:grpSpPr>
        <p:grpSp>
          <p:nvGrpSpPr>
            <p:cNvPr name="Group 50" id="50"/>
            <p:cNvGrpSpPr/>
            <p:nvPr/>
          </p:nvGrpSpPr>
          <p:grpSpPr>
            <a:xfrm rot="5400000">
              <a:off x="92495" y="0"/>
              <a:ext cx="1221255" cy="1221255"/>
              <a:chOff x="0" y="0"/>
              <a:chExt cx="812800" cy="812800"/>
            </a:xfrm>
          </p:grpSpPr>
          <p:sp>
            <p:nvSpPr>
              <p:cNvPr name="Freeform 51" id="5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52" id="52"/>
              <p:cNvSpPr txBox="true"/>
              <p:nvPr/>
            </p:nvSpPr>
            <p:spPr>
              <a:xfrm>
                <a:off x="76200" y="38100"/>
                <a:ext cx="660400" cy="698500"/>
              </a:xfrm>
              <a:prstGeom prst="rect">
                <a:avLst/>
              </a:prstGeom>
            </p:spPr>
            <p:txBody>
              <a:bodyPr anchor="ctr" rtlCol="false" tIns="50800" lIns="50800" bIns="50800" rIns="50800"/>
              <a:lstStyle/>
              <a:p>
                <a:pPr algn="ctr" marL="0" indent="0" lvl="0">
                  <a:lnSpc>
                    <a:spcPts val="1765"/>
                  </a:lnSpc>
                  <a:spcBef>
                    <a:spcPct val="0"/>
                  </a:spcBef>
                </a:pPr>
              </a:p>
            </p:txBody>
          </p:sp>
        </p:grpSp>
        <p:sp>
          <p:nvSpPr>
            <p:cNvPr name="TextBox 53" id="53"/>
            <p:cNvSpPr txBox="true"/>
            <p:nvPr/>
          </p:nvSpPr>
          <p:spPr>
            <a:xfrm rot="0">
              <a:off x="0" y="1436367"/>
              <a:ext cx="1409768" cy="593875"/>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Andrew</a:t>
              </a:r>
            </a:p>
            <a:p>
              <a:pPr algn="ctr">
                <a:lnSpc>
                  <a:spcPts val="1194"/>
                </a:lnSpc>
              </a:pPr>
              <a:r>
                <a:rPr lang="en-US" sz="1039" b="true">
                  <a:solidFill>
                    <a:srgbClr val="A5DEF5"/>
                  </a:solidFill>
                  <a:latin typeface="Public Sans Bold"/>
                  <a:ea typeface="Public Sans Bold"/>
                  <a:cs typeface="Public Sans Bold"/>
                  <a:sym typeface="Public Sans Bold"/>
                </a:rPr>
                <a:t>Dickinson</a:t>
              </a:r>
            </a:p>
            <a:p>
              <a:pPr algn="ctr">
                <a:lnSpc>
                  <a:spcPts val="773"/>
                </a:lnSpc>
              </a:pPr>
              <a:r>
                <a:rPr lang="en-US" sz="672">
                  <a:solidFill>
                    <a:srgbClr val="00004D"/>
                  </a:solidFill>
                  <a:latin typeface="Public Sans"/>
                  <a:ea typeface="Public Sans"/>
                  <a:cs typeface="Public Sans"/>
                  <a:sym typeface="Public Sans"/>
                </a:rPr>
                <a:t>Minlaton District School</a:t>
              </a:r>
              <a:r>
                <a:rPr lang="en-US" sz="672" b="true">
                  <a:solidFill>
                    <a:srgbClr val="00004D"/>
                  </a:solidFill>
                  <a:latin typeface="Public Sans Bold"/>
                  <a:ea typeface="Public Sans Bold"/>
                  <a:cs typeface="Public Sans Bold"/>
                  <a:sym typeface="Public Sans Bold"/>
                </a:rPr>
                <a:t> </a:t>
              </a:r>
              <a:r>
                <a:rPr lang="en-US" sz="672">
                  <a:solidFill>
                    <a:srgbClr val="00004D"/>
                  </a:solidFill>
                  <a:latin typeface="Public Sans"/>
                  <a:ea typeface="Public Sans"/>
                  <a:cs typeface="Public Sans"/>
                  <a:sym typeface="Public Sans"/>
                </a:rPr>
                <a:t>Principal</a:t>
              </a:r>
            </a:p>
          </p:txBody>
        </p:sp>
      </p:grpSp>
      <p:grpSp>
        <p:nvGrpSpPr>
          <p:cNvPr name="Group 54" id="54"/>
          <p:cNvGrpSpPr/>
          <p:nvPr/>
        </p:nvGrpSpPr>
        <p:grpSpPr>
          <a:xfrm rot="0">
            <a:off x="94692" y="3554472"/>
            <a:ext cx="4239896" cy="245273"/>
            <a:chOff x="0" y="0"/>
            <a:chExt cx="1628711" cy="94219"/>
          </a:xfrm>
        </p:grpSpPr>
        <p:sp>
          <p:nvSpPr>
            <p:cNvPr name="Freeform 55" id="55"/>
            <p:cNvSpPr/>
            <p:nvPr/>
          </p:nvSpPr>
          <p:spPr>
            <a:xfrm flipH="false" flipV="false" rot="0">
              <a:off x="0" y="0"/>
              <a:ext cx="1628711" cy="94219"/>
            </a:xfrm>
            <a:custGeom>
              <a:avLst/>
              <a:gdLst/>
              <a:ahLst/>
              <a:cxnLst/>
              <a:rect r="r" b="b" t="t" l="l"/>
              <a:pathLst>
                <a:path h="94219" w="1628711">
                  <a:moveTo>
                    <a:pt x="47109" y="0"/>
                  </a:moveTo>
                  <a:lnTo>
                    <a:pt x="1581601" y="0"/>
                  </a:lnTo>
                  <a:cubicBezTo>
                    <a:pt x="1607619" y="0"/>
                    <a:pt x="1628711" y="21092"/>
                    <a:pt x="1628711" y="47109"/>
                  </a:cubicBezTo>
                  <a:lnTo>
                    <a:pt x="1628711" y="47109"/>
                  </a:lnTo>
                  <a:cubicBezTo>
                    <a:pt x="1628711" y="73127"/>
                    <a:pt x="1607619" y="94219"/>
                    <a:pt x="1581601" y="94219"/>
                  </a:cubicBezTo>
                  <a:lnTo>
                    <a:pt x="47109" y="94219"/>
                  </a:lnTo>
                  <a:cubicBezTo>
                    <a:pt x="21092" y="94219"/>
                    <a:pt x="0" y="73127"/>
                    <a:pt x="0" y="47109"/>
                  </a:cubicBezTo>
                  <a:lnTo>
                    <a:pt x="0" y="47109"/>
                  </a:lnTo>
                  <a:cubicBezTo>
                    <a:pt x="0" y="21092"/>
                    <a:pt x="21092" y="0"/>
                    <a:pt x="47109" y="0"/>
                  </a:cubicBezTo>
                  <a:close/>
                </a:path>
              </a:pathLst>
            </a:custGeom>
            <a:solidFill>
              <a:srgbClr val="161643"/>
            </a:solidFill>
          </p:spPr>
        </p:sp>
        <p:sp>
          <p:nvSpPr>
            <p:cNvPr name="TextBox 56" id="56"/>
            <p:cNvSpPr txBox="true"/>
            <p:nvPr/>
          </p:nvSpPr>
          <p:spPr>
            <a:xfrm>
              <a:off x="0" y="-28575"/>
              <a:ext cx="1628711" cy="122794"/>
            </a:xfrm>
            <a:prstGeom prst="rect">
              <a:avLst/>
            </a:prstGeom>
          </p:spPr>
          <p:txBody>
            <a:bodyPr anchor="ctr" rtlCol="false" tIns="50800" lIns="50800" bIns="50800" rIns="50800"/>
            <a:lstStyle/>
            <a:p>
              <a:pPr algn="ctr">
                <a:lnSpc>
                  <a:spcPts val="1960"/>
                </a:lnSpc>
              </a:pPr>
            </a:p>
          </p:txBody>
        </p:sp>
      </p:grpSp>
      <p:grpSp>
        <p:nvGrpSpPr>
          <p:cNvPr name="Group 57" id="57"/>
          <p:cNvGrpSpPr/>
          <p:nvPr/>
        </p:nvGrpSpPr>
        <p:grpSpPr>
          <a:xfrm rot="0">
            <a:off x="7771" y="5557100"/>
            <a:ext cx="4239896" cy="245273"/>
            <a:chOff x="0" y="0"/>
            <a:chExt cx="1628711" cy="94219"/>
          </a:xfrm>
        </p:grpSpPr>
        <p:sp>
          <p:nvSpPr>
            <p:cNvPr name="Freeform 58" id="58"/>
            <p:cNvSpPr/>
            <p:nvPr/>
          </p:nvSpPr>
          <p:spPr>
            <a:xfrm flipH="false" flipV="false" rot="0">
              <a:off x="0" y="0"/>
              <a:ext cx="1628711" cy="94219"/>
            </a:xfrm>
            <a:custGeom>
              <a:avLst/>
              <a:gdLst/>
              <a:ahLst/>
              <a:cxnLst/>
              <a:rect r="r" b="b" t="t" l="l"/>
              <a:pathLst>
                <a:path h="94219" w="1628711">
                  <a:moveTo>
                    <a:pt x="47109" y="0"/>
                  </a:moveTo>
                  <a:lnTo>
                    <a:pt x="1581601" y="0"/>
                  </a:lnTo>
                  <a:cubicBezTo>
                    <a:pt x="1607619" y="0"/>
                    <a:pt x="1628711" y="21092"/>
                    <a:pt x="1628711" y="47109"/>
                  </a:cubicBezTo>
                  <a:lnTo>
                    <a:pt x="1628711" y="47109"/>
                  </a:lnTo>
                  <a:cubicBezTo>
                    <a:pt x="1628711" y="73127"/>
                    <a:pt x="1607619" y="94219"/>
                    <a:pt x="1581601" y="94219"/>
                  </a:cubicBezTo>
                  <a:lnTo>
                    <a:pt x="47109" y="94219"/>
                  </a:lnTo>
                  <a:cubicBezTo>
                    <a:pt x="21092" y="94219"/>
                    <a:pt x="0" y="73127"/>
                    <a:pt x="0" y="47109"/>
                  </a:cubicBezTo>
                  <a:lnTo>
                    <a:pt x="0" y="47109"/>
                  </a:lnTo>
                  <a:cubicBezTo>
                    <a:pt x="0" y="21092"/>
                    <a:pt x="21092" y="0"/>
                    <a:pt x="47109" y="0"/>
                  </a:cubicBezTo>
                  <a:close/>
                </a:path>
              </a:pathLst>
            </a:custGeom>
            <a:solidFill>
              <a:srgbClr val="161643"/>
            </a:solidFill>
          </p:spPr>
        </p:sp>
        <p:sp>
          <p:nvSpPr>
            <p:cNvPr name="TextBox 59" id="59"/>
            <p:cNvSpPr txBox="true"/>
            <p:nvPr/>
          </p:nvSpPr>
          <p:spPr>
            <a:xfrm>
              <a:off x="0" y="-28575"/>
              <a:ext cx="1628711" cy="122794"/>
            </a:xfrm>
            <a:prstGeom prst="rect">
              <a:avLst/>
            </a:prstGeom>
          </p:spPr>
          <p:txBody>
            <a:bodyPr anchor="ctr" rtlCol="false" tIns="50800" lIns="50800" bIns="50800" rIns="50800"/>
            <a:lstStyle/>
            <a:p>
              <a:pPr algn="ctr">
                <a:lnSpc>
                  <a:spcPts val="1960"/>
                </a:lnSpc>
              </a:pPr>
            </a:p>
          </p:txBody>
        </p:sp>
      </p:grpSp>
      <p:grpSp>
        <p:nvGrpSpPr>
          <p:cNvPr name="Group 60" id="60"/>
          <p:cNvGrpSpPr/>
          <p:nvPr/>
        </p:nvGrpSpPr>
        <p:grpSpPr>
          <a:xfrm rot="0">
            <a:off x="-107568" y="7578997"/>
            <a:ext cx="4239896" cy="245273"/>
            <a:chOff x="0" y="0"/>
            <a:chExt cx="1628711" cy="94219"/>
          </a:xfrm>
        </p:grpSpPr>
        <p:sp>
          <p:nvSpPr>
            <p:cNvPr name="Freeform 61" id="61"/>
            <p:cNvSpPr/>
            <p:nvPr/>
          </p:nvSpPr>
          <p:spPr>
            <a:xfrm flipH="false" flipV="false" rot="0">
              <a:off x="0" y="0"/>
              <a:ext cx="1628711" cy="94219"/>
            </a:xfrm>
            <a:custGeom>
              <a:avLst/>
              <a:gdLst/>
              <a:ahLst/>
              <a:cxnLst/>
              <a:rect r="r" b="b" t="t" l="l"/>
              <a:pathLst>
                <a:path h="94219" w="1628711">
                  <a:moveTo>
                    <a:pt x="47109" y="0"/>
                  </a:moveTo>
                  <a:lnTo>
                    <a:pt x="1581601" y="0"/>
                  </a:lnTo>
                  <a:cubicBezTo>
                    <a:pt x="1607619" y="0"/>
                    <a:pt x="1628711" y="21092"/>
                    <a:pt x="1628711" y="47109"/>
                  </a:cubicBezTo>
                  <a:lnTo>
                    <a:pt x="1628711" y="47109"/>
                  </a:lnTo>
                  <a:cubicBezTo>
                    <a:pt x="1628711" y="73127"/>
                    <a:pt x="1607619" y="94219"/>
                    <a:pt x="1581601" y="94219"/>
                  </a:cubicBezTo>
                  <a:lnTo>
                    <a:pt x="47109" y="94219"/>
                  </a:lnTo>
                  <a:cubicBezTo>
                    <a:pt x="21092" y="94219"/>
                    <a:pt x="0" y="73127"/>
                    <a:pt x="0" y="47109"/>
                  </a:cubicBezTo>
                  <a:lnTo>
                    <a:pt x="0" y="47109"/>
                  </a:lnTo>
                  <a:cubicBezTo>
                    <a:pt x="0" y="21092"/>
                    <a:pt x="21092" y="0"/>
                    <a:pt x="47109" y="0"/>
                  </a:cubicBezTo>
                  <a:close/>
                </a:path>
              </a:pathLst>
            </a:custGeom>
            <a:solidFill>
              <a:srgbClr val="161643"/>
            </a:solidFill>
          </p:spPr>
        </p:sp>
        <p:sp>
          <p:nvSpPr>
            <p:cNvPr name="TextBox 62" id="62"/>
            <p:cNvSpPr txBox="true"/>
            <p:nvPr/>
          </p:nvSpPr>
          <p:spPr>
            <a:xfrm>
              <a:off x="0" y="-28575"/>
              <a:ext cx="1628711" cy="122794"/>
            </a:xfrm>
            <a:prstGeom prst="rect">
              <a:avLst/>
            </a:prstGeom>
          </p:spPr>
          <p:txBody>
            <a:bodyPr anchor="ctr" rtlCol="false" tIns="50800" lIns="50800" bIns="50800" rIns="50800"/>
            <a:lstStyle/>
            <a:p>
              <a:pPr algn="ctr">
                <a:lnSpc>
                  <a:spcPts val="1960"/>
                </a:lnSpc>
              </a:pPr>
            </a:p>
          </p:txBody>
        </p:sp>
      </p:grpSp>
      <p:grpSp>
        <p:nvGrpSpPr>
          <p:cNvPr name="Group 63" id="63"/>
          <p:cNvGrpSpPr/>
          <p:nvPr/>
        </p:nvGrpSpPr>
        <p:grpSpPr>
          <a:xfrm rot="-10778115">
            <a:off x="1198140" y="9961497"/>
            <a:ext cx="8672946" cy="630144"/>
            <a:chOff x="0" y="0"/>
            <a:chExt cx="2005186" cy="145689"/>
          </a:xfrm>
        </p:grpSpPr>
        <p:sp>
          <p:nvSpPr>
            <p:cNvPr name="Freeform 64" id="64"/>
            <p:cNvSpPr/>
            <p:nvPr/>
          </p:nvSpPr>
          <p:spPr>
            <a:xfrm flipH="false" flipV="false" rot="0">
              <a:off x="0" y="0"/>
              <a:ext cx="2005187" cy="145689"/>
            </a:xfrm>
            <a:custGeom>
              <a:avLst/>
              <a:gdLst/>
              <a:ahLst/>
              <a:cxnLst/>
              <a:rect r="r" b="b" t="t" l="l"/>
              <a:pathLst>
                <a:path h="145689" w="2005187">
                  <a:moveTo>
                    <a:pt x="0" y="0"/>
                  </a:moveTo>
                  <a:lnTo>
                    <a:pt x="2005187" y="0"/>
                  </a:lnTo>
                  <a:lnTo>
                    <a:pt x="2005187" y="145689"/>
                  </a:lnTo>
                  <a:lnTo>
                    <a:pt x="0" y="145689"/>
                  </a:lnTo>
                  <a:close/>
                </a:path>
              </a:pathLst>
            </a:custGeom>
            <a:solidFill>
              <a:srgbClr val="A5DEF5"/>
            </a:solidFill>
          </p:spPr>
        </p:sp>
        <p:sp>
          <p:nvSpPr>
            <p:cNvPr name="TextBox 65" id="65"/>
            <p:cNvSpPr txBox="true"/>
            <p:nvPr/>
          </p:nvSpPr>
          <p:spPr>
            <a:xfrm>
              <a:off x="0" y="-28575"/>
              <a:ext cx="2005186" cy="174264"/>
            </a:xfrm>
            <a:prstGeom prst="rect">
              <a:avLst/>
            </a:prstGeom>
          </p:spPr>
          <p:txBody>
            <a:bodyPr anchor="ctr" rtlCol="false" tIns="50800" lIns="50800" bIns="50800" rIns="50800"/>
            <a:lstStyle/>
            <a:p>
              <a:pPr algn="ctr">
                <a:lnSpc>
                  <a:spcPts val="1960"/>
                </a:lnSpc>
              </a:pPr>
            </a:p>
          </p:txBody>
        </p:sp>
      </p:grpSp>
      <p:grpSp>
        <p:nvGrpSpPr>
          <p:cNvPr name="Group 66" id="66"/>
          <p:cNvGrpSpPr/>
          <p:nvPr/>
        </p:nvGrpSpPr>
        <p:grpSpPr>
          <a:xfrm rot="-10778115">
            <a:off x="1312569" y="10001646"/>
            <a:ext cx="8342751" cy="518901"/>
            <a:chOff x="0" y="0"/>
            <a:chExt cx="1928845" cy="119970"/>
          </a:xfrm>
        </p:grpSpPr>
        <p:sp>
          <p:nvSpPr>
            <p:cNvPr name="Freeform 67" id="67"/>
            <p:cNvSpPr/>
            <p:nvPr/>
          </p:nvSpPr>
          <p:spPr>
            <a:xfrm flipH="false" flipV="false" rot="0">
              <a:off x="0" y="0"/>
              <a:ext cx="1928845" cy="119970"/>
            </a:xfrm>
            <a:custGeom>
              <a:avLst/>
              <a:gdLst/>
              <a:ahLst/>
              <a:cxnLst/>
              <a:rect r="r" b="b" t="t" l="l"/>
              <a:pathLst>
                <a:path h="119970" w="1928845">
                  <a:moveTo>
                    <a:pt x="0" y="0"/>
                  </a:moveTo>
                  <a:lnTo>
                    <a:pt x="1928845" y="0"/>
                  </a:lnTo>
                  <a:lnTo>
                    <a:pt x="1928845" y="119970"/>
                  </a:lnTo>
                  <a:lnTo>
                    <a:pt x="0" y="119970"/>
                  </a:lnTo>
                  <a:close/>
                </a:path>
              </a:pathLst>
            </a:custGeom>
            <a:solidFill>
              <a:srgbClr val="FFFFFF"/>
            </a:solidFill>
          </p:spPr>
        </p:sp>
        <p:sp>
          <p:nvSpPr>
            <p:cNvPr name="TextBox 68" id="68"/>
            <p:cNvSpPr txBox="true"/>
            <p:nvPr/>
          </p:nvSpPr>
          <p:spPr>
            <a:xfrm>
              <a:off x="0" y="-28575"/>
              <a:ext cx="1928845" cy="148545"/>
            </a:xfrm>
            <a:prstGeom prst="rect">
              <a:avLst/>
            </a:prstGeom>
          </p:spPr>
          <p:txBody>
            <a:bodyPr anchor="ctr" rtlCol="false" tIns="50800" lIns="50800" bIns="50800" rIns="50800"/>
            <a:lstStyle/>
            <a:p>
              <a:pPr algn="ctr">
                <a:lnSpc>
                  <a:spcPts val="1960"/>
                </a:lnSpc>
              </a:pPr>
            </a:p>
          </p:txBody>
        </p:sp>
      </p:grpSp>
      <p:grpSp>
        <p:nvGrpSpPr>
          <p:cNvPr name="Group 69" id="69"/>
          <p:cNvGrpSpPr/>
          <p:nvPr/>
        </p:nvGrpSpPr>
        <p:grpSpPr>
          <a:xfrm rot="-10778115">
            <a:off x="798262" y="9806071"/>
            <a:ext cx="9304301" cy="639974"/>
            <a:chOff x="0" y="0"/>
            <a:chExt cx="2151156" cy="147962"/>
          </a:xfrm>
        </p:grpSpPr>
        <p:sp>
          <p:nvSpPr>
            <p:cNvPr name="Freeform 70" id="70"/>
            <p:cNvSpPr/>
            <p:nvPr/>
          </p:nvSpPr>
          <p:spPr>
            <a:xfrm flipH="false" flipV="false" rot="0">
              <a:off x="0" y="0"/>
              <a:ext cx="2151156" cy="147962"/>
            </a:xfrm>
            <a:custGeom>
              <a:avLst/>
              <a:gdLst/>
              <a:ahLst/>
              <a:cxnLst/>
              <a:rect r="r" b="b" t="t" l="l"/>
              <a:pathLst>
                <a:path h="147962" w="2151156">
                  <a:moveTo>
                    <a:pt x="17474" y="0"/>
                  </a:moveTo>
                  <a:lnTo>
                    <a:pt x="2133682" y="0"/>
                  </a:lnTo>
                  <a:cubicBezTo>
                    <a:pt x="2143333" y="0"/>
                    <a:pt x="2151156" y="7823"/>
                    <a:pt x="2151156" y="17474"/>
                  </a:cubicBezTo>
                  <a:lnTo>
                    <a:pt x="2151156" y="130488"/>
                  </a:lnTo>
                  <a:cubicBezTo>
                    <a:pt x="2151156" y="140139"/>
                    <a:pt x="2143333" y="147962"/>
                    <a:pt x="2133682" y="147962"/>
                  </a:cubicBezTo>
                  <a:lnTo>
                    <a:pt x="17474" y="147962"/>
                  </a:lnTo>
                  <a:cubicBezTo>
                    <a:pt x="7823" y="147962"/>
                    <a:pt x="0" y="140139"/>
                    <a:pt x="0" y="130488"/>
                  </a:cubicBezTo>
                  <a:lnTo>
                    <a:pt x="0" y="17474"/>
                  </a:lnTo>
                  <a:cubicBezTo>
                    <a:pt x="0" y="7823"/>
                    <a:pt x="7823" y="0"/>
                    <a:pt x="17474" y="0"/>
                  </a:cubicBezTo>
                  <a:close/>
                </a:path>
              </a:pathLst>
            </a:custGeom>
            <a:solidFill>
              <a:srgbClr val="161643"/>
            </a:solidFill>
          </p:spPr>
        </p:sp>
        <p:sp>
          <p:nvSpPr>
            <p:cNvPr name="TextBox 71" id="71"/>
            <p:cNvSpPr txBox="true"/>
            <p:nvPr/>
          </p:nvSpPr>
          <p:spPr>
            <a:xfrm>
              <a:off x="0" y="-28575"/>
              <a:ext cx="2151156" cy="176537"/>
            </a:xfrm>
            <a:prstGeom prst="rect">
              <a:avLst/>
            </a:prstGeom>
          </p:spPr>
          <p:txBody>
            <a:bodyPr anchor="ctr" rtlCol="false" tIns="50800" lIns="50800" bIns="50800" rIns="50800"/>
            <a:lstStyle/>
            <a:p>
              <a:pPr algn="ctr">
                <a:lnSpc>
                  <a:spcPts val="1960"/>
                </a:lnSpc>
              </a:pPr>
            </a:p>
          </p:txBody>
        </p:sp>
      </p:grpSp>
      <p:grpSp>
        <p:nvGrpSpPr>
          <p:cNvPr name="Group 72" id="72"/>
          <p:cNvGrpSpPr/>
          <p:nvPr/>
        </p:nvGrpSpPr>
        <p:grpSpPr>
          <a:xfrm rot="-10778115">
            <a:off x="681128" y="-167509"/>
            <a:ext cx="8437779" cy="1803766"/>
            <a:chOff x="0" y="0"/>
            <a:chExt cx="1928845" cy="412334"/>
          </a:xfrm>
        </p:grpSpPr>
        <p:sp>
          <p:nvSpPr>
            <p:cNvPr name="Freeform 73" id="7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74" id="7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75" id="75"/>
          <p:cNvGrpSpPr/>
          <p:nvPr/>
        </p:nvGrpSpPr>
        <p:grpSpPr>
          <a:xfrm rot="-10778115">
            <a:off x="681919" y="-241779"/>
            <a:ext cx="8437779" cy="1803766"/>
            <a:chOff x="0" y="0"/>
            <a:chExt cx="1928845" cy="412334"/>
          </a:xfrm>
        </p:grpSpPr>
        <p:sp>
          <p:nvSpPr>
            <p:cNvPr name="Freeform 76" id="7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7" id="7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78" id="78"/>
          <p:cNvGrpSpPr/>
          <p:nvPr/>
        </p:nvGrpSpPr>
        <p:grpSpPr>
          <a:xfrm rot="-10778115">
            <a:off x="682557" y="-300098"/>
            <a:ext cx="9184798" cy="1803766"/>
            <a:chOff x="0" y="0"/>
            <a:chExt cx="2099611" cy="412334"/>
          </a:xfrm>
        </p:grpSpPr>
        <p:sp>
          <p:nvSpPr>
            <p:cNvPr name="Freeform 79" id="79"/>
            <p:cNvSpPr/>
            <p:nvPr/>
          </p:nvSpPr>
          <p:spPr>
            <a:xfrm flipH="false" flipV="false" rot="0">
              <a:off x="0" y="0"/>
              <a:ext cx="2099611" cy="412334"/>
            </a:xfrm>
            <a:custGeom>
              <a:avLst/>
              <a:gdLst/>
              <a:ahLst/>
              <a:cxnLst/>
              <a:rect r="r" b="b" t="t" l="l"/>
              <a:pathLst>
                <a:path h="412334" w="2099611">
                  <a:moveTo>
                    <a:pt x="0" y="0"/>
                  </a:moveTo>
                  <a:lnTo>
                    <a:pt x="2099611" y="0"/>
                  </a:lnTo>
                  <a:lnTo>
                    <a:pt x="2099611" y="412334"/>
                  </a:lnTo>
                  <a:lnTo>
                    <a:pt x="0" y="412334"/>
                  </a:lnTo>
                  <a:close/>
                </a:path>
              </a:pathLst>
            </a:custGeom>
            <a:solidFill>
              <a:srgbClr val="161643"/>
            </a:solidFill>
          </p:spPr>
        </p:sp>
        <p:sp>
          <p:nvSpPr>
            <p:cNvPr name="TextBox 80" id="80"/>
            <p:cNvSpPr txBox="true"/>
            <p:nvPr/>
          </p:nvSpPr>
          <p:spPr>
            <a:xfrm>
              <a:off x="0" y="-28575"/>
              <a:ext cx="2099611" cy="440909"/>
            </a:xfrm>
            <a:prstGeom prst="rect">
              <a:avLst/>
            </a:prstGeom>
          </p:spPr>
          <p:txBody>
            <a:bodyPr anchor="ctr" rtlCol="false" tIns="50800" lIns="50800" bIns="50800" rIns="50800"/>
            <a:lstStyle/>
            <a:p>
              <a:pPr algn="ctr">
                <a:lnSpc>
                  <a:spcPts val="1960"/>
                </a:lnSpc>
              </a:pPr>
            </a:p>
          </p:txBody>
        </p:sp>
      </p:grpSp>
      <p:grpSp>
        <p:nvGrpSpPr>
          <p:cNvPr name="Group 81" id="81"/>
          <p:cNvGrpSpPr/>
          <p:nvPr/>
        </p:nvGrpSpPr>
        <p:grpSpPr>
          <a:xfrm rot="0">
            <a:off x="6721521" y="971395"/>
            <a:ext cx="1763126" cy="1763126"/>
            <a:chOff x="0" y="0"/>
            <a:chExt cx="812800" cy="812800"/>
          </a:xfrm>
        </p:grpSpPr>
        <p:sp>
          <p:nvSpPr>
            <p:cNvPr name="Freeform 82" id="8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83" id="8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84" id="84"/>
          <p:cNvGrpSpPr/>
          <p:nvPr/>
        </p:nvGrpSpPr>
        <p:grpSpPr>
          <a:xfrm rot="5400000">
            <a:off x="6591708" y="-30356"/>
            <a:ext cx="2689540" cy="3133791"/>
            <a:chOff x="0" y="0"/>
            <a:chExt cx="660400" cy="769483"/>
          </a:xfrm>
        </p:grpSpPr>
        <p:sp>
          <p:nvSpPr>
            <p:cNvPr name="Freeform 85" id="85"/>
            <p:cNvSpPr/>
            <p:nvPr/>
          </p:nvSpPr>
          <p:spPr>
            <a:xfrm flipH="false" flipV="false" rot="0">
              <a:off x="0" y="0"/>
              <a:ext cx="660400" cy="769483"/>
            </a:xfrm>
            <a:custGeom>
              <a:avLst/>
              <a:gdLst/>
              <a:ahLst/>
              <a:cxnLst/>
              <a:rect r="r" b="b" t="t" l="l"/>
              <a:pathLst>
                <a:path h="769483" w="660400">
                  <a:moveTo>
                    <a:pt x="220252" y="750414"/>
                  </a:moveTo>
                  <a:cubicBezTo>
                    <a:pt x="254109" y="761928"/>
                    <a:pt x="292600" y="769483"/>
                    <a:pt x="330378" y="769483"/>
                  </a:cubicBezTo>
                  <a:cubicBezTo>
                    <a:pt x="368157" y="769483"/>
                    <a:pt x="404509" y="763006"/>
                    <a:pt x="438009" y="751492"/>
                  </a:cubicBezTo>
                  <a:cubicBezTo>
                    <a:pt x="438723" y="751133"/>
                    <a:pt x="439435" y="751133"/>
                    <a:pt x="440148" y="750774"/>
                  </a:cubicBezTo>
                  <a:cubicBezTo>
                    <a:pt x="565955" y="704718"/>
                    <a:pt x="658618" y="583104"/>
                    <a:pt x="660400" y="441943"/>
                  </a:cubicBezTo>
                  <a:lnTo>
                    <a:pt x="660400" y="0"/>
                  </a:lnTo>
                  <a:lnTo>
                    <a:pt x="0" y="0"/>
                  </a:lnTo>
                  <a:lnTo>
                    <a:pt x="0" y="441615"/>
                  </a:lnTo>
                  <a:cubicBezTo>
                    <a:pt x="1782" y="583823"/>
                    <a:pt x="93019" y="705438"/>
                    <a:pt x="220252" y="750414"/>
                  </a:cubicBezTo>
                  <a:close/>
                </a:path>
              </a:pathLst>
            </a:custGeom>
            <a:solidFill>
              <a:srgbClr val="A5DEF5"/>
            </a:solidFill>
          </p:spPr>
        </p:sp>
        <p:sp>
          <p:nvSpPr>
            <p:cNvPr name="TextBox 86" id="86"/>
            <p:cNvSpPr txBox="true"/>
            <p:nvPr/>
          </p:nvSpPr>
          <p:spPr>
            <a:xfrm>
              <a:off x="0" y="-28575"/>
              <a:ext cx="660400" cy="671058"/>
            </a:xfrm>
            <a:prstGeom prst="rect">
              <a:avLst/>
            </a:prstGeom>
          </p:spPr>
          <p:txBody>
            <a:bodyPr anchor="ctr" rtlCol="false" tIns="50800" lIns="50800" bIns="50800" rIns="50800"/>
            <a:lstStyle/>
            <a:p>
              <a:pPr algn="ctr">
                <a:lnSpc>
                  <a:spcPts val="1960"/>
                </a:lnSpc>
              </a:pPr>
            </a:p>
          </p:txBody>
        </p:sp>
      </p:grpSp>
      <p:grpSp>
        <p:nvGrpSpPr>
          <p:cNvPr name="Group 87" id="87"/>
          <p:cNvGrpSpPr/>
          <p:nvPr/>
        </p:nvGrpSpPr>
        <p:grpSpPr>
          <a:xfrm rot="0">
            <a:off x="6502065" y="320145"/>
            <a:ext cx="2432790" cy="2432790"/>
            <a:chOff x="0" y="0"/>
            <a:chExt cx="812800" cy="812800"/>
          </a:xfrm>
        </p:grpSpPr>
        <p:sp>
          <p:nvSpPr>
            <p:cNvPr name="Freeform 88" id="8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89" id="8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90" id="90"/>
          <p:cNvGrpSpPr/>
          <p:nvPr/>
        </p:nvGrpSpPr>
        <p:grpSpPr>
          <a:xfrm rot="0">
            <a:off x="6638637" y="485929"/>
            <a:ext cx="2101221" cy="2101221"/>
            <a:chOff x="0" y="0"/>
            <a:chExt cx="812800" cy="812800"/>
          </a:xfrm>
        </p:grpSpPr>
        <p:sp>
          <p:nvSpPr>
            <p:cNvPr name="Freeform 91" id="9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92" id="9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93" id="93"/>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9"/>
            <a:stretch>
              <a:fillRect l="0" t="0" r="0" b="0"/>
            </a:stretch>
          </a:blipFill>
        </p:spPr>
      </p:sp>
      <p:sp>
        <p:nvSpPr>
          <p:cNvPr name="Freeform 94" id="94" descr="generated image"/>
          <p:cNvSpPr/>
          <p:nvPr/>
        </p:nvSpPr>
        <p:spPr>
          <a:xfrm flipH="false" flipV="false" rot="0">
            <a:off x="1890941" y="7836509"/>
            <a:ext cx="888034" cy="1203007"/>
          </a:xfrm>
          <a:custGeom>
            <a:avLst/>
            <a:gdLst/>
            <a:ahLst/>
            <a:cxnLst/>
            <a:rect r="r" b="b" t="t" l="l"/>
            <a:pathLst>
              <a:path h="1203007" w="888034">
                <a:moveTo>
                  <a:pt x="0" y="0"/>
                </a:moveTo>
                <a:lnTo>
                  <a:pt x="888034" y="0"/>
                </a:lnTo>
                <a:lnTo>
                  <a:pt x="888034" y="1203007"/>
                </a:lnTo>
                <a:lnTo>
                  <a:pt x="0" y="1203007"/>
                </a:lnTo>
                <a:lnTo>
                  <a:pt x="0" y="0"/>
                </a:lnTo>
                <a:close/>
              </a:path>
            </a:pathLst>
          </a:custGeom>
          <a:blipFill>
            <a:blip r:embed="rId10"/>
            <a:stretch>
              <a:fillRect l="-32866" t="0" r="-27703" b="-57695"/>
            </a:stretch>
          </a:blipFill>
        </p:spPr>
      </p:sp>
      <p:sp>
        <p:nvSpPr>
          <p:cNvPr name="Freeform 95" id="95" descr="generated image"/>
          <p:cNvSpPr/>
          <p:nvPr/>
        </p:nvSpPr>
        <p:spPr>
          <a:xfrm flipH="false" flipV="false" rot="0">
            <a:off x="4340339" y="7847620"/>
            <a:ext cx="915941" cy="1201544"/>
          </a:xfrm>
          <a:custGeom>
            <a:avLst/>
            <a:gdLst/>
            <a:ahLst/>
            <a:cxnLst/>
            <a:rect r="r" b="b" t="t" l="l"/>
            <a:pathLst>
              <a:path h="1201544" w="915941">
                <a:moveTo>
                  <a:pt x="0" y="0"/>
                </a:moveTo>
                <a:lnTo>
                  <a:pt x="915942" y="0"/>
                </a:lnTo>
                <a:lnTo>
                  <a:pt x="915942" y="1201545"/>
                </a:lnTo>
                <a:lnTo>
                  <a:pt x="0" y="1201545"/>
                </a:lnTo>
                <a:lnTo>
                  <a:pt x="0" y="0"/>
                </a:lnTo>
                <a:close/>
              </a:path>
            </a:pathLst>
          </a:custGeom>
          <a:blipFill>
            <a:blip r:embed="rId11"/>
            <a:stretch>
              <a:fillRect l="-15582" t="0" r="-23812" b="-41681"/>
            </a:stretch>
          </a:blipFill>
        </p:spPr>
      </p:sp>
      <p:grpSp>
        <p:nvGrpSpPr>
          <p:cNvPr name="Group 96" id="96"/>
          <p:cNvGrpSpPr/>
          <p:nvPr/>
        </p:nvGrpSpPr>
        <p:grpSpPr>
          <a:xfrm rot="0">
            <a:off x="1731097" y="10316322"/>
            <a:ext cx="230775" cy="230775"/>
            <a:chOff x="0" y="0"/>
            <a:chExt cx="307700" cy="307700"/>
          </a:xfrm>
        </p:grpSpPr>
        <p:grpSp>
          <p:nvGrpSpPr>
            <p:cNvPr name="Group 97" id="97"/>
            <p:cNvGrpSpPr/>
            <p:nvPr/>
          </p:nvGrpSpPr>
          <p:grpSpPr>
            <a:xfrm rot="0">
              <a:off x="0" y="0"/>
              <a:ext cx="307700" cy="307700"/>
              <a:chOff x="0" y="0"/>
              <a:chExt cx="812800" cy="812800"/>
            </a:xfrm>
          </p:grpSpPr>
          <p:sp>
            <p:nvSpPr>
              <p:cNvPr name="Freeform 98" id="9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99" id="9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00" id="100"/>
            <p:cNvSpPr txBox="true"/>
            <p:nvPr/>
          </p:nvSpPr>
          <p:spPr>
            <a:xfrm rot="0">
              <a:off x="57990" y="35032"/>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a:t>
              </a:r>
            </a:p>
          </p:txBody>
        </p:sp>
      </p:grpSp>
      <p:sp>
        <p:nvSpPr>
          <p:cNvPr name="Freeform 101" id="101"/>
          <p:cNvSpPr/>
          <p:nvPr/>
        </p:nvSpPr>
        <p:spPr>
          <a:xfrm flipH="false" flipV="false" rot="0">
            <a:off x="1890941" y="3935432"/>
            <a:ext cx="922690" cy="1063620"/>
          </a:xfrm>
          <a:custGeom>
            <a:avLst/>
            <a:gdLst/>
            <a:ahLst/>
            <a:cxnLst/>
            <a:rect r="r" b="b" t="t" l="l"/>
            <a:pathLst>
              <a:path h="1063620" w="922690">
                <a:moveTo>
                  <a:pt x="0" y="0"/>
                </a:moveTo>
                <a:lnTo>
                  <a:pt x="922690" y="0"/>
                </a:lnTo>
                <a:lnTo>
                  <a:pt x="922690" y="1063620"/>
                </a:lnTo>
                <a:lnTo>
                  <a:pt x="0" y="1063620"/>
                </a:lnTo>
                <a:lnTo>
                  <a:pt x="0" y="0"/>
                </a:lnTo>
                <a:close/>
              </a:path>
            </a:pathLst>
          </a:custGeom>
          <a:blipFill>
            <a:blip r:embed="rId12"/>
            <a:stretch>
              <a:fillRect l="0" t="0" r="0" b="0"/>
            </a:stretch>
          </a:blipFill>
        </p:spPr>
      </p:sp>
      <p:sp>
        <p:nvSpPr>
          <p:cNvPr name="TextBox 102" id="102"/>
          <p:cNvSpPr txBox="true"/>
          <p:nvPr/>
        </p:nvSpPr>
        <p:spPr>
          <a:xfrm rot="0">
            <a:off x="4265186" y="9067664"/>
            <a:ext cx="1057326" cy="431182"/>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Cherie </a:t>
            </a:r>
          </a:p>
          <a:p>
            <a:pPr algn="ctr">
              <a:lnSpc>
                <a:spcPts val="1195"/>
              </a:lnSpc>
            </a:pPr>
            <a:r>
              <a:rPr lang="en-US" sz="1039" b="true">
                <a:solidFill>
                  <a:srgbClr val="A5DEF5"/>
                </a:solidFill>
                <a:latin typeface="Public Sans Bold"/>
                <a:ea typeface="Public Sans Bold"/>
                <a:cs typeface="Public Sans Bold"/>
                <a:sym typeface="Public Sans Bold"/>
              </a:rPr>
              <a:t>Beech</a:t>
            </a:r>
          </a:p>
          <a:p>
            <a:pPr algn="ctr">
              <a:lnSpc>
                <a:spcPts val="773"/>
              </a:lnSpc>
            </a:pPr>
            <a:r>
              <a:rPr lang="en-US" sz="672">
                <a:solidFill>
                  <a:srgbClr val="00004D"/>
                </a:solidFill>
                <a:latin typeface="Public Sans"/>
                <a:ea typeface="Public Sans"/>
                <a:cs typeface="Public Sans"/>
                <a:sym typeface="Public Sans"/>
              </a:rPr>
              <a:t>Kadi</a:t>
            </a:r>
            <a:r>
              <a:rPr lang="en-US" sz="672">
                <a:solidFill>
                  <a:srgbClr val="00004D"/>
                </a:solidFill>
                <a:latin typeface="Public Sans"/>
                <a:ea typeface="Public Sans"/>
                <a:cs typeface="Public Sans"/>
                <a:sym typeface="Public Sans"/>
              </a:rPr>
              <a:t>na Portfolio </a:t>
            </a:r>
          </a:p>
          <a:p>
            <a:pPr algn="ctr">
              <a:lnSpc>
                <a:spcPts val="773"/>
              </a:lnSpc>
            </a:pPr>
            <a:r>
              <a:rPr lang="en-US" sz="672">
                <a:solidFill>
                  <a:srgbClr val="00004D"/>
                </a:solidFill>
                <a:latin typeface="Public Sans"/>
                <a:ea typeface="Public Sans"/>
                <a:cs typeface="Public Sans"/>
                <a:sym typeface="Public Sans"/>
              </a:rPr>
              <a:t>Pathways Advisor</a:t>
            </a:r>
          </a:p>
        </p:txBody>
      </p:sp>
      <p:sp>
        <p:nvSpPr>
          <p:cNvPr name="TextBox 103" id="103"/>
          <p:cNvSpPr txBox="true"/>
          <p:nvPr/>
        </p:nvSpPr>
        <p:spPr>
          <a:xfrm rot="0">
            <a:off x="3044248" y="9067663"/>
            <a:ext cx="1057326" cy="431183"/>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Natasha</a:t>
            </a:r>
          </a:p>
          <a:p>
            <a:pPr algn="ctr">
              <a:lnSpc>
                <a:spcPts val="1194"/>
              </a:lnSpc>
            </a:pPr>
            <a:r>
              <a:rPr lang="en-US" sz="1039" b="true">
                <a:solidFill>
                  <a:srgbClr val="A5DEF5"/>
                </a:solidFill>
                <a:latin typeface="Public Sans Bold"/>
                <a:ea typeface="Public Sans Bold"/>
                <a:cs typeface="Public Sans Bold"/>
                <a:sym typeface="Public Sans Bold"/>
              </a:rPr>
              <a:t>Hefford</a:t>
            </a:r>
          </a:p>
          <a:p>
            <a:pPr algn="ctr">
              <a:lnSpc>
                <a:spcPts val="773"/>
              </a:lnSpc>
            </a:pPr>
            <a:r>
              <a:rPr lang="en-US" sz="672">
                <a:solidFill>
                  <a:srgbClr val="00004D"/>
                </a:solidFill>
                <a:latin typeface="Public Sans"/>
                <a:ea typeface="Public Sans"/>
                <a:cs typeface="Public Sans"/>
                <a:sym typeface="Public Sans"/>
              </a:rPr>
              <a:t>Kadina Portfolio </a:t>
            </a:r>
          </a:p>
          <a:p>
            <a:pPr algn="ctr">
              <a:lnSpc>
                <a:spcPts val="773"/>
              </a:lnSpc>
            </a:pPr>
            <a:r>
              <a:rPr lang="en-US" sz="672">
                <a:solidFill>
                  <a:srgbClr val="00004D"/>
                </a:solidFill>
                <a:latin typeface="Public Sans"/>
                <a:ea typeface="Public Sans"/>
                <a:cs typeface="Public Sans"/>
                <a:sym typeface="Public Sans"/>
              </a:rPr>
              <a:t>Education Lead</a:t>
            </a:r>
          </a:p>
        </p:txBody>
      </p:sp>
      <p:sp>
        <p:nvSpPr>
          <p:cNvPr name="TextBox 104" id="104"/>
          <p:cNvSpPr txBox="true"/>
          <p:nvPr/>
        </p:nvSpPr>
        <p:spPr>
          <a:xfrm rot="0">
            <a:off x="1806295" y="9067664"/>
            <a:ext cx="1057326" cy="431182"/>
          </a:xfrm>
          <a:prstGeom prst="rect">
            <a:avLst/>
          </a:prstGeom>
        </p:spPr>
        <p:txBody>
          <a:bodyPr anchor="t" rtlCol="false" tIns="0" lIns="0" bIns="0" rIns="0">
            <a:spAutoFit/>
          </a:bodyPr>
          <a:lstStyle/>
          <a:p>
            <a:pPr algn="ctr">
              <a:lnSpc>
                <a:spcPts val="773"/>
              </a:lnSpc>
            </a:pPr>
            <a:r>
              <a:rPr lang="en-US" sz="672">
                <a:solidFill>
                  <a:srgbClr val="00004D"/>
                </a:solidFill>
                <a:latin typeface="Public Sans"/>
                <a:ea typeface="Public Sans"/>
                <a:cs typeface="Public Sans"/>
                <a:sym typeface="Public Sans"/>
              </a:rPr>
              <a:t>David</a:t>
            </a:r>
          </a:p>
          <a:p>
            <a:pPr algn="ctr">
              <a:lnSpc>
                <a:spcPts val="1194"/>
              </a:lnSpc>
            </a:pPr>
            <a:r>
              <a:rPr lang="en-US" sz="1038" b="true">
                <a:solidFill>
                  <a:srgbClr val="A5DEF5"/>
                </a:solidFill>
                <a:latin typeface="Public Sans Bold"/>
                <a:ea typeface="Public Sans Bold"/>
                <a:cs typeface="Public Sans Bold"/>
                <a:sym typeface="Public Sans Bold"/>
              </a:rPr>
              <a:t>Cowles</a:t>
            </a:r>
          </a:p>
          <a:p>
            <a:pPr algn="ctr">
              <a:lnSpc>
                <a:spcPts val="773"/>
              </a:lnSpc>
            </a:pPr>
            <a:r>
              <a:rPr lang="en-US" sz="672">
                <a:solidFill>
                  <a:srgbClr val="00004D"/>
                </a:solidFill>
                <a:latin typeface="Public Sans"/>
                <a:ea typeface="Public Sans"/>
                <a:cs typeface="Public Sans"/>
                <a:sym typeface="Public Sans"/>
              </a:rPr>
              <a:t>Kadina Portfolio</a:t>
            </a:r>
          </a:p>
          <a:p>
            <a:pPr algn="ctr">
              <a:lnSpc>
                <a:spcPts val="773"/>
              </a:lnSpc>
            </a:pPr>
            <a:r>
              <a:rPr lang="en-US" sz="672">
                <a:solidFill>
                  <a:srgbClr val="00004D"/>
                </a:solidFill>
                <a:latin typeface="Public Sans"/>
                <a:ea typeface="Public Sans"/>
                <a:cs typeface="Public Sans"/>
                <a:sym typeface="Public Sans"/>
              </a:rPr>
              <a:t> Education Director</a:t>
            </a:r>
          </a:p>
        </p:txBody>
      </p:sp>
      <p:sp>
        <p:nvSpPr>
          <p:cNvPr name="TextBox 105" id="105"/>
          <p:cNvSpPr txBox="true"/>
          <p:nvPr/>
        </p:nvSpPr>
        <p:spPr>
          <a:xfrm rot="0">
            <a:off x="1731097" y="3561271"/>
            <a:ext cx="1500174" cy="203100"/>
          </a:xfrm>
          <a:prstGeom prst="rect">
            <a:avLst/>
          </a:prstGeom>
        </p:spPr>
        <p:txBody>
          <a:bodyPr anchor="t" rtlCol="false" tIns="0" lIns="0" bIns="0" rIns="0">
            <a:spAutoFit/>
          </a:bodyPr>
          <a:lstStyle/>
          <a:p>
            <a:pPr algn="ctr">
              <a:lnSpc>
                <a:spcPts val="1645"/>
              </a:lnSpc>
              <a:spcBef>
                <a:spcPct val="0"/>
              </a:spcBef>
            </a:pPr>
            <a:r>
              <a:rPr lang="en-US" sz="1175">
                <a:solidFill>
                  <a:srgbClr val="FFFFFF"/>
                </a:solidFill>
                <a:latin typeface="Public Sans"/>
                <a:ea typeface="Public Sans"/>
                <a:cs typeface="Public Sans"/>
                <a:sym typeface="Public Sans"/>
              </a:rPr>
              <a:t>YPSA CHAIRPERSON</a:t>
            </a:r>
          </a:p>
        </p:txBody>
      </p:sp>
      <p:sp>
        <p:nvSpPr>
          <p:cNvPr name="TextBox 106" id="106"/>
          <p:cNvSpPr txBox="true"/>
          <p:nvPr/>
        </p:nvSpPr>
        <p:spPr>
          <a:xfrm rot="0">
            <a:off x="1817272" y="5563899"/>
            <a:ext cx="1463449" cy="203100"/>
          </a:xfrm>
          <a:prstGeom prst="rect">
            <a:avLst/>
          </a:prstGeom>
        </p:spPr>
        <p:txBody>
          <a:bodyPr anchor="t" rtlCol="false" tIns="0" lIns="0" bIns="0" rIns="0">
            <a:spAutoFit/>
          </a:bodyPr>
          <a:lstStyle/>
          <a:p>
            <a:pPr algn="ctr">
              <a:lnSpc>
                <a:spcPts val="1645"/>
              </a:lnSpc>
              <a:spcBef>
                <a:spcPct val="0"/>
              </a:spcBef>
            </a:pPr>
            <a:r>
              <a:rPr lang="en-US" sz="1175">
                <a:solidFill>
                  <a:srgbClr val="FFFFFF"/>
                </a:solidFill>
                <a:latin typeface="Public Sans"/>
                <a:ea typeface="Public Sans"/>
                <a:cs typeface="Public Sans"/>
                <a:sym typeface="Public Sans"/>
              </a:rPr>
              <a:t>YPSA SITE LEADERS</a:t>
            </a:r>
          </a:p>
        </p:txBody>
      </p:sp>
      <p:sp>
        <p:nvSpPr>
          <p:cNvPr name="TextBox 107" id="107"/>
          <p:cNvSpPr txBox="true"/>
          <p:nvPr/>
        </p:nvSpPr>
        <p:spPr>
          <a:xfrm rot="0">
            <a:off x="1860052" y="7585796"/>
            <a:ext cx="1958439" cy="203100"/>
          </a:xfrm>
          <a:prstGeom prst="rect">
            <a:avLst/>
          </a:prstGeom>
        </p:spPr>
        <p:txBody>
          <a:bodyPr anchor="t" rtlCol="false" tIns="0" lIns="0" bIns="0" rIns="0">
            <a:spAutoFit/>
          </a:bodyPr>
          <a:lstStyle/>
          <a:p>
            <a:pPr algn="ctr">
              <a:lnSpc>
                <a:spcPts val="1645"/>
              </a:lnSpc>
              <a:spcBef>
                <a:spcPct val="0"/>
              </a:spcBef>
            </a:pPr>
            <a:r>
              <a:rPr lang="en-US" sz="1175">
                <a:solidFill>
                  <a:srgbClr val="FFFFFF"/>
                </a:solidFill>
                <a:latin typeface="Public Sans"/>
                <a:ea typeface="Public Sans"/>
                <a:cs typeface="Public Sans"/>
                <a:sym typeface="Public Sans"/>
              </a:rPr>
              <a:t>KADINA PORTFOLIO LEADS</a:t>
            </a:r>
          </a:p>
        </p:txBody>
      </p:sp>
      <p:sp>
        <p:nvSpPr>
          <p:cNvPr name="TextBox 108" id="108"/>
          <p:cNvSpPr txBox="true"/>
          <p:nvPr/>
        </p:nvSpPr>
        <p:spPr>
          <a:xfrm rot="0">
            <a:off x="1949175" y="10174455"/>
            <a:ext cx="6017043" cy="131521"/>
          </a:xfrm>
          <a:prstGeom prst="rect">
            <a:avLst/>
          </a:prstGeom>
        </p:spPr>
        <p:txBody>
          <a:bodyPr anchor="t" rtlCol="false" tIns="0" lIns="0" bIns="0" rIns="0">
            <a:spAutoFit/>
          </a:bodyPr>
          <a:lstStyle/>
          <a:p>
            <a:pPr algn="just">
              <a:lnSpc>
                <a:spcPts val="1186"/>
              </a:lnSpc>
            </a:pPr>
            <a:r>
              <a:rPr lang="en-US" sz="847">
                <a:solidFill>
                  <a:srgbClr val="FFFFFF"/>
                </a:solidFill>
                <a:latin typeface="Open Sans"/>
                <a:ea typeface="Open Sans"/>
                <a:cs typeface="Open Sans"/>
                <a:sym typeface="Open Sans"/>
              </a:rPr>
              <a:t>CONTACT YOUR HOME SCHOOL SITE LEADERS</a:t>
            </a:r>
          </a:p>
        </p:txBody>
      </p:sp>
      <p:sp>
        <p:nvSpPr>
          <p:cNvPr name="TextBox 109" id="109"/>
          <p:cNvSpPr txBox="true"/>
          <p:nvPr/>
        </p:nvSpPr>
        <p:spPr>
          <a:xfrm rot="0">
            <a:off x="1949175" y="9889527"/>
            <a:ext cx="6193759" cy="264887"/>
          </a:xfrm>
          <a:prstGeom prst="rect">
            <a:avLst/>
          </a:prstGeom>
        </p:spPr>
        <p:txBody>
          <a:bodyPr anchor="t" rtlCol="false" tIns="0" lIns="0" bIns="0" rIns="0">
            <a:spAutoFit/>
          </a:bodyPr>
          <a:lstStyle/>
          <a:p>
            <a:pPr algn="just">
              <a:lnSpc>
                <a:spcPts val="2199"/>
              </a:lnSpc>
            </a:pPr>
            <a:r>
              <a:rPr lang="en-US" sz="1571">
                <a:solidFill>
                  <a:srgbClr val="FFFFFF"/>
                </a:solidFill>
                <a:latin typeface="Open Sans"/>
                <a:ea typeface="Open Sans"/>
                <a:cs typeface="Open Sans"/>
                <a:sym typeface="Open Sans"/>
              </a:rPr>
              <a:t>FOR MORE INFORMATION </a:t>
            </a:r>
          </a:p>
        </p:txBody>
      </p:sp>
      <p:sp>
        <p:nvSpPr>
          <p:cNvPr name="TextBox 110" id="110"/>
          <p:cNvSpPr txBox="true"/>
          <p:nvPr/>
        </p:nvSpPr>
        <p:spPr>
          <a:xfrm rot="0">
            <a:off x="8916149" y="10242357"/>
            <a:ext cx="143790" cy="166938"/>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a:t>
            </a:r>
          </a:p>
        </p:txBody>
      </p:sp>
    </p:spTree>
  </p:cSld>
  <p:clrMapOvr>
    <a:masterClrMapping/>
  </p:clrMapOvr>
</p:sld>
</file>

<file path=ppt/slides/slide3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961178" y="-1225214"/>
            <a:ext cx="1878599" cy="7336980"/>
            <a:chOff x="0" y="0"/>
            <a:chExt cx="1078095" cy="4210565"/>
          </a:xfrm>
        </p:grpSpPr>
        <p:sp>
          <p:nvSpPr>
            <p:cNvPr name="Freeform 3" id="3"/>
            <p:cNvSpPr/>
            <p:nvPr/>
          </p:nvSpPr>
          <p:spPr>
            <a:xfrm flipH="false" flipV="false" rot="0">
              <a:off x="0" y="0"/>
              <a:ext cx="1078095" cy="4210565"/>
            </a:xfrm>
            <a:custGeom>
              <a:avLst/>
              <a:gdLst/>
              <a:ahLst/>
              <a:cxnLst/>
              <a:rect r="r" b="b" t="t" l="l"/>
              <a:pathLst>
                <a:path h="4210565" w="1078095">
                  <a:moveTo>
                    <a:pt x="359559" y="4191496"/>
                  </a:moveTo>
                  <a:cubicBezTo>
                    <a:pt x="414830" y="4203010"/>
                    <a:pt x="477667" y="4210565"/>
                    <a:pt x="539338" y="4210565"/>
                  </a:cubicBezTo>
                  <a:cubicBezTo>
                    <a:pt x="601011" y="4210565"/>
                    <a:pt x="660356" y="4204088"/>
                    <a:pt x="715044" y="4192575"/>
                  </a:cubicBezTo>
                  <a:cubicBezTo>
                    <a:pt x="716210" y="4192215"/>
                    <a:pt x="717373" y="4192215"/>
                    <a:pt x="718536" y="4191856"/>
                  </a:cubicBezTo>
                  <a:cubicBezTo>
                    <a:pt x="923915" y="4145800"/>
                    <a:pt x="1075186" y="4024187"/>
                    <a:pt x="1078095" y="3806589"/>
                  </a:cubicBezTo>
                  <a:lnTo>
                    <a:pt x="1078095" y="0"/>
                  </a:lnTo>
                  <a:lnTo>
                    <a:pt x="0" y="0"/>
                  </a:lnTo>
                  <a:lnTo>
                    <a:pt x="0" y="3803764"/>
                  </a:lnTo>
                  <a:cubicBezTo>
                    <a:pt x="2909" y="4024905"/>
                    <a:pt x="151853" y="4146521"/>
                    <a:pt x="359559" y="4191496"/>
                  </a:cubicBezTo>
                  <a:close/>
                </a:path>
              </a:pathLst>
            </a:custGeom>
            <a:solidFill>
              <a:srgbClr val="161643"/>
            </a:solidFill>
          </p:spPr>
        </p:sp>
        <p:sp>
          <p:nvSpPr>
            <p:cNvPr name="TextBox 4" id="4"/>
            <p:cNvSpPr txBox="true"/>
            <p:nvPr/>
          </p:nvSpPr>
          <p:spPr>
            <a:xfrm>
              <a:off x="0" y="-28575"/>
              <a:ext cx="1078095" cy="411214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1654274" y="4350651"/>
            <a:ext cx="4758252" cy="4758252"/>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61643"/>
            </a:solidFill>
            <a:ln cap="sq">
              <a:noFill/>
              <a:prstDash val="solid"/>
              <a:miter/>
            </a:ln>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4263921" y="4350651"/>
            <a:ext cx="4758252" cy="4758252"/>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DEF5">
                <a:alpha val="55686"/>
              </a:srgbClr>
            </a:solidFill>
          </p:spPr>
        </p:sp>
        <p:sp>
          <p:nvSpPr>
            <p:cNvPr name="TextBox 10" id="1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1" id="11"/>
          <p:cNvSpPr txBox="true"/>
          <p:nvPr/>
        </p:nvSpPr>
        <p:spPr>
          <a:xfrm rot="0">
            <a:off x="1853320" y="844724"/>
            <a:ext cx="5509360" cy="569975"/>
          </a:xfrm>
          <a:prstGeom prst="rect">
            <a:avLst/>
          </a:prstGeom>
        </p:spPr>
        <p:txBody>
          <a:bodyPr anchor="t" rtlCol="false" tIns="0" lIns="0" bIns="0" rIns="0">
            <a:spAutoFit/>
          </a:bodyPr>
          <a:lstStyle/>
          <a:p>
            <a:pPr algn="l">
              <a:lnSpc>
                <a:spcPts val="1749"/>
              </a:lnSpc>
            </a:pPr>
            <a:r>
              <a:rPr lang="en-US" sz="1861" b="true">
                <a:solidFill>
                  <a:srgbClr val="A5DEF5"/>
                </a:solidFill>
                <a:latin typeface="Open Sans Bold"/>
                <a:ea typeface="Open Sans Bold"/>
                <a:cs typeface="Open Sans Bold"/>
                <a:sym typeface="Open Sans Bold"/>
              </a:rPr>
              <a:t>SEE WHAT IT’S LIKE TO BUILD A CAREER IN </a:t>
            </a:r>
          </a:p>
          <a:p>
            <a:pPr algn="l">
              <a:lnSpc>
                <a:spcPts val="2501"/>
              </a:lnSpc>
            </a:pPr>
            <a:r>
              <a:rPr lang="en-US" b="true" sz="2661">
                <a:solidFill>
                  <a:srgbClr val="161643"/>
                </a:solidFill>
                <a:latin typeface="Open Sans Bold"/>
                <a:ea typeface="Open Sans Bold"/>
                <a:cs typeface="Open Sans Bold"/>
                <a:sym typeface="Open Sans Bold"/>
              </a:rPr>
              <a:t>ELECTROTECHNOLOGY </a:t>
            </a:r>
          </a:p>
        </p:txBody>
      </p:sp>
      <p:sp>
        <p:nvSpPr>
          <p:cNvPr name="TextBox 12" id="12"/>
          <p:cNvSpPr txBox="true"/>
          <p:nvPr/>
        </p:nvSpPr>
        <p:spPr>
          <a:xfrm rot="0">
            <a:off x="1853320" y="1637980"/>
            <a:ext cx="5101924" cy="1601721"/>
          </a:xfrm>
          <a:prstGeom prst="rect">
            <a:avLst/>
          </a:prstGeom>
        </p:spPr>
        <p:txBody>
          <a:bodyPr anchor="t" rtlCol="false" tIns="0" lIns="0" bIns="0" rIns="0">
            <a:spAutoFit/>
          </a:bodyPr>
          <a:lstStyle/>
          <a:p>
            <a:pPr algn="l">
              <a:lnSpc>
                <a:spcPts val="1421"/>
              </a:lnSpc>
            </a:pPr>
            <a:r>
              <a:rPr lang="en-US" sz="1015">
                <a:solidFill>
                  <a:srgbClr val="FFFFFF"/>
                </a:solidFill>
                <a:latin typeface="Open Sans"/>
                <a:ea typeface="Open Sans"/>
                <a:cs typeface="Open Sans"/>
                <a:sym typeface="Open Sans"/>
              </a:rPr>
              <a:t>Power up your future with a pathway in electrical, refrigeration and air-conditioning, power distribution, instrumentation, or electronics and communications. This field involves installing, repairing, and maintaining equipment and systems in homes, businesses, and industries. Success in electrotechnology requires strong skills in mathematics, problem-solving, attention to detail, and customer service. A driver’s licence is usually required to support employment in this pathway.</a:t>
            </a:r>
          </a:p>
          <a:p>
            <a:pPr algn="l">
              <a:lnSpc>
                <a:spcPts val="1561"/>
              </a:lnSpc>
            </a:pPr>
          </a:p>
          <a:p>
            <a:pPr algn="l">
              <a:lnSpc>
                <a:spcPts val="1561"/>
              </a:lnSpc>
            </a:pPr>
            <a:r>
              <a:rPr lang="en-US" sz="1115" b="true">
                <a:solidFill>
                  <a:srgbClr val="FFFFFF"/>
                </a:solidFill>
                <a:latin typeface="Open Sans Bold"/>
                <a:ea typeface="Open Sans Bold"/>
                <a:cs typeface="Open Sans Bold"/>
                <a:sym typeface="Open Sans Bold"/>
              </a:rPr>
              <a:t>For More Information Visit: </a:t>
            </a:r>
          </a:p>
          <a:p>
            <a:pPr algn="l">
              <a:lnSpc>
                <a:spcPts val="1561"/>
              </a:lnSpc>
              <a:spcBef>
                <a:spcPct val="0"/>
              </a:spcBef>
            </a:pPr>
            <a:r>
              <a:rPr lang="en-US" sz="1115">
                <a:solidFill>
                  <a:srgbClr val="FFFFFF"/>
                </a:solidFill>
                <a:latin typeface="Open Sans"/>
                <a:ea typeface="Open Sans"/>
                <a:cs typeface="Open Sans"/>
                <a:sym typeface="Open Sans"/>
              </a:rPr>
              <a:t>https://studentpathways.sa.edu.au/vet-pathways</a:t>
            </a:r>
          </a:p>
        </p:txBody>
      </p:sp>
      <p:sp>
        <p:nvSpPr>
          <p:cNvPr name="TextBox 13" id="13"/>
          <p:cNvSpPr txBox="true"/>
          <p:nvPr/>
        </p:nvSpPr>
        <p:spPr>
          <a:xfrm rot="0">
            <a:off x="3114489" y="10398960"/>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14" id="14"/>
          <p:cNvSpPr txBox="true"/>
          <p:nvPr/>
        </p:nvSpPr>
        <p:spPr>
          <a:xfrm rot="0">
            <a:off x="1282620" y="3675069"/>
            <a:ext cx="8126759" cy="406839"/>
          </a:xfrm>
          <a:prstGeom prst="rect">
            <a:avLst/>
          </a:prstGeom>
        </p:spPr>
        <p:txBody>
          <a:bodyPr anchor="t" rtlCol="false" tIns="0" lIns="0" bIns="0" rIns="0">
            <a:spAutoFit/>
          </a:bodyPr>
          <a:lstStyle/>
          <a:p>
            <a:pPr algn="ctr">
              <a:lnSpc>
                <a:spcPts val="2986"/>
              </a:lnSpc>
            </a:pPr>
            <a:r>
              <a:rPr lang="en-US" b="true" sz="3177">
                <a:solidFill>
                  <a:srgbClr val="161643"/>
                </a:solidFill>
                <a:latin typeface="Open Sans Bold"/>
                <a:ea typeface="Open Sans Bold"/>
                <a:cs typeface="Open Sans Bold"/>
                <a:sym typeface="Open Sans Bold"/>
              </a:rPr>
              <a:t>JOB PATHWAYS</a:t>
            </a:r>
          </a:p>
        </p:txBody>
      </p:sp>
      <p:sp>
        <p:nvSpPr>
          <p:cNvPr name="TextBox 15" id="15"/>
          <p:cNvSpPr txBox="true"/>
          <p:nvPr/>
        </p:nvSpPr>
        <p:spPr>
          <a:xfrm rot="0">
            <a:off x="4644500" y="5851994"/>
            <a:ext cx="1490122" cy="503557"/>
          </a:xfrm>
          <a:prstGeom prst="rect">
            <a:avLst/>
          </a:prstGeom>
        </p:spPr>
        <p:txBody>
          <a:bodyPr anchor="t" rtlCol="false" tIns="0" lIns="0" bIns="0" rIns="0">
            <a:spAutoFit/>
          </a:bodyPr>
          <a:lstStyle/>
          <a:p>
            <a:pPr algn="ctr">
              <a:lnSpc>
                <a:spcPts val="1997"/>
              </a:lnSpc>
            </a:pPr>
            <a:r>
              <a:rPr lang="en-US" b="true" sz="2125">
                <a:solidFill>
                  <a:srgbClr val="161643"/>
                </a:solidFill>
                <a:latin typeface="Open Sans Bold"/>
                <a:ea typeface="Open Sans Bold"/>
                <a:cs typeface="Open Sans Bold"/>
                <a:sym typeface="Open Sans Bold"/>
              </a:rPr>
              <a:t>TRADE PATHWAYS</a:t>
            </a:r>
          </a:p>
        </p:txBody>
      </p:sp>
      <p:sp>
        <p:nvSpPr>
          <p:cNvPr name="TextBox 16" id="16"/>
          <p:cNvSpPr txBox="true"/>
          <p:nvPr/>
        </p:nvSpPr>
        <p:spPr>
          <a:xfrm rot="0">
            <a:off x="1990825" y="5974628"/>
            <a:ext cx="2387406" cy="258290"/>
          </a:xfrm>
          <a:prstGeom prst="rect">
            <a:avLst/>
          </a:prstGeom>
        </p:spPr>
        <p:txBody>
          <a:bodyPr anchor="t" rtlCol="false" tIns="0" lIns="0" bIns="0" rIns="0">
            <a:spAutoFit/>
          </a:bodyPr>
          <a:lstStyle/>
          <a:p>
            <a:pPr algn="ctr">
              <a:lnSpc>
                <a:spcPts val="1997"/>
              </a:lnSpc>
            </a:pPr>
            <a:r>
              <a:rPr lang="en-US" b="true" sz="2125">
                <a:solidFill>
                  <a:srgbClr val="FFFFFF"/>
                </a:solidFill>
                <a:latin typeface="Open Sans Bold"/>
                <a:ea typeface="Open Sans Bold"/>
                <a:cs typeface="Open Sans Bold"/>
                <a:sym typeface="Open Sans Bold"/>
              </a:rPr>
              <a:t>START HERE</a:t>
            </a:r>
          </a:p>
        </p:txBody>
      </p:sp>
      <p:sp>
        <p:nvSpPr>
          <p:cNvPr name="TextBox 17" id="17"/>
          <p:cNvSpPr txBox="true"/>
          <p:nvPr/>
        </p:nvSpPr>
        <p:spPr>
          <a:xfrm rot="0">
            <a:off x="6162815" y="5148841"/>
            <a:ext cx="2491644" cy="258290"/>
          </a:xfrm>
          <a:prstGeom prst="rect">
            <a:avLst/>
          </a:prstGeom>
        </p:spPr>
        <p:txBody>
          <a:bodyPr anchor="t" rtlCol="false" tIns="0" lIns="0" bIns="0" rIns="0">
            <a:spAutoFit/>
          </a:bodyPr>
          <a:lstStyle/>
          <a:p>
            <a:pPr algn="ctr">
              <a:lnSpc>
                <a:spcPts val="1997"/>
              </a:lnSpc>
            </a:pPr>
            <a:r>
              <a:rPr lang="en-US" b="true" sz="2125">
                <a:solidFill>
                  <a:srgbClr val="161643"/>
                </a:solidFill>
                <a:latin typeface="Open Sans Bold"/>
                <a:ea typeface="Open Sans Bold"/>
                <a:cs typeface="Open Sans Bold"/>
                <a:sym typeface="Open Sans Bold"/>
              </a:rPr>
              <a:t>CAREERS</a:t>
            </a:r>
          </a:p>
        </p:txBody>
      </p:sp>
      <p:sp>
        <p:nvSpPr>
          <p:cNvPr name="TextBox 18" id="18"/>
          <p:cNvSpPr txBox="true"/>
          <p:nvPr/>
        </p:nvSpPr>
        <p:spPr>
          <a:xfrm rot="0">
            <a:off x="2156027" y="6336502"/>
            <a:ext cx="2057003" cy="602241"/>
          </a:xfrm>
          <a:prstGeom prst="rect">
            <a:avLst/>
          </a:prstGeom>
        </p:spPr>
        <p:txBody>
          <a:bodyPr anchor="t" rtlCol="false" tIns="0" lIns="0" bIns="0" rIns="0">
            <a:spAutoFit/>
          </a:bodyPr>
          <a:lstStyle/>
          <a:p>
            <a:pPr algn="ctr">
              <a:lnSpc>
                <a:spcPts val="1652"/>
              </a:lnSpc>
              <a:spcBef>
                <a:spcPct val="0"/>
              </a:spcBef>
            </a:pPr>
            <a:r>
              <a:rPr lang="en-US" sz="1180">
                <a:solidFill>
                  <a:srgbClr val="FFFFFF"/>
                </a:solidFill>
                <a:latin typeface="Open Sans"/>
                <a:ea typeface="Open Sans"/>
                <a:cs typeface="Open Sans"/>
                <a:sym typeface="Open Sans"/>
              </a:rPr>
              <a:t>C</a:t>
            </a:r>
            <a:r>
              <a:rPr lang="en-US" sz="1180">
                <a:solidFill>
                  <a:srgbClr val="FFFFFF"/>
                </a:solidFill>
                <a:latin typeface="Open Sans"/>
                <a:ea typeface="Open Sans"/>
                <a:cs typeface="Open Sans"/>
                <a:sym typeface="Open Sans"/>
              </a:rPr>
              <a:t>ertificate II in Electrotechnology (Career Start) </a:t>
            </a:r>
          </a:p>
        </p:txBody>
      </p:sp>
      <p:sp>
        <p:nvSpPr>
          <p:cNvPr name="TextBox 19" id="19"/>
          <p:cNvSpPr txBox="true"/>
          <p:nvPr/>
        </p:nvSpPr>
        <p:spPr>
          <a:xfrm rot="0">
            <a:off x="4719335" y="6336502"/>
            <a:ext cx="1371892" cy="602241"/>
          </a:xfrm>
          <a:prstGeom prst="rect">
            <a:avLst/>
          </a:prstGeom>
        </p:spPr>
        <p:txBody>
          <a:bodyPr anchor="t" rtlCol="false" tIns="0" lIns="0" bIns="0" rIns="0">
            <a:spAutoFit/>
          </a:bodyPr>
          <a:lstStyle/>
          <a:p>
            <a:pPr algn="ctr">
              <a:lnSpc>
                <a:spcPts val="1652"/>
              </a:lnSpc>
              <a:spcBef>
                <a:spcPct val="0"/>
              </a:spcBef>
            </a:pPr>
            <a:r>
              <a:rPr lang="en-US" sz="1180">
                <a:solidFill>
                  <a:srgbClr val="000000"/>
                </a:solidFill>
                <a:latin typeface="Open Sans"/>
                <a:ea typeface="Open Sans"/>
                <a:cs typeface="Open Sans"/>
                <a:sym typeface="Open Sans"/>
              </a:rPr>
              <a:t>C</a:t>
            </a:r>
            <a:r>
              <a:rPr lang="en-US" sz="1180">
                <a:solidFill>
                  <a:srgbClr val="000000"/>
                </a:solidFill>
                <a:latin typeface="Open Sans"/>
                <a:ea typeface="Open Sans"/>
                <a:cs typeface="Open Sans"/>
                <a:sym typeface="Open Sans"/>
              </a:rPr>
              <a:t>ertificate III in Electrotechnology Electrician </a:t>
            </a:r>
          </a:p>
        </p:txBody>
      </p:sp>
      <p:sp>
        <p:nvSpPr>
          <p:cNvPr name="TextBox 20" id="20"/>
          <p:cNvSpPr txBox="true"/>
          <p:nvPr/>
        </p:nvSpPr>
        <p:spPr>
          <a:xfrm rot="0">
            <a:off x="6412526" y="5503955"/>
            <a:ext cx="2057003" cy="2850526"/>
          </a:xfrm>
          <a:prstGeom prst="rect">
            <a:avLst/>
          </a:prstGeom>
        </p:spPr>
        <p:txBody>
          <a:bodyPr anchor="t" rtlCol="false" tIns="0" lIns="0" bIns="0" rIns="0">
            <a:spAutoFit/>
          </a:bodyPr>
          <a:lstStyle/>
          <a:p>
            <a:pPr algn="ctr">
              <a:lnSpc>
                <a:spcPts val="1652"/>
              </a:lnSpc>
              <a:spcBef>
                <a:spcPct val="0"/>
              </a:spcBef>
            </a:pPr>
            <a:r>
              <a:rPr lang="en-US" sz="1180">
                <a:solidFill>
                  <a:srgbClr val="000000"/>
                </a:solidFill>
                <a:latin typeface="Open Sans"/>
                <a:ea typeface="Open Sans"/>
                <a:cs typeface="Open Sans"/>
                <a:sym typeface="Open Sans"/>
              </a:rPr>
              <a:t>Renewable En</a:t>
            </a:r>
            <a:r>
              <a:rPr lang="en-US" sz="1180">
                <a:solidFill>
                  <a:srgbClr val="000000"/>
                </a:solidFill>
                <a:latin typeface="Open Sans"/>
                <a:ea typeface="Open Sans"/>
                <a:cs typeface="Open Sans"/>
                <a:sym typeface="Open Sans"/>
              </a:rPr>
              <a:t>ergy</a:t>
            </a:r>
          </a:p>
          <a:p>
            <a:pPr algn="ctr">
              <a:lnSpc>
                <a:spcPts val="1652"/>
              </a:lnSpc>
              <a:spcBef>
                <a:spcPct val="0"/>
              </a:spcBef>
            </a:pPr>
            <a:r>
              <a:rPr lang="en-US" sz="1180">
                <a:solidFill>
                  <a:srgbClr val="000000"/>
                </a:solidFill>
                <a:latin typeface="Open Sans"/>
                <a:ea typeface="Open Sans"/>
                <a:cs typeface="Open Sans"/>
                <a:sym typeface="Open Sans"/>
              </a:rPr>
              <a:t> Electrical Engineering Refrigeration </a:t>
            </a:r>
          </a:p>
          <a:p>
            <a:pPr algn="ctr">
              <a:lnSpc>
                <a:spcPts val="1652"/>
              </a:lnSpc>
              <a:spcBef>
                <a:spcPct val="0"/>
              </a:spcBef>
            </a:pPr>
            <a:r>
              <a:rPr lang="en-US" sz="1180">
                <a:solidFill>
                  <a:srgbClr val="000000"/>
                </a:solidFill>
                <a:latin typeface="Open Sans"/>
                <a:ea typeface="Open Sans"/>
                <a:cs typeface="Open Sans"/>
                <a:sym typeface="Open Sans"/>
              </a:rPr>
              <a:t>Maintenance </a:t>
            </a:r>
          </a:p>
          <a:p>
            <a:pPr algn="ctr">
              <a:lnSpc>
                <a:spcPts val="1652"/>
              </a:lnSpc>
              <a:spcBef>
                <a:spcPct val="0"/>
              </a:spcBef>
            </a:pPr>
            <a:r>
              <a:rPr lang="en-US" sz="1180">
                <a:solidFill>
                  <a:srgbClr val="000000"/>
                </a:solidFill>
                <a:latin typeface="Open Sans"/>
                <a:ea typeface="Open Sans"/>
                <a:cs typeface="Open Sans"/>
                <a:sym typeface="Open Sans"/>
              </a:rPr>
              <a:t>Commercial Domestic Industrial </a:t>
            </a:r>
          </a:p>
          <a:p>
            <a:pPr algn="ctr">
              <a:lnSpc>
                <a:spcPts val="1652"/>
              </a:lnSpc>
              <a:spcBef>
                <a:spcPct val="0"/>
              </a:spcBef>
            </a:pPr>
            <a:r>
              <a:rPr lang="en-US" sz="1180">
                <a:solidFill>
                  <a:srgbClr val="000000"/>
                </a:solidFill>
                <a:latin typeface="Open Sans"/>
                <a:ea typeface="Open Sans"/>
                <a:cs typeface="Open Sans"/>
                <a:sym typeface="Open Sans"/>
              </a:rPr>
              <a:t>High Voltage </a:t>
            </a:r>
          </a:p>
          <a:p>
            <a:pPr algn="ctr">
              <a:lnSpc>
                <a:spcPts val="1652"/>
              </a:lnSpc>
              <a:spcBef>
                <a:spcPct val="0"/>
              </a:spcBef>
            </a:pPr>
            <a:r>
              <a:rPr lang="en-US" sz="1180">
                <a:solidFill>
                  <a:srgbClr val="000000"/>
                </a:solidFill>
                <a:latin typeface="Open Sans"/>
                <a:ea typeface="Open Sans"/>
                <a:cs typeface="Open Sans"/>
                <a:sym typeface="Open Sans"/>
              </a:rPr>
              <a:t>Education </a:t>
            </a:r>
          </a:p>
          <a:p>
            <a:pPr algn="ctr">
              <a:lnSpc>
                <a:spcPts val="1652"/>
              </a:lnSpc>
              <a:spcBef>
                <a:spcPct val="0"/>
              </a:spcBef>
            </a:pPr>
            <a:r>
              <a:rPr lang="en-US" sz="1180">
                <a:solidFill>
                  <a:srgbClr val="000000"/>
                </a:solidFill>
                <a:latin typeface="Open Sans"/>
                <a:ea typeface="Open Sans"/>
                <a:cs typeface="Open Sans"/>
                <a:sym typeface="Open Sans"/>
              </a:rPr>
              <a:t>IT/Security </a:t>
            </a:r>
          </a:p>
          <a:p>
            <a:pPr algn="ctr">
              <a:lnSpc>
                <a:spcPts val="1652"/>
              </a:lnSpc>
              <a:spcBef>
                <a:spcPct val="0"/>
              </a:spcBef>
            </a:pPr>
            <a:r>
              <a:rPr lang="en-US" sz="1180">
                <a:solidFill>
                  <a:srgbClr val="000000"/>
                </a:solidFill>
                <a:latin typeface="Open Sans"/>
                <a:ea typeface="Open Sans"/>
                <a:cs typeface="Open Sans"/>
                <a:sym typeface="Open Sans"/>
              </a:rPr>
              <a:t>Oil and Gas Mining Regulatory </a:t>
            </a:r>
          </a:p>
          <a:p>
            <a:pPr algn="ctr">
              <a:lnSpc>
                <a:spcPts val="1652"/>
              </a:lnSpc>
              <a:spcBef>
                <a:spcPct val="0"/>
              </a:spcBef>
            </a:pPr>
            <a:r>
              <a:rPr lang="en-US" sz="1180">
                <a:solidFill>
                  <a:srgbClr val="000000"/>
                </a:solidFill>
                <a:latin typeface="Open Sans"/>
                <a:ea typeface="Open Sans"/>
                <a:cs typeface="Open Sans"/>
                <a:sym typeface="Open Sans"/>
              </a:rPr>
              <a:t>Communications </a:t>
            </a:r>
          </a:p>
          <a:p>
            <a:pPr algn="ctr">
              <a:lnSpc>
                <a:spcPts val="1652"/>
              </a:lnSpc>
              <a:spcBef>
                <a:spcPct val="0"/>
              </a:spcBef>
            </a:pPr>
            <a:r>
              <a:rPr lang="en-US" sz="1180">
                <a:solidFill>
                  <a:srgbClr val="000000"/>
                </a:solidFill>
                <a:latin typeface="Open Sans"/>
                <a:ea typeface="Open Sans"/>
                <a:cs typeface="Open Sans"/>
                <a:sym typeface="Open Sans"/>
              </a:rPr>
              <a:t>Project Management </a:t>
            </a:r>
          </a:p>
          <a:p>
            <a:pPr algn="ctr">
              <a:lnSpc>
                <a:spcPts val="1652"/>
              </a:lnSpc>
              <a:spcBef>
                <a:spcPct val="0"/>
              </a:spcBef>
            </a:pPr>
            <a:r>
              <a:rPr lang="en-US" sz="1180">
                <a:solidFill>
                  <a:srgbClr val="000000"/>
                </a:solidFill>
                <a:latin typeface="Open Sans"/>
                <a:ea typeface="Open Sans"/>
                <a:cs typeface="Open Sans"/>
                <a:sym typeface="Open Sans"/>
              </a:rPr>
              <a:t>Design Engineering</a:t>
            </a:r>
          </a:p>
        </p:txBody>
      </p:sp>
      <p:grpSp>
        <p:nvGrpSpPr>
          <p:cNvPr name="Group 21" id="21"/>
          <p:cNvGrpSpPr/>
          <p:nvPr/>
        </p:nvGrpSpPr>
        <p:grpSpPr>
          <a:xfrm rot="0">
            <a:off x="6955244" y="1411508"/>
            <a:ext cx="2063536" cy="2063536"/>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32987" t="0" r="-32987" b="0"/>
              </a:stretch>
            </a:blipFill>
          </p:spPr>
        </p:sp>
      </p:grpSp>
      <p:grpSp>
        <p:nvGrpSpPr>
          <p:cNvPr name="Group 23" id="23"/>
          <p:cNvGrpSpPr/>
          <p:nvPr/>
        </p:nvGrpSpPr>
        <p:grpSpPr>
          <a:xfrm rot="0">
            <a:off x="4705838" y="8118058"/>
            <a:ext cx="1280324" cy="1280324"/>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8838A"/>
            </a:solidFill>
            <a:ln cap="sq">
              <a:noFill/>
              <a:prstDash val="solid"/>
              <a:miter/>
            </a:ln>
          </p:spPr>
        </p:sp>
        <p:sp>
          <p:nvSpPr>
            <p:cNvPr name="TextBox 25" id="2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6" id="26"/>
          <p:cNvSpPr/>
          <p:nvPr/>
        </p:nvSpPr>
        <p:spPr>
          <a:xfrm flipH="false" flipV="false" rot="0">
            <a:off x="4837790" y="8166719"/>
            <a:ext cx="1016419" cy="1127789"/>
          </a:xfrm>
          <a:custGeom>
            <a:avLst/>
            <a:gdLst/>
            <a:ahLst/>
            <a:cxnLst/>
            <a:rect r="r" b="b" t="t" l="l"/>
            <a:pathLst>
              <a:path h="1127789" w="1016419">
                <a:moveTo>
                  <a:pt x="0" y="0"/>
                </a:moveTo>
                <a:lnTo>
                  <a:pt x="1016420" y="0"/>
                </a:lnTo>
                <a:lnTo>
                  <a:pt x="1016420" y="1127789"/>
                </a:lnTo>
                <a:lnTo>
                  <a:pt x="0" y="112778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27" id="27"/>
          <p:cNvGrpSpPr/>
          <p:nvPr/>
        </p:nvGrpSpPr>
        <p:grpSpPr>
          <a:xfrm rot="-10778115">
            <a:off x="913938" y="9674830"/>
            <a:ext cx="8437779" cy="628529"/>
            <a:chOff x="0" y="0"/>
            <a:chExt cx="1928845" cy="143679"/>
          </a:xfrm>
        </p:grpSpPr>
        <p:sp>
          <p:nvSpPr>
            <p:cNvPr name="Freeform 28" id="28"/>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A5DEF5"/>
            </a:solidFill>
          </p:spPr>
        </p:sp>
        <p:sp>
          <p:nvSpPr>
            <p:cNvPr name="TextBox 29" id="29"/>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30" id="30"/>
          <p:cNvGrpSpPr/>
          <p:nvPr/>
        </p:nvGrpSpPr>
        <p:grpSpPr>
          <a:xfrm rot="-10778115">
            <a:off x="1689065" y="9647551"/>
            <a:ext cx="8437779" cy="628529"/>
            <a:chOff x="0" y="0"/>
            <a:chExt cx="1928845" cy="143679"/>
          </a:xfrm>
        </p:grpSpPr>
        <p:sp>
          <p:nvSpPr>
            <p:cNvPr name="Freeform 31" id="31"/>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FFFFFF"/>
            </a:solidFill>
          </p:spPr>
        </p:sp>
        <p:sp>
          <p:nvSpPr>
            <p:cNvPr name="TextBox 32" id="32"/>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grpSp>
        <p:nvGrpSpPr>
          <p:cNvPr name="Group 33" id="33"/>
          <p:cNvGrpSpPr/>
          <p:nvPr/>
        </p:nvGrpSpPr>
        <p:grpSpPr>
          <a:xfrm rot="-10778115">
            <a:off x="915375" y="9625258"/>
            <a:ext cx="8437779" cy="628529"/>
            <a:chOff x="0" y="0"/>
            <a:chExt cx="1928845" cy="143679"/>
          </a:xfrm>
        </p:grpSpPr>
        <p:sp>
          <p:nvSpPr>
            <p:cNvPr name="Freeform 34" id="34"/>
            <p:cNvSpPr/>
            <p:nvPr/>
          </p:nvSpPr>
          <p:spPr>
            <a:xfrm flipH="false" flipV="false" rot="0">
              <a:off x="0" y="0"/>
              <a:ext cx="1928845" cy="143679"/>
            </a:xfrm>
            <a:custGeom>
              <a:avLst/>
              <a:gdLst/>
              <a:ahLst/>
              <a:cxnLst/>
              <a:rect r="r" b="b" t="t" l="l"/>
              <a:pathLst>
                <a:path h="143679" w="1928845">
                  <a:moveTo>
                    <a:pt x="0" y="0"/>
                  </a:moveTo>
                  <a:lnTo>
                    <a:pt x="1928845" y="0"/>
                  </a:lnTo>
                  <a:lnTo>
                    <a:pt x="1928845" y="143679"/>
                  </a:lnTo>
                  <a:lnTo>
                    <a:pt x="0" y="143679"/>
                  </a:lnTo>
                  <a:close/>
                </a:path>
              </a:pathLst>
            </a:custGeom>
            <a:solidFill>
              <a:srgbClr val="161643"/>
            </a:solidFill>
          </p:spPr>
        </p:sp>
        <p:sp>
          <p:nvSpPr>
            <p:cNvPr name="TextBox 35" id="35"/>
            <p:cNvSpPr txBox="true"/>
            <p:nvPr/>
          </p:nvSpPr>
          <p:spPr>
            <a:xfrm>
              <a:off x="0" y="-28575"/>
              <a:ext cx="1928845" cy="172254"/>
            </a:xfrm>
            <a:prstGeom prst="rect">
              <a:avLst/>
            </a:prstGeom>
          </p:spPr>
          <p:txBody>
            <a:bodyPr anchor="ctr" rtlCol="false" tIns="50800" lIns="50800" bIns="50800" rIns="50800"/>
            <a:lstStyle/>
            <a:p>
              <a:pPr algn="ctr">
                <a:lnSpc>
                  <a:spcPts val="1960"/>
                </a:lnSpc>
              </a:pPr>
            </a:p>
          </p:txBody>
        </p:sp>
      </p:grpSp>
      <p:sp>
        <p:nvSpPr>
          <p:cNvPr name="Freeform 36" id="36"/>
          <p:cNvSpPr/>
          <p:nvPr/>
        </p:nvSpPr>
        <p:spPr>
          <a:xfrm flipH="true" flipV="false" rot="0">
            <a:off x="1853320" y="9935021"/>
            <a:ext cx="259580" cy="259580"/>
          </a:xfrm>
          <a:custGeom>
            <a:avLst/>
            <a:gdLst/>
            <a:ahLst/>
            <a:cxnLst/>
            <a:rect r="r" b="b" t="t" l="l"/>
            <a:pathLst>
              <a:path h="259580" w="259580">
                <a:moveTo>
                  <a:pt x="259580" y="0"/>
                </a:moveTo>
                <a:lnTo>
                  <a:pt x="0" y="0"/>
                </a:lnTo>
                <a:lnTo>
                  <a:pt x="0" y="259580"/>
                </a:lnTo>
                <a:lnTo>
                  <a:pt x="259580" y="259580"/>
                </a:lnTo>
                <a:lnTo>
                  <a:pt x="25958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37" id="37"/>
          <p:cNvSpPr/>
          <p:nvPr/>
        </p:nvSpPr>
        <p:spPr>
          <a:xfrm flipH="false" flipV="false" rot="0">
            <a:off x="3079081" y="9940956"/>
            <a:ext cx="259580" cy="259580"/>
          </a:xfrm>
          <a:custGeom>
            <a:avLst/>
            <a:gdLst/>
            <a:ahLst/>
            <a:cxnLst/>
            <a:rect r="r" b="b" t="t" l="l"/>
            <a:pathLst>
              <a:path h="259580" w="259580">
                <a:moveTo>
                  <a:pt x="0" y="0"/>
                </a:moveTo>
                <a:lnTo>
                  <a:pt x="259580" y="0"/>
                </a:lnTo>
                <a:lnTo>
                  <a:pt x="259580" y="259580"/>
                </a:lnTo>
                <a:lnTo>
                  <a:pt x="0" y="2595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38" id="38"/>
          <p:cNvSpPr txBox="true"/>
          <p:nvPr/>
        </p:nvSpPr>
        <p:spPr>
          <a:xfrm rot="0">
            <a:off x="3424705" y="9987304"/>
            <a:ext cx="3001449" cy="147797"/>
          </a:xfrm>
          <a:prstGeom prst="rect">
            <a:avLst/>
          </a:prstGeom>
        </p:spPr>
        <p:txBody>
          <a:bodyPr anchor="t" rtlCol="false" tIns="0" lIns="0" bIns="0" rIns="0">
            <a:spAutoFit/>
          </a:bodyPr>
          <a:lstStyle/>
          <a:p>
            <a:pPr algn="just">
              <a:lnSpc>
                <a:spcPts val="1252"/>
              </a:lnSpc>
            </a:pPr>
            <a:r>
              <a:rPr lang="en-US" sz="894">
                <a:solidFill>
                  <a:srgbClr val="FFFFFF"/>
                </a:solidFill>
                <a:latin typeface="Montserrat"/>
                <a:ea typeface="Montserrat"/>
                <a:cs typeface="Montserrat"/>
                <a:sym typeface="Montserrat"/>
              </a:rPr>
              <a:t>dl.0761.info@schools.sa.edu.au</a:t>
            </a:r>
          </a:p>
        </p:txBody>
      </p:sp>
      <p:sp>
        <p:nvSpPr>
          <p:cNvPr name="Freeform 39" id="39"/>
          <p:cNvSpPr/>
          <p:nvPr/>
        </p:nvSpPr>
        <p:spPr>
          <a:xfrm flipH="false" flipV="false" rot="0">
            <a:off x="7166553" y="9704776"/>
            <a:ext cx="1769905" cy="502210"/>
          </a:xfrm>
          <a:custGeom>
            <a:avLst/>
            <a:gdLst/>
            <a:ahLst/>
            <a:cxnLst/>
            <a:rect r="r" b="b" t="t" l="l"/>
            <a:pathLst>
              <a:path h="502210" w="1769905">
                <a:moveTo>
                  <a:pt x="0" y="0"/>
                </a:moveTo>
                <a:lnTo>
                  <a:pt x="1769905" y="0"/>
                </a:lnTo>
                <a:lnTo>
                  <a:pt x="1769905" y="502210"/>
                </a:lnTo>
                <a:lnTo>
                  <a:pt x="0" y="502210"/>
                </a:lnTo>
                <a:lnTo>
                  <a:pt x="0" y="0"/>
                </a:lnTo>
                <a:close/>
              </a:path>
            </a:pathLst>
          </a:custGeom>
          <a:blipFill>
            <a:blip r:embed="rId9"/>
            <a:stretch>
              <a:fillRect l="0" t="0" r="0" b="0"/>
            </a:stretch>
          </a:blipFill>
        </p:spPr>
      </p:sp>
      <p:sp>
        <p:nvSpPr>
          <p:cNvPr name="TextBox 40" id="40"/>
          <p:cNvSpPr txBox="true"/>
          <p:nvPr/>
        </p:nvSpPr>
        <p:spPr>
          <a:xfrm rot="0">
            <a:off x="1853320" y="9981369"/>
            <a:ext cx="1110742" cy="147797"/>
          </a:xfrm>
          <a:prstGeom prst="rect">
            <a:avLst/>
          </a:prstGeom>
        </p:spPr>
        <p:txBody>
          <a:bodyPr anchor="t" rtlCol="false" tIns="0" lIns="0" bIns="0" rIns="0">
            <a:spAutoFit/>
          </a:bodyPr>
          <a:lstStyle/>
          <a:p>
            <a:pPr algn="r">
              <a:lnSpc>
                <a:spcPts val="1252"/>
              </a:lnSpc>
            </a:pPr>
            <a:r>
              <a:rPr lang="en-US" sz="894">
                <a:solidFill>
                  <a:srgbClr val="FFFFFF"/>
                </a:solidFill>
                <a:latin typeface="Montserrat"/>
                <a:ea typeface="Montserrat"/>
                <a:cs typeface="Montserrat"/>
                <a:sym typeface="Montserrat"/>
              </a:rPr>
              <a:t> (08) 8832 2613</a:t>
            </a:r>
          </a:p>
        </p:txBody>
      </p:sp>
      <p:sp>
        <p:nvSpPr>
          <p:cNvPr name="TextBox 41" id="41"/>
          <p:cNvSpPr txBox="true"/>
          <p:nvPr/>
        </p:nvSpPr>
        <p:spPr>
          <a:xfrm rot="0">
            <a:off x="1853320" y="9621876"/>
            <a:ext cx="3770047" cy="296787"/>
          </a:xfrm>
          <a:prstGeom prst="rect">
            <a:avLst/>
          </a:prstGeom>
        </p:spPr>
        <p:txBody>
          <a:bodyPr anchor="t" rtlCol="false" tIns="0" lIns="0" bIns="0" rIns="0">
            <a:spAutoFit/>
          </a:bodyPr>
          <a:lstStyle/>
          <a:p>
            <a:pPr algn="l">
              <a:lnSpc>
                <a:spcPts val="1403"/>
              </a:lnSpc>
            </a:pPr>
            <a:r>
              <a:rPr lang="en-US" sz="1002" b="true">
                <a:solidFill>
                  <a:srgbClr val="FFFFFF"/>
                </a:solidFill>
                <a:latin typeface="Montserrat Bold"/>
                <a:ea typeface="Montserrat Bold"/>
                <a:cs typeface="Montserrat Bold"/>
                <a:sym typeface="Montserrat Bold"/>
              </a:rPr>
              <a:t>FOR MORE INFORMATION</a:t>
            </a:r>
          </a:p>
          <a:p>
            <a:pPr algn="l">
              <a:lnSpc>
                <a:spcPts val="983"/>
              </a:lnSpc>
            </a:pPr>
            <a:r>
              <a:rPr lang="en-US" sz="702" b="true">
                <a:solidFill>
                  <a:srgbClr val="FFFFFF"/>
                </a:solidFill>
                <a:latin typeface="Montserrat Bold"/>
                <a:ea typeface="Montserrat Bold"/>
                <a:cs typeface="Montserrat Bold"/>
                <a:sym typeface="Montserrat Bold"/>
              </a:rPr>
              <a:t>CONTACT CENTRAL YORKE SCHOOL</a:t>
            </a:r>
          </a:p>
        </p:txBody>
      </p:sp>
      <p:sp>
        <p:nvSpPr>
          <p:cNvPr name="Freeform 42" id="42"/>
          <p:cNvSpPr/>
          <p:nvPr/>
        </p:nvSpPr>
        <p:spPr>
          <a:xfrm flipH="false" flipV="false" rot="0">
            <a:off x="5945596" y="9661159"/>
            <a:ext cx="578144" cy="578144"/>
          </a:xfrm>
          <a:custGeom>
            <a:avLst/>
            <a:gdLst/>
            <a:ahLst/>
            <a:cxnLst/>
            <a:rect r="r" b="b" t="t" l="l"/>
            <a:pathLst>
              <a:path h="578144" w="578144">
                <a:moveTo>
                  <a:pt x="0" y="0"/>
                </a:moveTo>
                <a:lnTo>
                  <a:pt x="578144" y="0"/>
                </a:lnTo>
                <a:lnTo>
                  <a:pt x="578144" y="578144"/>
                </a:lnTo>
                <a:lnTo>
                  <a:pt x="0" y="578144"/>
                </a:lnTo>
                <a:lnTo>
                  <a:pt x="0" y="0"/>
                </a:lnTo>
                <a:close/>
              </a:path>
            </a:pathLst>
          </a:custGeom>
          <a:blipFill>
            <a:blip r:embed="rId10"/>
            <a:stretch>
              <a:fillRect l="0" t="0" r="0" b="0"/>
            </a:stretch>
          </a:blipFill>
        </p:spPr>
      </p:sp>
      <p:grpSp>
        <p:nvGrpSpPr>
          <p:cNvPr name="Group 43" id="43"/>
          <p:cNvGrpSpPr/>
          <p:nvPr/>
        </p:nvGrpSpPr>
        <p:grpSpPr>
          <a:xfrm rot="0">
            <a:off x="6584937" y="9661159"/>
            <a:ext cx="617616" cy="617616"/>
            <a:chOff x="0" y="0"/>
            <a:chExt cx="823488" cy="823488"/>
          </a:xfrm>
        </p:grpSpPr>
        <p:grpSp>
          <p:nvGrpSpPr>
            <p:cNvPr name="Group 44" id="44"/>
            <p:cNvGrpSpPr/>
            <p:nvPr/>
          </p:nvGrpSpPr>
          <p:grpSpPr>
            <a:xfrm rot="0">
              <a:off x="10761" y="3295"/>
              <a:ext cx="770858" cy="770858"/>
              <a:chOff x="0" y="0"/>
              <a:chExt cx="207194" cy="207194"/>
            </a:xfrm>
          </p:grpSpPr>
          <p:sp>
            <p:nvSpPr>
              <p:cNvPr name="Freeform 45" id="45"/>
              <p:cNvSpPr/>
              <p:nvPr/>
            </p:nvSpPr>
            <p:spPr>
              <a:xfrm flipH="false" flipV="false" rot="0">
                <a:off x="0" y="0"/>
                <a:ext cx="207194" cy="207194"/>
              </a:xfrm>
              <a:custGeom>
                <a:avLst/>
                <a:gdLst/>
                <a:ahLst/>
                <a:cxnLst/>
                <a:rect r="r" b="b" t="t" l="l"/>
                <a:pathLst>
                  <a:path h="207194" w="207194">
                    <a:moveTo>
                      <a:pt x="0" y="0"/>
                    </a:moveTo>
                    <a:lnTo>
                      <a:pt x="207194" y="0"/>
                    </a:lnTo>
                    <a:lnTo>
                      <a:pt x="207194" y="207194"/>
                    </a:lnTo>
                    <a:lnTo>
                      <a:pt x="0" y="207194"/>
                    </a:lnTo>
                    <a:close/>
                  </a:path>
                </a:pathLst>
              </a:custGeom>
              <a:solidFill>
                <a:srgbClr val="FFFFFF"/>
              </a:solidFill>
            </p:spPr>
          </p:sp>
          <p:sp>
            <p:nvSpPr>
              <p:cNvPr name="TextBox 46" id="46"/>
              <p:cNvSpPr txBox="true"/>
              <p:nvPr/>
            </p:nvSpPr>
            <p:spPr>
              <a:xfrm>
                <a:off x="0" y="-28575"/>
                <a:ext cx="207194" cy="235769"/>
              </a:xfrm>
              <a:prstGeom prst="rect">
                <a:avLst/>
              </a:prstGeom>
            </p:spPr>
            <p:txBody>
              <a:bodyPr anchor="ctr" rtlCol="false" tIns="50800" lIns="50800" bIns="50800" rIns="50800"/>
              <a:lstStyle/>
              <a:p>
                <a:pPr algn="ctr">
                  <a:lnSpc>
                    <a:spcPts val="1960"/>
                  </a:lnSpc>
                </a:pPr>
              </a:p>
            </p:txBody>
          </p:sp>
        </p:grpSp>
        <p:sp>
          <p:nvSpPr>
            <p:cNvPr name="Freeform 47" id="47"/>
            <p:cNvSpPr/>
            <p:nvPr/>
          </p:nvSpPr>
          <p:spPr>
            <a:xfrm flipH="false" flipV="false" rot="0">
              <a:off x="0" y="0"/>
              <a:ext cx="823488" cy="823488"/>
            </a:xfrm>
            <a:custGeom>
              <a:avLst/>
              <a:gdLst/>
              <a:ahLst/>
              <a:cxnLst/>
              <a:rect r="r" b="b" t="t" l="l"/>
              <a:pathLst>
                <a:path h="823488" w="823488">
                  <a:moveTo>
                    <a:pt x="0" y="0"/>
                  </a:moveTo>
                  <a:lnTo>
                    <a:pt x="823488" y="0"/>
                  </a:lnTo>
                  <a:lnTo>
                    <a:pt x="823488" y="823488"/>
                  </a:lnTo>
                  <a:lnTo>
                    <a:pt x="0" y="823488"/>
                  </a:lnTo>
                  <a:lnTo>
                    <a:pt x="0" y="0"/>
                  </a:lnTo>
                  <a:close/>
                </a:path>
              </a:pathLst>
            </a:custGeom>
            <a:blipFill>
              <a:blip r:embed="rId11"/>
              <a:stretch>
                <a:fillRect l="0" t="0" r="0" b="0"/>
              </a:stretch>
            </a:blipFill>
          </p:spPr>
        </p:sp>
      </p:grpSp>
      <p:sp>
        <p:nvSpPr>
          <p:cNvPr name="TextBox 48" id="48"/>
          <p:cNvSpPr txBox="true"/>
          <p:nvPr/>
        </p:nvSpPr>
        <p:spPr>
          <a:xfrm rot="0">
            <a:off x="7140369" y="10206986"/>
            <a:ext cx="135348" cy="28790"/>
          </a:xfrm>
          <a:prstGeom prst="rect">
            <a:avLst/>
          </a:prstGeom>
        </p:spPr>
        <p:txBody>
          <a:bodyPr anchor="t" rtlCol="false" tIns="0" lIns="0" bIns="0" rIns="0">
            <a:spAutoFit/>
          </a:bodyPr>
          <a:lstStyle/>
          <a:p>
            <a:pPr algn="l">
              <a:lnSpc>
                <a:spcPts val="280"/>
              </a:lnSpc>
              <a:spcBef>
                <a:spcPct val="0"/>
              </a:spcBef>
            </a:pPr>
            <a:r>
              <a:rPr lang="en-US" sz="200">
                <a:solidFill>
                  <a:srgbClr val="161643"/>
                </a:solidFill>
                <a:latin typeface="Open Sans"/>
                <a:ea typeface="Open Sans"/>
                <a:cs typeface="Open Sans"/>
                <a:sym typeface="Open Sans"/>
              </a:rPr>
              <a:t>RTO: 41026</a:t>
            </a:r>
          </a:p>
        </p:txBody>
      </p:sp>
      <p:grpSp>
        <p:nvGrpSpPr>
          <p:cNvPr name="Group 49" id="49"/>
          <p:cNvGrpSpPr/>
          <p:nvPr/>
        </p:nvGrpSpPr>
        <p:grpSpPr>
          <a:xfrm rot="0">
            <a:off x="1725723" y="10321981"/>
            <a:ext cx="255194" cy="230775"/>
            <a:chOff x="0" y="0"/>
            <a:chExt cx="340259" cy="307700"/>
          </a:xfrm>
        </p:grpSpPr>
        <p:grpSp>
          <p:nvGrpSpPr>
            <p:cNvPr name="Group 50" id="50"/>
            <p:cNvGrpSpPr/>
            <p:nvPr/>
          </p:nvGrpSpPr>
          <p:grpSpPr>
            <a:xfrm rot="0">
              <a:off x="16280" y="0"/>
              <a:ext cx="307700" cy="307700"/>
              <a:chOff x="0" y="0"/>
              <a:chExt cx="812800" cy="812800"/>
            </a:xfrm>
          </p:grpSpPr>
          <p:sp>
            <p:nvSpPr>
              <p:cNvPr name="Freeform 51" id="5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52" id="5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53" id="53"/>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30</a:t>
              </a:r>
            </a:p>
          </p:txBody>
        </p:sp>
      </p:grpSp>
    </p:spTree>
  </p:cSld>
  <p:clrMapOvr>
    <a:masterClrMapping/>
  </p:clrMapOvr>
</p:sld>
</file>

<file path=ppt/slides/slide3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4869" y="1653300"/>
            <a:ext cx="10680444" cy="1563771"/>
            <a:chOff x="0" y="0"/>
            <a:chExt cx="2816214" cy="412334"/>
          </a:xfrm>
        </p:grpSpPr>
        <p:sp>
          <p:nvSpPr>
            <p:cNvPr name="Freeform 3" id="3"/>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A5DEF5"/>
            </a:solidFill>
          </p:spPr>
        </p:sp>
        <p:sp>
          <p:nvSpPr>
            <p:cNvPr name="TextBox 4" id="4"/>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5870" y="1588912"/>
            <a:ext cx="10680444" cy="1563771"/>
            <a:chOff x="0" y="0"/>
            <a:chExt cx="2816214" cy="412334"/>
          </a:xfrm>
        </p:grpSpPr>
        <p:sp>
          <p:nvSpPr>
            <p:cNvPr name="Freeform 6" id="6"/>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FFFFFF"/>
            </a:solidFill>
          </p:spPr>
        </p:sp>
        <p:sp>
          <p:nvSpPr>
            <p:cNvPr name="TextBox 7" id="7"/>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2920391" y="1381735"/>
            <a:ext cx="13829445" cy="1709714"/>
            <a:chOff x="0" y="0"/>
            <a:chExt cx="3646541" cy="450817"/>
          </a:xfrm>
        </p:grpSpPr>
        <p:sp>
          <p:nvSpPr>
            <p:cNvPr name="Freeform 9" id="9"/>
            <p:cNvSpPr/>
            <p:nvPr/>
          </p:nvSpPr>
          <p:spPr>
            <a:xfrm flipH="false" flipV="false" rot="0">
              <a:off x="0" y="0"/>
              <a:ext cx="3646541" cy="450817"/>
            </a:xfrm>
            <a:custGeom>
              <a:avLst/>
              <a:gdLst/>
              <a:ahLst/>
              <a:cxnLst/>
              <a:rect r="r" b="b" t="t" l="l"/>
              <a:pathLst>
                <a:path h="450817" w="3646541">
                  <a:moveTo>
                    <a:pt x="0" y="0"/>
                  </a:moveTo>
                  <a:lnTo>
                    <a:pt x="3646541" y="0"/>
                  </a:lnTo>
                  <a:lnTo>
                    <a:pt x="3646541" y="450817"/>
                  </a:lnTo>
                  <a:lnTo>
                    <a:pt x="0" y="450817"/>
                  </a:lnTo>
                  <a:close/>
                </a:path>
              </a:pathLst>
            </a:custGeom>
            <a:solidFill>
              <a:srgbClr val="161643"/>
            </a:solidFill>
          </p:spPr>
        </p:sp>
        <p:sp>
          <p:nvSpPr>
            <p:cNvPr name="TextBox 10" id="10"/>
            <p:cNvSpPr txBox="true"/>
            <p:nvPr/>
          </p:nvSpPr>
          <p:spPr>
            <a:xfrm>
              <a:off x="0" y="-28575"/>
              <a:ext cx="3646541" cy="479392"/>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8607442" y="2688827"/>
            <a:ext cx="1528538" cy="152853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8503645" y="1763460"/>
            <a:ext cx="2331691" cy="2734321"/>
            <a:chOff x="0" y="0"/>
            <a:chExt cx="660400" cy="774436"/>
          </a:xfrm>
        </p:grpSpPr>
        <p:sp>
          <p:nvSpPr>
            <p:cNvPr name="Freeform 15" id="15"/>
            <p:cNvSpPr/>
            <p:nvPr/>
          </p:nvSpPr>
          <p:spPr>
            <a:xfrm flipH="false" flipV="false" rot="0">
              <a:off x="0" y="0"/>
              <a:ext cx="660400" cy="774436"/>
            </a:xfrm>
            <a:custGeom>
              <a:avLst/>
              <a:gdLst/>
              <a:ahLst/>
              <a:cxnLst/>
              <a:rect r="r" b="b" t="t" l="l"/>
              <a:pathLst>
                <a:path h="774436" w="660400">
                  <a:moveTo>
                    <a:pt x="220252" y="755367"/>
                  </a:moveTo>
                  <a:cubicBezTo>
                    <a:pt x="254109" y="766881"/>
                    <a:pt x="292600" y="774436"/>
                    <a:pt x="330378" y="774436"/>
                  </a:cubicBezTo>
                  <a:cubicBezTo>
                    <a:pt x="368157" y="774436"/>
                    <a:pt x="404509" y="767959"/>
                    <a:pt x="438009" y="756445"/>
                  </a:cubicBezTo>
                  <a:cubicBezTo>
                    <a:pt x="438723" y="756086"/>
                    <a:pt x="439435" y="756086"/>
                    <a:pt x="440148" y="755727"/>
                  </a:cubicBezTo>
                  <a:cubicBezTo>
                    <a:pt x="565955" y="709671"/>
                    <a:pt x="658618" y="588057"/>
                    <a:pt x="660400" y="446786"/>
                  </a:cubicBezTo>
                  <a:lnTo>
                    <a:pt x="660400" y="0"/>
                  </a:lnTo>
                  <a:lnTo>
                    <a:pt x="0" y="0"/>
                  </a:lnTo>
                  <a:lnTo>
                    <a:pt x="0" y="446455"/>
                  </a:lnTo>
                  <a:cubicBezTo>
                    <a:pt x="1782" y="588776"/>
                    <a:pt x="93019" y="710391"/>
                    <a:pt x="220252" y="755367"/>
                  </a:cubicBezTo>
                  <a:close/>
                </a:path>
              </a:pathLst>
            </a:custGeom>
            <a:solidFill>
              <a:srgbClr val="A5DEF5"/>
            </a:solidFill>
          </p:spPr>
        </p:sp>
        <p:sp>
          <p:nvSpPr>
            <p:cNvPr name="TextBox 16" id="16"/>
            <p:cNvSpPr txBox="true"/>
            <p:nvPr/>
          </p:nvSpPr>
          <p:spPr>
            <a:xfrm>
              <a:off x="0" y="-28575"/>
              <a:ext cx="660400" cy="676011"/>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8417185" y="2076070"/>
            <a:ext cx="2109102" cy="210910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8560911" y="2219796"/>
            <a:ext cx="1821649" cy="182164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8688654" y="2376681"/>
            <a:ext cx="1566165" cy="1507880"/>
          </a:xfrm>
          <a:custGeom>
            <a:avLst/>
            <a:gdLst/>
            <a:ahLst/>
            <a:cxnLst/>
            <a:rect r="r" b="b" t="t" l="l"/>
            <a:pathLst>
              <a:path h="1507880" w="1566165">
                <a:moveTo>
                  <a:pt x="0" y="0"/>
                </a:moveTo>
                <a:lnTo>
                  <a:pt x="1566164" y="0"/>
                </a:lnTo>
                <a:lnTo>
                  <a:pt x="1566164" y="1507880"/>
                </a:lnTo>
                <a:lnTo>
                  <a:pt x="0" y="1507880"/>
                </a:lnTo>
                <a:lnTo>
                  <a:pt x="0" y="0"/>
                </a:lnTo>
                <a:close/>
              </a:path>
            </a:pathLst>
          </a:custGeom>
          <a:blipFill>
            <a:blip r:embed="rId2"/>
            <a:stretch>
              <a:fillRect l="0" t="0" r="0" b="0"/>
            </a:stretch>
          </a:blipFill>
        </p:spPr>
      </p:sp>
      <p:sp>
        <p:nvSpPr>
          <p:cNvPr name="TextBox 24" id="24"/>
          <p:cNvSpPr txBox="true"/>
          <p:nvPr/>
        </p:nvSpPr>
        <p:spPr>
          <a:xfrm rot="0">
            <a:off x="4710942" y="8810799"/>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25" id="25"/>
          <p:cNvGrpSpPr/>
          <p:nvPr/>
        </p:nvGrpSpPr>
        <p:grpSpPr>
          <a:xfrm rot="0">
            <a:off x="410768" y="4887686"/>
            <a:ext cx="10115519" cy="3808813"/>
            <a:chOff x="0" y="0"/>
            <a:chExt cx="3505243" cy="1319835"/>
          </a:xfrm>
        </p:grpSpPr>
        <p:sp>
          <p:nvSpPr>
            <p:cNvPr name="Freeform 26" id="26"/>
            <p:cNvSpPr/>
            <p:nvPr/>
          </p:nvSpPr>
          <p:spPr>
            <a:xfrm flipH="false" flipV="false" rot="0">
              <a:off x="0" y="0"/>
              <a:ext cx="3505243" cy="1319835"/>
            </a:xfrm>
            <a:custGeom>
              <a:avLst/>
              <a:gdLst/>
              <a:ahLst/>
              <a:cxnLst/>
              <a:rect r="r" b="b" t="t" l="l"/>
              <a:pathLst>
                <a:path h="1319835" w="3505243">
                  <a:moveTo>
                    <a:pt x="0" y="0"/>
                  </a:moveTo>
                  <a:lnTo>
                    <a:pt x="3505243" y="0"/>
                  </a:lnTo>
                  <a:lnTo>
                    <a:pt x="3505243" y="1319835"/>
                  </a:lnTo>
                  <a:lnTo>
                    <a:pt x="0" y="1319835"/>
                  </a:lnTo>
                  <a:close/>
                </a:path>
              </a:pathLst>
            </a:custGeom>
            <a:solidFill>
              <a:srgbClr val="161643"/>
            </a:solidFill>
          </p:spPr>
        </p:sp>
        <p:sp>
          <p:nvSpPr>
            <p:cNvPr name="TextBox 27" id="27"/>
            <p:cNvSpPr txBox="true"/>
            <p:nvPr/>
          </p:nvSpPr>
          <p:spPr>
            <a:xfrm>
              <a:off x="0" y="-28575"/>
              <a:ext cx="3505243" cy="1348410"/>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0">
            <a:off x="86057" y="3954305"/>
            <a:ext cx="1502885" cy="1502885"/>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DEF5"/>
            </a:solidFill>
          </p:spPr>
        </p:sp>
        <p:sp>
          <p:nvSpPr>
            <p:cNvPr name="TextBox 30" id="3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1" id="31"/>
          <p:cNvSpPr/>
          <p:nvPr/>
        </p:nvSpPr>
        <p:spPr>
          <a:xfrm flipH="false" flipV="false" rot="0">
            <a:off x="339551" y="4385192"/>
            <a:ext cx="995898" cy="641109"/>
          </a:xfrm>
          <a:custGeom>
            <a:avLst/>
            <a:gdLst/>
            <a:ahLst/>
            <a:cxnLst/>
            <a:rect r="r" b="b" t="t" l="l"/>
            <a:pathLst>
              <a:path h="641109" w="995898">
                <a:moveTo>
                  <a:pt x="0" y="0"/>
                </a:moveTo>
                <a:lnTo>
                  <a:pt x="995898" y="0"/>
                </a:lnTo>
                <a:lnTo>
                  <a:pt x="995898" y="641110"/>
                </a:lnTo>
                <a:lnTo>
                  <a:pt x="0" y="6411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2" id="32"/>
          <p:cNvSpPr txBox="true"/>
          <p:nvPr/>
        </p:nvSpPr>
        <p:spPr>
          <a:xfrm rot="0">
            <a:off x="1665990" y="4179148"/>
            <a:ext cx="6751195" cy="402683"/>
          </a:xfrm>
          <a:prstGeom prst="rect">
            <a:avLst/>
          </a:prstGeom>
        </p:spPr>
        <p:txBody>
          <a:bodyPr anchor="t" rtlCol="false" tIns="0" lIns="0" bIns="0" rIns="0">
            <a:spAutoFit/>
          </a:bodyPr>
          <a:lstStyle/>
          <a:p>
            <a:pPr algn="l">
              <a:lnSpc>
                <a:spcPts val="2976"/>
              </a:lnSpc>
            </a:pPr>
            <a:r>
              <a:rPr lang="en-US" b="true" sz="3166">
                <a:solidFill>
                  <a:srgbClr val="161643"/>
                </a:solidFill>
                <a:latin typeface="Open Sans Bold"/>
                <a:ea typeface="Open Sans Bold"/>
                <a:cs typeface="Open Sans Bold"/>
                <a:sym typeface="Open Sans Bold"/>
              </a:rPr>
              <a:t>FLEXIBLE INDUSTRY PATHWAYS</a:t>
            </a:r>
          </a:p>
        </p:txBody>
      </p:sp>
      <p:sp>
        <p:nvSpPr>
          <p:cNvPr name="TextBox 33" id="33"/>
          <p:cNvSpPr txBox="true"/>
          <p:nvPr/>
        </p:nvSpPr>
        <p:spPr>
          <a:xfrm rot="0">
            <a:off x="1665990" y="4644640"/>
            <a:ext cx="4565593" cy="189127"/>
          </a:xfrm>
          <a:prstGeom prst="rect">
            <a:avLst/>
          </a:prstGeom>
        </p:spPr>
        <p:txBody>
          <a:bodyPr anchor="t" rtlCol="false" tIns="0" lIns="0" bIns="0" rIns="0">
            <a:spAutoFit/>
          </a:bodyPr>
          <a:lstStyle/>
          <a:p>
            <a:pPr algn="l">
              <a:lnSpc>
                <a:spcPts val="1420"/>
              </a:lnSpc>
            </a:pPr>
            <a:r>
              <a:rPr lang="en-US" b="true" sz="1511">
                <a:solidFill>
                  <a:srgbClr val="A5DEF5"/>
                </a:solidFill>
                <a:latin typeface="Open Sans Bold"/>
                <a:ea typeface="Open Sans Bold"/>
                <a:cs typeface="Open Sans Bold"/>
                <a:sym typeface="Open Sans Bold"/>
              </a:rPr>
              <a:t>STUDENT TESTIMONIALS </a:t>
            </a:r>
          </a:p>
        </p:txBody>
      </p:sp>
      <p:grpSp>
        <p:nvGrpSpPr>
          <p:cNvPr name="Group 34" id="34"/>
          <p:cNvGrpSpPr/>
          <p:nvPr/>
        </p:nvGrpSpPr>
        <p:grpSpPr>
          <a:xfrm rot="0">
            <a:off x="1665990" y="4929153"/>
            <a:ext cx="8737393" cy="3688215"/>
            <a:chOff x="0" y="0"/>
            <a:chExt cx="11649857" cy="4917620"/>
          </a:xfrm>
        </p:grpSpPr>
        <p:grpSp>
          <p:nvGrpSpPr>
            <p:cNvPr name="Group 35" id="35"/>
            <p:cNvGrpSpPr/>
            <p:nvPr/>
          </p:nvGrpSpPr>
          <p:grpSpPr>
            <a:xfrm rot="0">
              <a:off x="76074" y="209332"/>
              <a:ext cx="3754089" cy="429406"/>
              <a:chOff x="0" y="0"/>
              <a:chExt cx="953715" cy="109089"/>
            </a:xfrm>
          </p:grpSpPr>
          <p:sp>
            <p:nvSpPr>
              <p:cNvPr name="Freeform 36" id="36"/>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37" id="37"/>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38" id="38"/>
            <p:cNvGrpSpPr/>
            <p:nvPr/>
          </p:nvGrpSpPr>
          <p:grpSpPr>
            <a:xfrm rot="0">
              <a:off x="0" y="0"/>
              <a:ext cx="587953" cy="587953"/>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41" id="41"/>
            <p:cNvSpPr/>
            <p:nvPr/>
          </p:nvSpPr>
          <p:spPr>
            <a:xfrm flipH="false" flipV="false" rot="0">
              <a:off x="89239" y="11176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2" id="42"/>
            <p:cNvGrpSpPr/>
            <p:nvPr/>
          </p:nvGrpSpPr>
          <p:grpSpPr>
            <a:xfrm rot="0">
              <a:off x="76074" y="679047"/>
              <a:ext cx="3754089" cy="1779762"/>
              <a:chOff x="0" y="0"/>
              <a:chExt cx="953715" cy="452143"/>
            </a:xfrm>
          </p:grpSpPr>
          <p:sp>
            <p:nvSpPr>
              <p:cNvPr name="Freeform 43" id="43"/>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44" id="44"/>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45" id="45"/>
            <p:cNvSpPr txBox="true"/>
            <p:nvPr/>
          </p:nvSpPr>
          <p:spPr>
            <a:xfrm rot="0">
              <a:off x="219070" y="736679"/>
              <a:ext cx="3468097" cy="18465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“The</a:t>
              </a:r>
              <a:r>
                <a:rPr lang="en-US" sz="1163" i="true">
                  <a:solidFill>
                    <a:srgbClr val="161643"/>
                  </a:solidFill>
                  <a:latin typeface="Open Sans Italics"/>
                  <a:ea typeface="Open Sans Italics"/>
                  <a:cs typeface="Open Sans Italics"/>
                  <a:sym typeface="Open Sans Italics"/>
                </a:rPr>
                <a:t> highlight of my Flexible Industry Pathway has been earning my certificate and building strong hands-on skills. I’m proud of what I’ve learnt, and have now been accepted into a School Based Apprenticeship.”</a:t>
              </a:r>
            </a:p>
            <a:p>
              <a:pPr algn="l">
                <a:lnSpc>
                  <a:spcPts val="1629"/>
                </a:lnSpc>
                <a:spcBef>
                  <a:spcPct val="0"/>
                </a:spcBef>
              </a:pPr>
            </a:p>
          </p:txBody>
        </p:sp>
        <p:grpSp>
          <p:nvGrpSpPr>
            <p:cNvPr name="Group 46" id="46"/>
            <p:cNvGrpSpPr/>
            <p:nvPr/>
          </p:nvGrpSpPr>
          <p:grpSpPr>
            <a:xfrm rot="0">
              <a:off x="3971766" y="209332"/>
              <a:ext cx="3754089" cy="429406"/>
              <a:chOff x="0" y="0"/>
              <a:chExt cx="953715" cy="109089"/>
            </a:xfrm>
          </p:grpSpPr>
          <p:sp>
            <p:nvSpPr>
              <p:cNvPr name="Freeform 47" id="47"/>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48" id="48"/>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49" id="49"/>
            <p:cNvGrpSpPr/>
            <p:nvPr/>
          </p:nvGrpSpPr>
          <p:grpSpPr>
            <a:xfrm rot="0">
              <a:off x="3895692" y="0"/>
              <a:ext cx="587953" cy="587953"/>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1" id="5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52" id="52"/>
            <p:cNvSpPr/>
            <p:nvPr/>
          </p:nvSpPr>
          <p:spPr>
            <a:xfrm flipH="false" flipV="false" rot="0">
              <a:off x="3984931" y="111760"/>
              <a:ext cx="409476" cy="364434"/>
            </a:xfrm>
            <a:custGeom>
              <a:avLst/>
              <a:gdLst/>
              <a:ahLst/>
              <a:cxnLst/>
              <a:rect r="r" b="b" t="t" l="l"/>
              <a:pathLst>
                <a:path h="364434" w="409476">
                  <a:moveTo>
                    <a:pt x="0" y="0"/>
                  </a:moveTo>
                  <a:lnTo>
                    <a:pt x="409475" y="0"/>
                  </a:lnTo>
                  <a:lnTo>
                    <a:pt x="409475"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3" id="53"/>
            <p:cNvGrpSpPr/>
            <p:nvPr/>
          </p:nvGrpSpPr>
          <p:grpSpPr>
            <a:xfrm rot="0">
              <a:off x="3971766" y="679047"/>
              <a:ext cx="3754089" cy="1779762"/>
              <a:chOff x="0" y="0"/>
              <a:chExt cx="953715" cy="452143"/>
            </a:xfrm>
          </p:grpSpPr>
          <p:sp>
            <p:nvSpPr>
              <p:cNvPr name="Freeform 54" id="54"/>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55" id="55"/>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56" id="56"/>
            <p:cNvSpPr txBox="true"/>
            <p:nvPr/>
          </p:nvSpPr>
          <p:spPr>
            <a:xfrm rot="0">
              <a:off x="4114762" y="736679"/>
              <a:ext cx="3468097" cy="15798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“The skills I’ve developed have been the most rewarding</a:t>
              </a:r>
              <a:r>
                <a:rPr lang="en-US" sz="1163" i="true">
                  <a:solidFill>
                    <a:srgbClr val="161643"/>
                  </a:solidFill>
                  <a:latin typeface="Open Sans Italics"/>
                  <a:ea typeface="Open Sans Italics"/>
                  <a:cs typeface="Open Sans Italics"/>
                  <a:sym typeface="Open Sans Italics"/>
                </a:rPr>
                <a:t> part of my FIP. I’m proud of the networking, programming, and cyber security skills I’ve learnt, and I plan to continue building my qualifications and start a career in IT.”</a:t>
              </a:r>
            </a:p>
          </p:txBody>
        </p:sp>
        <p:grpSp>
          <p:nvGrpSpPr>
            <p:cNvPr name="Group 57" id="57"/>
            <p:cNvGrpSpPr/>
            <p:nvPr/>
          </p:nvGrpSpPr>
          <p:grpSpPr>
            <a:xfrm rot="0">
              <a:off x="7892685" y="209332"/>
              <a:ext cx="3754089" cy="429406"/>
              <a:chOff x="0" y="0"/>
              <a:chExt cx="953715" cy="109089"/>
            </a:xfrm>
          </p:grpSpPr>
          <p:sp>
            <p:nvSpPr>
              <p:cNvPr name="Freeform 58" id="58"/>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59" id="59"/>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60" id="60"/>
            <p:cNvGrpSpPr/>
            <p:nvPr/>
          </p:nvGrpSpPr>
          <p:grpSpPr>
            <a:xfrm rot="0">
              <a:off x="7816611" y="0"/>
              <a:ext cx="587953" cy="587953"/>
              <a:chOff x="0" y="0"/>
              <a:chExt cx="812800" cy="812800"/>
            </a:xfrm>
          </p:grpSpPr>
          <p:sp>
            <p:nvSpPr>
              <p:cNvPr name="Freeform 61" id="6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62" id="6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63" id="63"/>
            <p:cNvSpPr/>
            <p:nvPr/>
          </p:nvSpPr>
          <p:spPr>
            <a:xfrm flipH="false" flipV="false" rot="0">
              <a:off x="7905849" y="11176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4" id="64"/>
            <p:cNvGrpSpPr/>
            <p:nvPr/>
          </p:nvGrpSpPr>
          <p:grpSpPr>
            <a:xfrm rot="0">
              <a:off x="7892685" y="679047"/>
              <a:ext cx="3754089" cy="1779762"/>
              <a:chOff x="0" y="0"/>
              <a:chExt cx="953715" cy="452143"/>
            </a:xfrm>
          </p:grpSpPr>
          <p:sp>
            <p:nvSpPr>
              <p:cNvPr name="Freeform 65" id="65"/>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66" id="66"/>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67" id="67"/>
            <p:cNvSpPr txBox="true"/>
            <p:nvPr/>
          </p:nvSpPr>
          <p:spPr>
            <a:xfrm rot="0">
              <a:off x="8035681" y="736679"/>
              <a:ext cx="3468097" cy="15798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“Learning from professionals and gaining future-ready skills has been rewarding. I’m proud of the welding techniques, teamwork skills, and qualifications I’ve gained, and I’ll use them to help secure an apprenticeship.”</a:t>
              </a:r>
            </a:p>
          </p:txBody>
        </p:sp>
        <p:grpSp>
          <p:nvGrpSpPr>
            <p:cNvPr name="Group 68" id="68"/>
            <p:cNvGrpSpPr/>
            <p:nvPr/>
          </p:nvGrpSpPr>
          <p:grpSpPr>
            <a:xfrm rot="0">
              <a:off x="79157" y="2668142"/>
              <a:ext cx="3754089" cy="429406"/>
              <a:chOff x="0" y="0"/>
              <a:chExt cx="953715" cy="109089"/>
            </a:xfrm>
          </p:grpSpPr>
          <p:sp>
            <p:nvSpPr>
              <p:cNvPr name="Freeform 69" id="69"/>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70" id="70"/>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71" id="71"/>
            <p:cNvGrpSpPr/>
            <p:nvPr/>
          </p:nvGrpSpPr>
          <p:grpSpPr>
            <a:xfrm rot="0">
              <a:off x="3083" y="2458810"/>
              <a:ext cx="587953" cy="587953"/>
              <a:chOff x="0" y="0"/>
              <a:chExt cx="812800" cy="812800"/>
            </a:xfrm>
          </p:grpSpPr>
          <p:sp>
            <p:nvSpPr>
              <p:cNvPr name="Freeform 72" id="7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3" id="7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74" id="74"/>
            <p:cNvSpPr/>
            <p:nvPr/>
          </p:nvSpPr>
          <p:spPr>
            <a:xfrm flipH="false" flipV="false" rot="0">
              <a:off x="92322" y="257057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5" id="75"/>
            <p:cNvGrpSpPr/>
            <p:nvPr/>
          </p:nvGrpSpPr>
          <p:grpSpPr>
            <a:xfrm rot="0">
              <a:off x="79157" y="3137857"/>
              <a:ext cx="3754089" cy="1779762"/>
              <a:chOff x="0" y="0"/>
              <a:chExt cx="953715" cy="452143"/>
            </a:xfrm>
          </p:grpSpPr>
          <p:sp>
            <p:nvSpPr>
              <p:cNvPr name="Freeform 76" id="76"/>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77" id="77"/>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78" id="78"/>
            <p:cNvSpPr txBox="true"/>
            <p:nvPr/>
          </p:nvSpPr>
          <p:spPr>
            <a:xfrm rot="0">
              <a:off x="222153" y="3195489"/>
              <a:ext cx="3468097" cy="13131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“Electrot</a:t>
              </a:r>
              <a:r>
                <a:rPr lang="en-US" sz="1163" i="true">
                  <a:solidFill>
                    <a:srgbClr val="161643"/>
                  </a:solidFill>
                  <a:latin typeface="Open Sans Italics"/>
                  <a:ea typeface="Open Sans Italics"/>
                  <a:cs typeface="Open Sans Italics"/>
                  <a:sym typeface="Open Sans Italics"/>
                </a:rPr>
                <a:t>echnology at Central Yorke has been awesome. We had a great mix of theory and hands-on practical work, and I loved connecting everything and seeing how it works in real life.”</a:t>
              </a:r>
            </a:p>
          </p:txBody>
        </p:sp>
        <p:grpSp>
          <p:nvGrpSpPr>
            <p:cNvPr name="Group 79" id="79"/>
            <p:cNvGrpSpPr/>
            <p:nvPr/>
          </p:nvGrpSpPr>
          <p:grpSpPr>
            <a:xfrm rot="0">
              <a:off x="3974849" y="2668142"/>
              <a:ext cx="3754089" cy="429406"/>
              <a:chOff x="0" y="0"/>
              <a:chExt cx="953715" cy="109089"/>
            </a:xfrm>
          </p:grpSpPr>
          <p:sp>
            <p:nvSpPr>
              <p:cNvPr name="Freeform 80" id="80"/>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81" id="81"/>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82" id="82"/>
            <p:cNvGrpSpPr/>
            <p:nvPr/>
          </p:nvGrpSpPr>
          <p:grpSpPr>
            <a:xfrm rot="0">
              <a:off x="3898775" y="2458810"/>
              <a:ext cx="587953" cy="587953"/>
              <a:chOff x="0" y="0"/>
              <a:chExt cx="812800" cy="812800"/>
            </a:xfrm>
          </p:grpSpPr>
          <p:sp>
            <p:nvSpPr>
              <p:cNvPr name="Freeform 83" id="8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84" id="8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85" id="85"/>
            <p:cNvSpPr/>
            <p:nvPr/>
          </p:nvSpPr>
          <p:spPr>
            <a:xfrm flipH="false" flipV="false" rot="0">
              <a:off x="3988014" y="257057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86" id="86"/>
            <p:cNvGrpSpPr/>
            <p:nvPr/>
          </p:nvGrpSpPr>
          <p:grpSpPr>
            <a:xfrm rot="0">
              <a:off x="3974849" y="3137857"/>
              <a:ext cx="3754089" cy="1779762"/>
              <a:chOff x="0" y="0"/>
              <a:chExt cx="953715" cy="452143"/>
            </a:xfrm>
          </p:grpSpPr>
          <p:sp>
            <p:nvSpPr>
              <p:cNvPr name="Freeform 87" id="87"/>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88" id="88"/>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89" id="89"/>
            <p:cNvSpPr txBox="true"/>
            <p:nvPr/>
          </p:nvSpPr>
          <p:spPr>
            <a:xfrm rot="0">
              <a:off x="4117845" y="3195489"/>
              <a:ext cx="3468097" cy="15798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“The</a:t>
              </a:r>
              <a:r>
                <a:rPr lang="en-US" sz="1163" i="true">
                  <a:solidFill>
                    <a:srgbClr val="161643"/>
                  </a:solidFill>
                  <a:latin typeface="Open Sans Italics"/>
                  <a:ea typeface="Open Sans Italics"/>
                  <a:cs typeface="Open Sans Italics"/>
                  <a:sym typeface="Open Sans Italics"/>
                </a:rPr>
                <a:t> Electrotechnology FIP has helped me explore pathways to becoming an  electrician. I’m looking forward to doing more work experience, and I already have time lined up with a local electrician to build my skills.”</a:t>
              </a:r>
            </a:p>
          </p:txBody>
        </p:sp>
        <p:grpSp>
          <p:nvGrpSpPr>
            <p:cNvPr name="Group 90" id="90"/>
            <p:cNvGrpSpPr/>
            <p:nvPr/>
          </p:nvGrpSpPr>
          <p:grpSpPr>
            <a:xfrm rot="0">
              <a:off x="7895768" y="2668142"/>
              <a:ext cx="3754089" cy="429406"/>
              <a:chOff x="0" y="0"/>
              <a:chExt cx="953715" cy="109089"/>
            </a:xfrm>
          </p:grpSpPr>
          <p:sp>
            <p:nvSpPr>
              <p:cNvPr name="Freeform 91" id="91"/>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92" id="92"/>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93" id="93"/>
            <p:cNvGrpSpPr/>
            <p:nvPr/>
          </p:nvGrpSpPr>
          <p:grpSpPr>
            <a:xfrm rot="0">
              <a:off x="7819694" y="2458810"/>
              <a:ext cx="587953" cy="587953"/>
              <a:chOff x="0" y="0"/>
              <a:chExt cx="812800" cy="812800"/>
            </a:xfrm>
          </p:grpSpPr>
          <p:sp>
            <p:nvSpPr>
              <p:cNvPr name="Freeform 94" id="9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95" id="9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96" id="96"/>
            <p:cNvSpPr/>
            <p:nvPr/>
          </p:nvSpPr>
          <p:spPr>
            <a:xfrm flipH="false" flipV="false" rot="0">
              <a:off x="7908933" y="257057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97" id="97"/>
            <p:cNvGrpSpPr/>
            <p:nvPr/>
          </p:nvGrpSpPr>
          <p:grpSpPr>
            <a:xfrm rot="0">
              <a:off x="7895768" y="3137857"/>
              <a:ext cx="3754089" cy="1779762"/>
              <a:chOff x="0" y="0"/>
              <a:chExt cx="953715" cy="452143"/>
            </a:xfrm>
          </p:grpSpPr>
          <p:sp>
            <p:nvSpPr>
              <p:cNvPr name="Freeform 98" id="98"/>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99" id="99"/>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100" id="100"/>
            <p:cNvSpPr txBox="true"/>
            <p:nvPr/>
          </p:nvSpPr>
          <p:spPr>
            <a:xfrm rot="0">
              <a:off x="8038764" y="3195489"/>
              <a:ext cx="3468097" cy="15798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“The maths was easier than I expected, and General Maths helped a lot. I liked meeting students from other schools and learning in a new environment. Work experience was a highlight, I learnt so much about the industry.”</a:t>
              </a:r>
            </a:p>
          </p:txBody>
        </p:sp>
      </p:grpSp>
      <p:grpSp>
        <p:nvGrpSpPr>
          <p:cNvPr name="Group 101" id="101"/>
          <p:cNvGrpSpPr/>
          <p:nvPr/>
        </p:nvGrpSpPr>
        <p:grpSpPr>
          <a:xfrm rot="0">
            <a:off x="179993" y="8733820"/>
            <a:ext cx="230775" cy="230775"/>
            <a:chOff x="0" y="0"/>
            <a:chExt cx="307700" cy="307700"/>
          </a:xfrm>
        </p:grpSpPr>
        <p:grpSp>
          <p:nvGrpSpPr>
            <p:cNvPr name="Group 102" id="102"/>
            <p:cNvGrpSpPr/>
            <p:nvPr/>
          </p:nvGrpSpPr>
          <p:grpSpPr>
            <a:xfrm rot="0">
              <a:off x="0" y="0"/>
              <a:ext cx="307700" cy="307700"/>
              <a:chOff x="0" y="0"/>
              <a:chExt cx="812800" cy="812800"/>
            </a:xfrm>
          </p:grpSpPr>
          <p:sp>
            <p:nvSpPr>
              <p:cNvPr name="Freeform 103" id="10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104" id="10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05" id="105"/>
            <p:cNvSpPr txBox="true"/>
            <p:nvPr/>
          </p:nvSpPr>
          <p:spPr>
            <a:xfrm rot="0">
              <a:off x="4823" y="35032"/>
              <a:ext cx="298055"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31</a:t>
              </a:r>
            </a:p>
          </p:txBody>
        </p:sp>
      </p:grpSp>
    </p:spTree>
  </p:cSld>
  <p:clrMapOvr>
    <a:masterClrMapping/>
  </p:clrMapOvr>
</p:sld>
</file>

<file path=ppt/slides/slide3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14418" y="7875237"/>
            <a:ext cx="8063165" cy="2893364"/>
            <a:chOff x="0" y="0"/>
            <a:chExt cx="866897" cy="311075"/>
          </a:xfrm>
        </p:grpSpPr>
        <p:sp>
          <p:nvSpPr>
            <p:cNvPr name="Freeform 3" id="3"/>
            <p:cNvSpPr/>
            <p:nvPr/>
          </p:nvSpPr>
          <p:spPr>
            <a:xfrm flipH="false" flipV="false" rot="0">
              <a:off x="0" y="0"/>
              <a:ext cx="866897" cy="311075"/>
            </a:xfrm>
            <a:custGeom>
              <a:avLst/>
              <a:gdLst/>
              <a:ahLst/>
              <a:cxnLst/>
              <a:rect r="r" b="b" t="t" l="l"/>
              <a:pathLst>
                <a:path h="311075" w="866897">
                  <a:moveTo>
                    <a:pt x="0" y="0"/>
                  </a:moveTo>
                  <a:lnTo>
                    <a:pt x="866897" y="0"/>
                  </a:lnTo>
                  <a:lnTo>
                    <a:pt x="866897" y="311075"/>
                  </a:lnTo>
                  <a:lnTo>
                    <a:pt x="0" y="311075"/>
                  </a:lnTo>
                  <a:close/>
                </a:path>
              </a:pathLst>
            </a:custGeom>
            <a:solidFill>
              <a:srgbClr val="A5DEF5"/>
            </a:solidFill>
          </p:spPr>
        </p:sp>
        <p:sp>
          <p:nvSpPr>
            <p:cNvPr name="TextBox 4" id="4"/>
            <p:cNvSpPr txBox="true"/>
            <p:nvPr/>
          </p:nvSpPr>
          <p:spPr>
            <a:xfrm>
              <a:off x="0" y="-28575"/>
              <a:ext cx="866897" cy="33965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1566000" y="7994373"/>
            <a:ext cx="7560000" cy="2893364"/>
            <a:chOff x="0" y="0"/>
            <a:chExt cx="812800" cy="311075"/>
          </a:xfrm>
        </p:grpSpPr>
        <p:sp>
          <p:nvSpPr>
            <p:cNvPr name="Freeform 6" id="6"/>
            <p:cNvSpPr/>
            <p:nvPr/>
          </p:nvSpPr>
          <p:spPr>
            <a:xfrm flipH="false" flipV="false" rot="0">
              <a:off x="0" y="0"/>
              <a:ext cx="812800" cy="311075"/>
            </a:xfrm>
            <a:custGeom>
              <a:avLst/>
              <a:gdLst/>
              <a:ahLst/>
              <a:cxnLst/>
              <a:rect r="r" b="b" t="t" l="l"/>
              <a:pathLst>
                <a:path h="311075" w="812800">
                  <a:moveTo>
                    <a:pt x="0" y="0"/>
                  </a:moveTo>
                  <a:lnTo>
                    <a:pt x="812800" y="0"/>
                  </a:lnTo>
                  <a:lnTo>
                    <a:pt x="812800" y="311075"/>
                  </a:lnTo>
                  <a:lnTo>
                    <a:pt x="0" y="311075"/>
                  </a:lnTo>
                  <a:close/>
                </a:path>
              </a:pathLst>
            </a:custGeom>
            <a:solidFill>
              <a:srgbClr val="FFFFFF"/>
            </a:solidFill>
          </p:spPr>
        </p:sp>
        <p:sp>
          <p:nvSpPr>
            <p:cNvPr name="TextBox 7" id="7"/>
            <p:cNvSpPr txBox="true"/>
            <p:nvPr/>
          </p:nvSpPr>
          <p:spPr>
            <a:xfrm>
              <a:off x="0" y="-28575"/>
              <a:ext cx="812800" cy="339650"/>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062835" y="8091736"/>
            <a:ext cx="8566329" cy="2893364"/>
            <a:chOff x="0" y="0"/>
            <a:chExt cx="920994" cy="311075"/>
          </a:xfrm>
        </p:grpSpPr>
        <p:sp>
          <p:nvSpPr>
            <p:cNvPr name="Freeform 9" id="9"/>
            <p:cNvSpPr/>
            <p:nvPr/>
          </p:nvSpPr>
          <p:spPr>
            <a:xfrm flipH="false" flipV="false" rot="0">
              <a:off x="0" y="0"/>
              <a:ext cx="920994" cy="311075"/>
            </a:xfrm>
            <a:custGeom>
              <a:avLst/>
              <a:gdLst/>
              <a:ahLst/>
              <a:cxnLst/>
              <a:rect r="r" b="b" t="t" l="l"/>
              <a:pathLst>
                <a:path h="311075" w="920994">
                  <a:moveTo>
                    <a:pt x="0" y="0"/>
                  </a:moveTo>
                  <a:lnTo>
                    <a:pt x="920994" y="0"/>
                  </a:lnTo>
                  <a:lnTo>
                    <a:pt x="920994" y="311075"/>
                  </a:lnTo>
                  <a:lnTo>
                    <a:pt x="0" y="311075"/>
                  </a:lnTo>
                  <a:close/>
                </a:path>
              </a:pathLst>
            </a:custGeom>
            <a:solidFill>
              <a:srgbClr val="161643"/>
            </a:solidFill>
          </p:spPr>
        </p:sp>
        <p:sp>
          <p:nvSpPr>
            <p:cNvPr name="TextBox 10" id="10"/>
            <p:cNvSpPr txBox="true"/>
            <p:nvPr/>
          </p:nvSpPr>
          <p:spPr>
            <a:xfrm>
              <a:off x="0" y="-28575"/>
              <a:ext cx="920994" cy="339650"/>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1314418" y="-245196"/>
            <a:ext cx="8063165" cy="7250280"/>
            <a:chOff x="0" y="0"/>
            <a:chExt cx="866897" cy="779501"/>
          </a:xfrm>
        </p:grpSpPr>
        <p:sp>
          <p:nvSpPr>
            <p:cNvPr name="Freeform 12" id="12"/>
            <p:cNvSpPr/>
            <p:nvPr/>
          </p:nvSpPr>
          <p:spPr>
            <a:xfrm flipH="false" flipV="false" rot="0">
              <a:off x="0" y="0"/>
              <a:ext cx="866897" cy="779501"/>
            </a:xfrm>
            <a:custGeom>
              <a:avLst/>
              <a:gdLst/>
              <a:ahLst/>
              <a:cxnLst/>
              <a:rect r="r" b="b" t="t" l="l"/>
              <a:pathLst>
                <a:path h="779501" w="866897">
                  <a:moveTo>
                    <a:pt x="0" y="0"/>
                  </a:moveTo>
                  <a:lnTo>
                    <a:pt x="866897" y="0"/>
                  </a:lnTo>
                  <a:lnTo>
                    <a:pt x="866897" y="779501"/>
                  </a:lnTo>
                  <a:lnTo>
                    <a:pt x="0" y="779501"/>
                  </a:lnTo>
                  <a:close/>
                </a:path>
              </a:pathLst>
            </a:custGeom>
            <a:solidFill>
              <a:srgbClr val="A5DEF5"/>
            </a:solidFill>
          </p:spPr>
        </p:sp>
        <p:sp>
          <p:nvSpPr>
            <p:cNvPr name="TextBox 13" id="13"/>
            <p:cNvSpPr txBox="true"/>
            <p:nvPr/>
          </p:nvSpPr>
          <p:spPr>
            <a:xfrm>
              <a:off x="0" y="-28575"/>
              <a:ext cx="866897" cy="808076"/>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0">
            <a:off x="4650692" y="5057175"/>
            <a:ext cx="4985045" cy="4985045"/>
            <a:chOff x="0" y="0"/>
            <a:chExt cx="6646726" cy="6646726"/>
          </a:xfrm>
        </p:grpSpPr>
        <p:grpSp>
          <p:nvGrpSpPr>
            <p:cNvPr name="Group 15" id="15"/>
            <p:cNvGrpSpPr/>
            <p:nvPr/>
          </p:nvGrpSpPr>
          <p:grpSpPr>
            <a:xfrm rot="0">
              <a:off x="0" y="0"/>
              <a:ext cx="6646726" cy="6646726"/>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7" id="17"/>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grpSp>
          <p:nvGrpSpPr>
            <p:cNvPr name="Group 18" id="18"/>
            <p:cNvGrpSpPr/>
            <p:nvPr/>
          </p:nvGrpSpPr>
          <p:grpSpPr>
            <a:xfrm rot="0">
              <a:off x="452946" y="452946"/>
              <a:ext cx="5740834" cy="5740834"/>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sp>
          <p:nvSpPr>
            <p:cNvPr name="Freeform 21" id="21"/>
            <p:cNvSpPr/>
            <p:nvPr/>
          </p:nvSpPr>
          <p:spPr>
            <a:xfrm flipH="false" flipV="false" rot="0">
              <a:off x="855519" y="947360"/>
              <a:ext cx="4935688" cy="4752007"/>
            </a:xfrm>
            <a:custGeom>
              <a:avLst/>
              <a:gdLst/>
              <a:ahLst/>
              <a:cxnLst/>
              <a:rect r="r" b="b" t="t" l="l"/>
              <a:pathLst>
                <a:path h="4752007" w="4935688">
                  <a:moveTo>
                    <a:pt x="0" y="0"/>
                  </a:moveTo>
                  <a:lnTo>
                    <a:pt x="4935688" y="0"/>
                  </a:lnTo>
                  <a:lnTo>
                    <a:pt x="4935688" y="4752006"/>
                  </a:lnTo>
                  <a:lnTo>
                    <a:pt x="0" y="4752006"/>
                  </a:lnTo>
                  <a:lnTo>
                    <a:pt x="0" y="0"/>
                  </a:lnTo>
                  <a:close/>
                </a:path>
              </a:pathLst>
            </a:custGeom>
            <a:blipFill>
              <a:blip r:embed="rId2"/>
              <a:stretch>
                <a:fillRect l="0" t="0" r="0" b="0"/>
              </a:stretch>
            </a:blipFill>
          </p:spPr>
        </p:sp>
      </p:grpSp>
      <p:sp>
        <p:nvSpPr>
          <p:cNvPr name="TextBox 22" id="22"/>
          <p:cNvSpPr txBox="true"/>
          <p:nvPr/>
        </p:nvSpPr>
        <p:spPr>
          <a:xfrm rot="0">
            <a:off x="1820903" y="7206999"/>
            <a:ext cx="3451492" cy="580133"/>
          </a:xfrm>
          <a:prstGeom prst="rect">
            <a:avLst/>
          </a:prstGeom>
        </p:spPr>
        <p:txBody>
          <a:bodyPr anchor="t" rtlCol="false" tIns="0" lIns="0" bIns="0" rIns="0">
            <a:spAutoFit/>
          </a:bodyPr>
          <a:lstStyle/>
          <a:p>
            <a:pPr algn="l">
              <a:lnSpc>
                <a:spcPts val="2265"/>
              </a:lnSpc>
            </a:pPr>
            <a:r>
              <a:rPr lang="en-US" b="true" sz="2409">
                <a:solidFill>
                  <a:srgbClr val="161643"/>
                </a:solidFill>
                <a:latin typeface="Open Sans Bold"/>
                <a:ea typeface="Open Sans Bold"/>
                <a:cs typeface="Open Sans Bold"/>
                <a:sym typeface="Open Sans Bold"/>
              </a:rPr>
              <a:t>YPSA COMBINED CAMPS</a:t>
            </a:r>
          </a:p>
        </p:txBody>
      </p:sp>
    </p:spTree>
  </p:cSld>
  <p:clrMapOvr>
    <a:masterClrMapping/>
  </p:clrMapOvr>
</p:sld>
</file>

<file path=ppt/slides/slide3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59" y="-300571"/>
            <a:ext cx="9036176" cy="1803766"/>
            <a:chOff x="0" y="0"/>
            <a:chExt cx="2065637" cy="412334"/>
          </a:xfrm>
        </p:grpSpPr>
        <p:sp>
          <p:nvSpPr>
            <p:cNvPr name="Freeform 9" id="9"/>
            <p:cNvSpPr/>
            <p:nvPr/>
          </p:nvSpPr>
          <p:spPr>
            <a:xfrm flipH="false" flipV="false" rot="0">
              <a:off x="0" y="0"/>
              <a:ext cx="2065637" cy="412334"/>
            </a:xfrm>
            <a:custGeom>
              <a:avLst/>
              <a:gdLst/>
              <a:ahLst/>
              <a:cxnLst/>
              <a:rect r="r" b="b" t="t" l="l"/>
              <a:pathLst>
                <a:path h="412334" w="2065637">
                  <a:moveTo>
                    <a:pt x="0" y="0"/>
                  </a:moveTo>
                  <a:lnTo>
                    <a:pt x="2065637" y="0"/>
                  </a:lnTo>
                  <a:lnTo>
                    <a:pt x="2065637" y="412334"/>
                  </a:lnTo>
                  <a:lnTo>
                    <a:pt x="0" y="412334"/>
                  </a:lnTo>
                  <a:close/>
                </a:path>
              </a:pathLst>
            </a:custGeom>
            <a:solidFill>
              <a:srgbClr val="161643"/>
            </a:solidFill>
          </p:spPr>
        </p:sp>
        <p:sp>
          <p:nvSpPr>
            <p:cNvPr name="TextBox 10" id="10"/>
            <p:cNvSpPr txBox="true"/>
            <p:nvPr/>
          </p:nvSpPr>
          <p:spPr>
            <a:xfrm>
              <a:off x="0" y="-28575"/>
              <a:ext cx="2065637"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96260" y="1091"/>
            <a:ext cx="2689540" cy="3070896"/>
            <a:chOff x="0" y="0"/>
            <a:chExt cx="660400" cy="754040"/>
          </a:xfrm>
        </p:grpSpPr>
        <p:sp>
          <p:nvSpPr>
            <p:cNvPr name="Freeform 15" id="15"/>
            <p:cNvSpPr/>
            <p:nvPr/>
          </p:nvSpPr>
          <p:spPr>
            <a:xfrm flipH="false" flipV="false" rot="0">
              <a:off x="0" y="0"/>
              <a:ext cx="660400" cy="754040"/>
            </a:xfrm>
            <a:custGeom>
              <a:avLst/>
              <a:gdLst/>
              <a:ahLst/>
              <a:cxnLst/>
              <a:rect r="r" b="b" t="t" l="l"/>
              <a:pathLst>
                <a:path h="754040" w="660400">
                  <a:moveTo>
                    <a:pt x="220252" y="734971"/>
                  </a:moveTo>
                  <a:cubicBezTo>
                    <a:pt x="254109" y="746484"/>
                    <a:pt x="292600" y="754040"/>
                    <a:pt x="330378" y="754040"/>
                  </a:cubicBezTo>
                  <a:cubicBezTo>
                    <a:pt x="368157" y="754040"/>
                    <a:pt x="404509" y="747563"/>
                    <a:pt x="438009" y="736049"/>
                  </a:cubicBezTo>
                  <a:cubicBezTo>
                    <a:pt x="438723" y="735689"/>
                    <a:pt x="439435" y="735689"/>
                    <a:pt x="440148" y="735330"/>
                  </a:cubicBezTo>
                  <a:cubicBezTo>
                    <a:pt x="565955" y="689275"/>
                    <a:pt x="658618" y="567661"/>
                    <a:pt x="660400" y="426843"/>
                  </a:cubicBezTo>
                  <a:lnTo>
                    <a:pt x="660400" y="0"/>
                  </a:lnTo>
                  <a:lnTo>
                    <a:pt x="0" y="0"/>
                  </a:lnTo>
                  <a:lnTo>
                    <a:pt x="0" y="426526"/>
                  </a:lnTo>
                  <a:cubicBezTo>
                    <a:pt x="1782" y="568380"/>
                    <a:pt x="93019" y="689995"/>
                    <a:pt x="220252" y="734971"/>
                  </a:cubicBezTo>
                  <a:close/>
                </a:path>
              </a:pathLst>
            </a:custGeom>
            <a:solidFill>
              <a:srgbClr val="A5DEF5"/>
            </a:solidFill>
          </p:spPr>
        </p:sp>
        <p:sp>
          <p:nvSpPr>
            <p:cNvPr name="TextBox 16" id="16"/>
            <p:cNvSpPr txBox="true"/>
            <p:nvPr/>
          </p:nvSpPr>
          <p:spPr>
            <a:xfrm>
              <a:off x="0" y="-28575"/>
              <a:ext cx="660400" cy="655615"/>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4" id="24"/>
          <p:cNvGrpSpPr/>
          <p:nvPr/>
        </p:nvGrpSpPr>
        <p:grpSpPr>
          <a:xfrm rot="0">
            <a:off x="79364" y="3650822"/>
            <a:ext cx="10090415" cy="1401938"/>
            <a:chOff x="0" y="0"/>
            <a:chExt cx="3616177" cy="502423"/>
          </a:xfrm>
        </p:grpSpPr>
        <p:sp>
          <p:nvSpPr>
            <p:cNvPr name="Freeform 25" id="25"/>
            <p:cNvSpPr/>
            <p:nvPr/>
          </p:nvSpPr>
          <p:spPr>
            <a:xfrm flipH="false" flipV="false" rot="0">
              <a:off x="0" y="0"/>
              <a:ext cx="3616177" cy="502423"/>
            </a:xfrm>
            <a:custGeom>
              <a:avLst/>
              <a:gdLst/>
              <a:ahLst/>
              <a:cxnLst/>
              <a:rect r="r" b="b" t="t" l="l"/>
              <a:pathLst>
                <a:path h="502423" w="3616177">
                  <a:moveTo>
                    <a:pt x="28388" y="0"/>
                  </a:moveTo>
                  <a:lnTo>
                    <a:pt x="3587788" y="0"/>
                  </a:lnTo>
                  <a:cubicBezTo>
                    <a:pt x="3595318" y="0"/>
                    <a:pt x="3602538" y="2991"/>
                    <a:pt x="3607862" y="8315"/>
                  </a:cubicBezTo>
                  <a:cubicBezTo>
                    <a:pt x="3613186" y="13639"/>
                    <a:pt x="3616177" y="20859"/>
                    <a:pt x="3616177" y="28388"/>
                  </a:cubicBezTo>
                  <a:lnTo>
                    <a:pt x="3616177" y="474034"/>
                  </a:lnTo>
                  <a:cubicBezTo>
                    <a:pt x="3616177" y="481563"/>
                    <a:pt x="3613186" y="488784"/>
                    <a:pt x="3607862" y="494108"/>
                  </a:cubicBezTo>
                  <a:cubicBezTo>
                    <a:pt x="3602538" y="499432"/>
                    <a:pt x="3595318" y="502423"/>
                    <a:pt x="3587788" y="502423"/>
                  </a:cubicBezTo>
                  <a:lnTo>
                    <a:pt x="28388" y="502423"/>
                  </a:lnTo>
                  <a:cubicBezTo>
                    <a:pt x="20859" y="502423"/>
                    <a:pt x="13639" y="499432"/>
                    <a:pt x="8315" y="494108"/>
                  </a:cubicBezTo>
                  <a:cubicBezTo>
                    <a:pt x="2991" y="488784"/>
                    <a:pt x="0" y="481563"/>
                    <a:pt x="0" y="474034"/>
                  </a:cubicBezTo>
                  <a:lnTo>
                    <a:pt x="0" y="28388"/>
                  </a:lnTo>
                  <a:cubicBezTo>
                    <a:pt x="0" y="20859"/>
                    <a:pt x="2991" y="13639"/>
                    <a:pt x="8315" y="8315"/>
                  </a:cubicBezTo>
                  <a:cubicBezTo>
                    <a:pt x="13639" y="2991"/>
                    <a:pt x="20859" y="0"/>
                    <a:pt x="28388" y="0"/>
                  </a:cubicBezTo>
                  <a:close/>
                </a:path>
              </a:pathLst>
            </a:custGeom>
            <a:solidFill>
              <a:srgbClr val="161643"/>
            </a:solidFill>
          </p:spPr>
        </p:sp>
        <p:sp>
          <p:nvSpPr>
            <p:cNvPr name="TextBox 26" id="26"/>
            <p:cNvSpPr txBox="true"/>
            <p:nvPr/>
          </p:nvSpPr>
          <p:spPr>
            <a:xfrm>
              <a:off x="0" y="-28575"/>
              <a:ext cx="3616177" cy="530998"/>
            </a:xfrm>
            <a:prstGeom prst="rect">
              <a:avLst/>
            </a:prstGeom>
          </p:spPr>
          <p:txBody>
            <a:bodyPr anchor="ctr" rtlCol="false" tIns="50800" lIns="50800" bIns="50800" rIns="50800"/>
            <a:lstStyle/>
            <a:p>
              <a:pPr algn="ctr">
                <a:lnSpc>
                  <a:spcPts val="1960"/>
                </a:lnSpc>
              </a:pPr>
            </a:p>
          </p:txBody>
        </p:sp>
      </p:grpSp>
      <p:sp>
        <p:nvSpPr>
          <p:cNvPr name="Freeform 27" id="27"/>
          <p:cNvSpPr/>
          <p:nvPr/>
        </p:nvSpPr>
        <p:spPr>
          <a:xfrm flipH="false" flipV="false" rot="-5400000">
            <a:off x="1822944" y="5283712"/>
            <a:ext cx="1559026" cy="1550522"/>
          </a:xfrm>
          <a:custGeom>
            <a:avLst/>
            <a:gdLst/>
            <a:ahLst/>
            <a:cxnLst/>
            <a:rect r="r" b="b" t="t" l="l"/>
            <a:pathLst>
              <a:path h="1550522" w="1559026">
                <a:moveTo>
                  <a:pt x="0" y="0"/>
                </a:moveTo>
                <a:lnTo>
                  <a:pt x="1559026" y="0"/>
                </a:lnTo>
                <a:lnTo>
                  <a:pt x="1559026" y="1550522"/>
                </a:lnTo>
                <a:lnTo>
                  <a:pt x="0" y="155052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28" id="28"/>
          <p:cNvGrpSpPr/>
          <p:nvPr/>
        </p:nvGrpSpPr>
        <p:grpSpPr>
          <a:xfrm rot="0">
            <a:off x="3936364" y="5534310"/>
            <a:ext cx="2979823" cy="1206975"/>
            <a:chOff x="0" y="0"/>
            <a:chExt cx="1344541" cy="544605"/>
          </a:xfrm>
        </p:grpSpPr>
        <p:sp>
          <p:nvSpPr>
            <p:cNvPr name="Freeform 29" id="29"/>
            <p:cNvSpPr/>
            <p:nvPr/>
          </p:nvSpPr>
          <p:spPr>
            <a:xfrm flipH="false" flipV="false" rot="0">
              <a:off x="0" y="0"/>
              <a:ext cx="1344541" cy="544605"/>
            </a:xfrm>
            <a:custGeom>
              <a:avLst/>
              <a:gdLst/>
              <a:ahLst/>
              <a:cxnLst/>
              <a:rect r="r" b="b" t="t" l="l"/>
              <a:pathLst>
                <a:path h="544605" w="1344541">
                  <a:moveTo>
                    <a:pt x="0" y="0"/>
                  </a:moveTo>
                  <a:lnTo>
                    <a:pt x="1344541" y="0"/>
                  </a:lnTo>
                  <a:lnTo>
                    <a:pt x="1344541" y="544605"/>
                  </a:lnTo>
                  <a:lnTo>
                    <a:pt x="0" y="544605"/>
                  </a:lnTo>
                  <a:close/>
                </a:path>
              </a:pathLst>
            </a:custGeom>
            <a:solidFill>
              <a:srgbClr val="161643"/>
            </a:solidFill>
          </p:spPr>
        </p:sp>
      </p:grpSp>
      <p:grpSp>
        <p:nvGrpSpPr>
          <p:cNvPr name="Group 30" id="30"/>
          <p:cNvGrpSpPr/>
          <p:nvPr/>
        </p:nvGrpSpPr>
        <p:grpSpPr>
          <a:xfrm rot="0">
            <a:off x="6246458" y="5534310"/>
            <a:ext cx="1339457" cy="1205313"/>
            <a:chOff x="0" y="0"/>
            <a:chExt cx="5697593" cy="5126990"/>
          </a:xfrm>
        </p:grpSpPr>
        <p:sp>
          <p:nvSpPr>
            <p:cNvPr name="Freeform 31" id="31"/>
            <p:cNvSpPr/>
            <p:nvPr/>
          </p:nvSpPr>
          <p:spPr>
            <a:xfrm flipH="false" flipV="false" rot="0">
              <a:off x="0" y="0"/>
              <a:ext cx="5697593" cy="5126990"/>
            </a:xfrm>
            <a:custGeom>
              <a:avLst/>
              <a:gdLst/>
              <a:ahLst/>
              <a:cxnLst/>
              <a:rect r="r" b="b" t="t" l="l"/>
              <a:pathLst>
                <a:path h="5126990" w="5697593">
                  <a:moveTo>
                    <a:pt x="2875653" y="0"/>
                  </a:moveTo>
                  <a:lnTo>
                    <a:pt x="2853913" y="0"/>
                  </a:lnTo>
                  <a:lnTo>
                    <a:pt x="2821940" y="0"/>
                  </a:lnTo>
                  <a:lnTo>
                    <a:pt x="0" y="0"/>
                  </a:lnTo>
                  <a:lnTo>
                    <a:pt x="2821940" y="2564130"/>
                  </a:lnTo>
                  <a:lnTo>
                    <a:pt x="0" y="5126990"/>
                  </a:lnTo>
                  <a:lnTo>
                    <a:pt x="2821940" y="5126990"/>
                  </a:lnTo>
                  <a:lnTo>
                    <a:pt x="2853913" y="5126990"/>
                  </a:lnTo>
                  <a:lnTo>
                    <a:pt x="2875653" y="5126990"/>
                  </a:lnTo>
                  <a:lnTo>
                    <a:pt x="5697593" y="2564130"/>
                  </a:lnTo>
                  <a:lnTo>
                    <a:pt x="2875653" y="0"/>
                  </a:lnTo>
                  <a:close/>
                </a:path>
              </a:pathLst>
            </a:custGeom>
            <a:solidFill>
              <a:srgbClr val="161643"/>
            </a:solidFill>
          </p:spPr>
        </p:sp>
      </p:grpSp>
      <p:grpSp>
        <p:nvGrpSpPr>
          <p:cNvPr name="Group 32" id="32"/>
          <p:cNvGrpSpPr/>
          <p:nvPr/>
        </p:nvGrpSpPr>
        <p:grpSpPr>
          <a:xfrm rot="0">
            <a:off x="7020620" y="5535972"/>
            <a:ext cx="1844184" cy="1205313"/>
            <a:chOff x="0" y="0"/>
            <a:chExt cx="7844531" cy="5126990"/>
          </a:xfrm>
        </p:grpSpPr>
        <p:sp>
          <p:nvSpPr>
            <p:cNvPr name="Freeform 33" id="33"/>
            <p:cNvSpPr/>
            <p:nvPr/>
          </p:nvSpPr>
          <p:spPr>
            <a:xfrm flipH="false" flipV="false" rot="0">
              <a:off x="0" y="0"/>
              <a:ext cx="7844531" cy="5126990"/>
            </a:xfrm>
            <a:custGeom>
              <a:avLst/>
              <a:gdLst/>
              <a:ahLst/>
              <a:cxnLst/>
              <a:rect r="r" b="b" t="t" l="l"/>
              <a:pathLst>
                <a:path h="5126990" w="7844531">
                  <a:moveTo>
                    <a:pt x="5022591" y="0"/>
                  </a:moveTo>
                  <a:lnTo>
                    <a:pt x="4784020" y="0"/>
                  </a:lnTo>
                  <a:lnTo>
                    <a:pt x="2821940" y="0"/>
                  </a:lnTo>
                  <a:lnTo>
                    <a:pt x="0" y="0"/>
                  </a:lnTo>
                  <a:lnTo>
                    <a:pt x="2821940" y="2564130"/>
                  </a:lnTo>
                  <a:lnTo>
                    <a:pt x="0" y="5126990"/>
                  </a:lnTo>
                  <a:lnTo>
                    <a:pt x="2821940" y="5126990"/>
                  </a:lnTo>
                  <a:lnTo>
                    <a:pt x="4784020" y="5126990"/>
                  </a:lnTo>
                  <a:lnTo>
                    <a:pt x="5022591" y="5126990"/>
                  </a:lnTo>
                  <a:lnTo>
                    <a:pt x="7844531" y="2564130"/>
                  </a:lnTo>
                  <a:lnTo>
                    <a:pt x="5022591" y="0"/>
                  </a:lnTo>
                  <a:close/>
                </a:path>
              </a:pathLst>
            </a:custGeom>
            <a:solidFill>
              <a:srgbClr val="161643"/>
            </a:solidFill>
          </p:spPr>
        </p:sp>
      </p:grpSp>
      <p:sp>
        <p:nvSpPr>
          <p:cNvPr name="Freeform 34" id="34"/>
          <p:cNvSpPr/>
          <p:nvPr/>
        </p:nvSpPr>
        <p:spPr>
          <a:xfrm flipH="false" flipV="false" rot="0">
            <a:off x="2176508" y="6826452"/>
            <a:ext cx="1559026" cy="1550522"/>
          </a:xfrm>
          <a:custGeom>
            <a:avLst/>
            <a:gdLst/>
            <a:ahLst/>
            <a:cxnLst/>
            <a:rect r="r" b="b" t="t" l="l"/>
            <a:pathLst>
              <a:path h="1550522" w="1559026">
                <a:moveTo>
                  <a:pt x="0" y="0"/>
                </a:moveTo>
                <a:lnTo>
                  <a:pt x="1559026" y="0"/>
                </a:lnTo>
                <a:lnTo>
                  <a:pt x="1559026" y="1550522"/>
                </a:lnTo>
                <a:lnTo>
                  <a:pt x="0" y="155052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35" id="35"/>
          <p:cNvGrpSpPr/>
          <p:nvPr/>
        </p:nvGrpSpPr>
        <p:grpSpPr>
          <a:xfrm rot="0">
            <a:off x="3940342" y="7069532"/>
            <a:ext cx="2975845" cy="1206975"/>
            <a:chOff x="0" y="0"/>
            <a:chExt cx="1342746" cy="544605"/>
          </a:xfrm>
        </p:grpSpPr>
        <p:sp>
          <p:nvSpPr>
            <p:cNvPr name="Freeform 36" id="36"/>
            <p:cNvSpPr/>
            <p:nvPr/>
          </p:nvSpPr>
          <p:spPr>
            <a:xfrm flipH="false" flipV="false" rot="0">
              <a:off x="0" y="0"/>
              <a:ext cx="1342746" cy="544605"/>
            </a:xfrm>
            <a:custGeom>
              <a:avLst/>
              <a:gdLst/>
              <a:ahLst/>
              <a:cxnLst/>
              <a:rect r="r" b="b" t="t" l="l"/>
              <a:pathLst>
                <a:path h="544605" w="1342746">
                  <a:moveTo>
                    <a:pt x="0" y="0"/>
                  </a:moveTo>
                  <a:lnTo>
                    <a:pt x="1342746" y="0"/>
                  </a:lnTo>
                  <a:lnTo>
                    <a:pt x="1342746" y="544605"/>
                  </a:lnTo>
                  <a:lnTo>
                    <a:pt x="0" y="544605"/>
                  </a:lnTo>
                  <a:close/>
                </a:path>
              </a:pathLst>
            </a:custGeom>
            <a:solidFill>
              <a:srgbClr val="88838A"/>
            </a:solidFill>
          </p:spPr>
        </p:sp>
      </p:grpSp>
      <p:grpSp>
        <p:nvGrpSpPr>
          <p:cNvPr name="Group 37" id="37"/>
          <p:cNvGrpSpPr/>
          <p:nvPr/>
        </p:nvGrpSpPr>
        <p:grpSpPr>
          <a:xfrm rot="0">
            <a:off x="6246458" y="7069532"/>
            <a:ext cx="1339457" cy="1205313"/>
            <a:chOff x="0" y="0"/>
            <a:chExt cx="5697593" cy="5126990"/>
          </a:xfrm>
        </p:grpSpPr>
        <p:sp>
          <p:nvSpPr>
            <p:cNvPr name="Freeform 38" id="38"/>
            <p:cNvSpPr/>
            <p:nvPr/>
          </p:nvSpPr>
          <p:spPr>
            <a:xfrm flipH="false" flipV="false" rot="0">
              <a:off x="0" y="0"/>
              <a:ext cx="5697593" cy="5126990"/>
            </a:xfrm>
            <a:custGeom>
              <a:avLst/>
              <a:gdLst/>
              <a:ahLst/>
              <a:cxnLst/>
              <a:rect r="r" b="b" t="t" l="l"/>
              <a:pathLst>
                <a:path h="5126990" w="5697593">
                  <a:moveTo>
                    <a:pt x="2875653" y="0"/>
                  </a:moveTo>
                  <a:lnTo>
                    <a:pt x="2853913" y="0"/>
                  </a:lnTo>
                  <a:lnTo>
                    <a:pt x="2821940" y="0"/>
                  </a:lnTo>
                  <a:lnTo>
                    <a:pt x="0" y="0"/>
                  </a:lnTo>
                  <a:lnTo>
                    <a:pt x="2821940" y="2564130"/>
                  </a:lnTo>
                  <a:lnTo>
                    <a:pt x="0" y="5126990"/>
                  </a:lnTo>
                  <a:lnTo>
                    <a:pt x="2821940" y="5126990"/>
                  </a:lnTo>
                  <a:lnTo>
                    <a:pt x="2853913" y="5126990"/>
                  </a:lnTo>
                  <a:lnTo>
                    <a:pt x="2875653" y="5126990"/>
                  </a:lnTo>
                  <a:lnTo>
                    <a:pt x="5697593" y="2564130"/>
                  </a:lnTo>
                  <a:lnTo>
                    <a:pt x="2875653" y="0"/>
                  </a:lnTo>
                  <a:close/>
                </a:path>
              </a:pathLst>
            </a:custGeom>
            <a:solidFill>
              <a:srgbClr val="88838A"/>
            </a:solidFill>
          </p:spPr>
        </p:sp>
      </p:grpSp>
      <p:grpSp>
        <p:nvGrpSpPr>
          <p:cNvPr name="Group 39" id="39"/>
          <p:cNvGrpSpPr/>
          <p:nvPr/>
        </p:nvGrpSpPr>
        <p:grpSpPr>
          <a:xfrm rot="0">
            <a:off x="7020620" y="7071194"/>
            <a:ext cx="1844184" cy="1205313"/>
            <a:chOff x="0" y="0"/>
            <a:chExt cx="7844531" cy="5126990"/>
          </a:xfrm>
        </p:grpSpPr>
        <p:sp>
          <p:nvSpPr>
            <p:cNvPr name="Freeform 40" id="40"/>
            <p:cNvSpPr/>
            <p:nvPr/>
          </p:nvSpPr>
          <p:spPr>
            <a:xfrm flipH="false" flipV="false" rot="0">
              <a:off x="0" y="0"/>
              <a:ext cx="7844531" cy="5126990"/>
            </a:xfrm>
            <a:custGeom>
              <a:avLst/>
              <a:gdLst/>
              <a:ahLst/>
              <a:cxnLst/>
              <a:rect r="r" b="b" t="t" l="l"/>
              <a:pathLst>
                <a:path h="5126990" w="7844531">
                  <a:moveTo>
                    <a:pt x="5022591" y="0"/>
                  </a:moveTo>
                  <a:lnTo>
                    <a:pt x="4784020" y="0"/>
                  </a:lnTo>
                  <a:lnTo>
                    <a:pt x="2821940" y="0"/>
                  </a:lnTo>
                  <a:lnTo>
                    <a:pt x="0" y="0"/>
                  </a:lnTo>
                  <a:lnTo>
                    <a:pt x="2821940" y="2564130"/>
                  </a:lnTo>
                  <a:lnTo>
                    <a:pt x="0" y="5126990"/>
                  </a:lnTo>
                  <a:lnTo>
                    <a:pt x="2821940" y="5126990"/>
                  </a:lnTo>
                  <a:lnTo>
                    <a:pt x="4784020" y="5126990"/>
                  </a:lnTo>
                  <a:lnTo>
                    <a:pt x="5022591" y="5126990"/>
                  </a:lnTo>
                  <a:lnTo>
                    <a:pt x="7844531" y="2564130"/>
                  </a:lnTo>
                  <a:lnTo>
                    <a:pt x="5022591" y="0"/>
                  </a:lnTo>
                  <a:close/>
                </a:path>
              </a:pathLst>
            </a:custGeom>
            <a:solidFill>
              <a:srgbClr val="88838A"/>
            </a:solidFill>
          </p:spPr>
        </p:sp>
      </p:grpSp>
      <p:sp>
        <p:nvSpPr>
          <p:cNvPr name="Freeform 41" id="41"/>
          <p:cNvSpPr/>
          <p:nvPr/>
        </p:nvSpPr>
        <p:spPr>
          <a:xfrm flipH="false" flipV="false" rot="-5400000">
            <a:off x="1822944" y="8381226"/>
            <a:ext cx="1559026" cy="1550522"/>
          </a:xfrm>
          <a:custGeom>
            <a:avLst/>
            <a:gdLst/>
            <a:ahLst/>
            <a:cxnLst/>
            <a:rect r="r" b="b" t="t" l="l"/>
            <a:pathLst>
              <a:path h="1550522" w="1559026">
                <a:moveTo>
                  <a:pt x="0" y="0"/>
                </a:moveTo>
                <a:lnTo>
                  <a:pt x="1559026" y="0"/>
                </a:lnTo>
                <a:lnTo>
                  <a:pt x="1559026" y="1550522"/>
                </a:lnTo>
                <a:lnTo>
                  <a:pt x="0" y="155052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42" id="42"/>
          <p:cNvGrpSpPr/>
          <p:nvPr/>
        </p:nvGrpSpPr>
        <p:grpSpPr>
          <a:xfrm rot="0">
            <a:off x="3940342" y="8729025"/>
            <a:ext cx="2975845" cy="1206975"/>
            <a:chOff x="0" y="0"/>
            <a:chExt cx="1342746" cy="544605"/>
          </a:xfrm>
        </p:grpSpPr>
        <p:sp>
          <p:nvSpPr>
            <p:cNvPr name="Freeform 43" id="43"/>
            <p:cNvSpPr/>
            <p:nvPr/>
          </p:nvSpPr>
          <p:spPr>
            <a:xfrm flipH="false" flipV="false" rot="0">
              <a:off x="0" y="0"/>
              <a:ext cx="1342746" cy="544605"/>
            </a:xfrm>
            <a:custGeom>
              <a:avLst/>
              <a:gdLst/>
              <a:ahLst/>
              <a:cxnLst/>
              <a:rect r="r" b="b" t="t" l="l"/>
              <a:pathLst>
                <a:path h="544605" w="1342746">
                  <a:moveTo>
                    <a:pt x="0" y="0"/>
                  </a:moveTo>
                  <a:lnTo>
                    <a:pt x="1342746" y="0"/>
                  </a:lnTo>
                  <a:lnTo>
                    <a:pt x="1342746" y="544605"/>
                  </a:lnTo>
                  <a:lnTo>
                    <a:pt x="0" y="544605"/>
                  </a:lnTo>
                  <a:close/>
                </a:path>
              </a:pathLst>
            </a:custGeom>
            <a:solidFill>
              <a:srgbClr val="A5DEF5"/>
            </a:solidFill>
          </p:spPr>
        </p:sp>
      </p:grpSp>
      <p:grpSp>
        <p:nvGrpSpPr>
          <p:cNvPr name="Group 44" id="44"/>
          <p:cNvGrpSpPr/>
          <p:nvPr/>
        </p:nvGrpSpPr>
        <p:grpSpPr>
          <a:xfrm rot="0">
            <a:off x="6246458" y="8729025"/>
            <a:ext cx="1339457" cy="1205313"/>
            <a:chOff x="0" y="0"/>
            <a:chExt cx="5697593" cy="5126990"/>
          </a:xfrm>
        </p:grpSpPr>
        <p:sp>
          <p:nvSpPr>
            <p:cNvPr name="Freeform 45" id="45"/>
            <p:cNvSpPr/>
            <p:nvPr/>
          </p:nvSpPr>
          <p:spPr>
            <a:xfrm flipH="false" flipV="false" rot="0">
              <a:off x="0" y="0"/>
              <a:ext cx="5697593" cy="5126990"/>
            </a:xfrm>
            <a:custGeom>
              <a:avLst/>
              <a:gdLst/>
              <a:ahLst/>
              <a:cxnLst/>
              <a:rect r="r" b="b" t="t" l="l"/>
              <a:pathLst>
                <a:path h="5126990" w="5697593">
                  <a:moveTo>
                    <a:pt x="2875653" y="0"/>
                  </a:moveTo>
                  <a:lnTo>
                    <a:pt x="2853913" y="0"/>
                  </a:lnTo>
                  <a:lnTo>
                    <a:pt x="2821940" y="0"/>
                  </a:lnTo>
                  <a:lnTo>
                    <a:pt x="0" y="0"/>
                  </a:lnTo>
                  <a:lnTo>
                    <a:pt x="2821940" y="2564130"/>
                  </a:lnTo>
                  <a:lnTo>
                    <a:pt x="0" y="5126990"/>
                  </a:lnTo>
                  <a:lnTo>
                    <a:pt x="2821940" y="5126990"/>
                  </a:lnTo>
                  <a:lnTo>
                    <a:pt x="2853913" y="5126990"/>
                  </a:lnTo>
                  <a:lnTo>
                    <a:pt x="2875653" y="5126990"/>
                  </a:lnTo>
                  <a:lnTo>
                    <a:pt x="5697593" y="2564130"/>
                  </a:lnTo>
                  <a:lnTo>
                    <a:pt x="2875653" y="0"/>
                  </a:lnTo>
                  <a:close/>
                </a:path>
              </a:pathLst>
            </a:custGeom>
            <a:solidFill>
              <a:srgbClr val="A5DEF5"/>
            </a:solidFill>
          </p:spPr>
        </p:sp>
      </p:grpSp>
      <p:grpSp>
        <p:nvGrpSpPr>
          <p:cNvPr name="Group 46" id="46"/>
          <p:cNvGrpSpPr/>
          <p:nvPr/>
        </p:nvGrpSpPr>
        <p:grpSpPr>
          <a:xfrm rot="0">
            <a:off x="7020620" y="8730687"/>
            <a:ext cx="1844184" cy="1205313"/>
            <a:chOff x="0" y="0"/>
            <a:chExt cx="7844531" cy="5126990"/>
          </a:xfrm>
        </p:grpSpPr>
        <p:sp>
          <p:nvSpPr>
            <p:cNvPr name="Freeform 47" id="47"/>
            <p:cNvSpPr/>
            <p:nvPr/>
          </p:nvSpPr>
          <p:spPr>
            <a:xfrm flipH="false" flipV="false" rot="0">
              <a:off x="0" y="0"/>
              <a:ext cx="7844531" cy="5126990"/>
            </a:xfrm>
            <a:custGeom>
              <a:avLst/>
              <a:gdLst/>
              <a:ahLst/>
              <a:cxnLst/>
              <a:rect r="r" b="b" t="t" l="l"/>
              <a:pathLst>
                <a:path h="5126990" w="7844531">
                  <a:moveTo>
                    <a:pt x="5022591" y="0"/>
                  </a:moveTo>
                  <a:lnTo>
                    <a:pt x="4784020" y="0"/>
                  </a:lnTo>
                  <a:lnTo>
                    <a:pt x="2821940" y="0"/>
                  </a:lnTo>
                  <a:lnTo>
                    <a:pt x="0" y="0"/>
                  </a:lnTo>
                  <a:lnTo>
                    <a:pt x="2821940" y="2564130"/>
                  </a:lnTo>
                  <a:lnTo>
                    <a:pt x="0" y="5126990"/>
                  </a:lnTo>
                  <a:lnTo>
                    <a:pt x="2821940" y="5126990"/>
                  </a:lnTo>
                  <a:lnTo>
                    <a:pt x="4784020" y="5126990"/>
                  </a:lnTo>
                  <a:lnTo>
                    <a:pt x="5022591" y="5126990"/>
                  </a:lnTo>
                  <a:lnTo>
                    <a:pt x="7844531" y="2564130"/>
                  </a:lnTo>
                  <a:lnTo>
                    <a:pt x="5022591" y="0"/>
                  </a:lnTo>
                  <a:close/>
                </a:path>
              </a:pathLst>
            </a:custGeom>
            <a:solidFill>
              <a:srgbClr val="A5DEF5"/>
            </a:solidFill>
          </p:spPr>
        </p:sp>
      </p:grpSp>
      <p:sp>
        <p:nvSpPr>
          <p:cNvPr name="Freeform 48" id="48"/>
          <p:cNvSpPr/>
          <p:nvPr/>
        </p:nvSpPr>
        <p:spPr>
          <a:xfrm flipH="false" flipV="false" rot="0">
            <a:off x="7828280" y="5795265"/>
            <a:ext cx="622079" cy="645553"/>
          </a:xfrm>
          <a:custGeom>
            <a:avLst/>
            <a:gdLst/>
            <a:ahLst/>
            <a:cxnLst/>
            <a:rect r="r" b="b" t="t" l="l"/>
            <a:pathLst>
              <a:path h="645553" w="622079">
                <a:moveTo>
                  <a:pt x="0" y="0"/>
                </a:moveTo>
                <a:lnTo>
                  <a:pt x="622078" y="0"/>
                </a:lnTo>
                <a:lnTo>
                  <a:pt x="622078" y="645554"/>
                </a:lnTo>
                <a:lnTo>
                  <a:pt x="0" y="64555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49" id="49"/>
          <p:cNvSpPr/>
          <p:nvPr/>
        </p:nvSpPr>
        <p:spPr>
          <a:xfrm flipH="false" flipV="false" rot="0">
            <a:off x="7741093" y="7482516"/>
            <a:ext cx="854103" cy="441998"/>
          </a:xfrm>
          <a:custGeom>
            <a:avLst/>
            <a:gdLst/>
            <a:ahLst/>
            <a:cxnLst/>
            <a:rect r="r" b="b" t="t" l="l"/>
            <a:pathLst>
              <a:path h="441998" w="854103">
                <a:moveTo>
                  <a:pt x="0" y="0"/>
                </a:moveTo>
                <a:lnTo>
                  <a:pt x="854103" y="0"/>
                </a:lnTo>
                <a:lnTo>
                  <a:pt x="854103" y="441998"/>
                </a:lnTo>
                <a:lnTo>
                  <a:pt x="0" y="44199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50" id="50"/>
          <p:cNvSpPr/>
          <p:nvPr/>
        </p:nvSpPr>
        <p:spPr>
          <a:xfrm flipH="false" flipV="false" rot="0">
            <a:off x="7781329" y="8921084"/>
            <a:ext cx="715980" cy="715980"/>
          </a:xfrm>
          <a:custGeom>
            <a:avLst/>
            <a:gdLst/>
            <a:ahLst/>
            <a:cxnLst/>
            <a:rect r="r" b="b" t="t" l="l"/>
            <a:pathLst>
              <a:path h="715980" w="715980">
                <a:moveTo>
                  <a:pt x="0" y="0"/>
                </a:moveTo>
                <a:lnTo>
                  <a:pt x="715980" y="0"/>
                </a:lnTo>
                <a:lnTo>
                  <a:pt x="715980" y="715980"/>
                </a:lnTo>
                <a:lnTo>
                  <a:pt x="0" y="71598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51" id="51"/>
          <p:cNvSpPr txBox="true"/>
          <p:nvPr/>
        </p:nvSpPr>
        <p:spPr>
          <a:xfrm rot="0">
            <a:off x="3121459" y="10370787"/>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52" id="52"/>
          <p:cNvSpPr txBox="true"/>
          <p:nvPr/>
        </p:nvSpPr>
        <p:spPr>
          <a:xfrm rot="0">
            <a:off x="1776555" y="2653942"/>
            <a:ext cx="5309065" cy="38684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YPSA COMBINED CAMPS</a:t>
            </a:r>
          </a:p>
        </p:txBody>
      </p:sp>
      <p:sp>
        <p:nvSpPr>
          <p:cNvPr name="TextBox 53" id="53"/>
          <p:cNvSpPr txBox="true"/>
          <p:nvPr/>
        </p:nvSpPr>
        <p:spPr>
          <a:xfrm rot="0">
            <a:off x="1791894" y="3726250"/>
            <a:ext cx="7098539" cy="1515110"/>
          </a:xfrm>
          <a:prstGeom prst="rect">
            <a:avLst/>
          </a:prstGeom>
        </p:spPr>
        <p:txBody>
          <a:bodyPr anchor="t" rtlCol="false" tIns="0" lIns="0" bIns="0" rIns="0">
            <a:spAutoFit/>
          </a:bodyPr>
          <a:lstStyle/>
          <a:p>
            <a:pPr algn="l">
              <a:lnSpc>
                <a:spcPts val="1540"/>
              </a:lnSpc>
            </a:pPr>
            <a:r>
              <a:rPr lang="en-US" sz="1100">
                <a:solidFill>
                  <a:srgbClr val="FFFFFF"/>
                </a:solidFill>
                <a:latin typeface="Open Sans"/>
                <a:ea typeface="Open Sans"/>
                <a:cs typeface="Open Sans"/>
                <a:sym typeface="Open Sans"/>
              </a:rPr>
              <a:t>Our YPSA Camps are designed as a connected journey that supports students from exploration to readiness. Each experience builds on the one before it, developing confidence, independence, and clarity about future pathways. Through these shared experiences, students form lasting relationships with peers and staff across schools, making future opportunities such as Local Delivery, VET, and FIPs more accessible and less daunting.</a:t>
            </a:r>
          </a:p>
          <a:p>
            <a:pPr algn="l">
              <a:lnSpc>
                <a:spcPts val="1540"/>
              </a:lnSpc>
            </a:pPr>
            <a:r>
              <a:rPr lang="en-US" sz="1100">
                <a:solidFill>
                  <a:srgbClr val="FFFFFF"/>
                </a:solidFill>
                <a:latin typeface="Open Sans"/>
                <a:ea typeface="Open Sans"/>
                <a:cs typeface="Open Sans"/>
                <a:sym typeface="Open Sans"/>
              </a:rPr>
              <a:t>This carefully sequenced model ensures that as students grow, so too does their sense of belonging, purpose, and preparedness for life beyond school.</a:t>
            </a:r>
          </a:p>
          <a:p>
            <a:pPr algn="l">
              <a:lnSpc>
                <a:spcPts val="1540"/>
              </a:lnSpc>
            </a:pPr>
          </a:p>
          <a:p>
            <a:pPr algn="l">
              <a:lnSpc>
                <a:spcPts val="1540"/>
              </a:lnSpc>
            </a:pPr>
          </a:p>
        </p:txBody>
      </p:sp>
      <p:sp>
        <p:nvSpPr>
          <p:cNvPr name="TextBox 54" id="54"/>
          <p:cNvSpPr txBox="true"/>
          <p:nvPr/>
        </p:nvSpPr>
        <p:spPr>
          <a:xfrm rot="0">
            <a:off x="1776555" y="3048207"/>
            <a:ext cx="7098611" cy="488315"/>
          </a:xfrm>
          <a:prstGeom prst="rect">
            <a:avLst/>
          </a:prstGeom>
        </p:spPr>
        <p:txBody>
          <a:bodyPr anchor="t" rtlCol="false" tIns="0" lIns="0" bIns="0" rIns="0">
            <a:spAutoFit/>
          </a:bodyPr>
          <a:lstStyle/>
          <a:p>
            <a:pPr algn="l">
              <a:lnSpc>
                <a:spcPts val="1960"/>
              </a:lnSpc>
              <a:spcBef>
                <a:spcPct val="0"/>
              </a:spcBef>
            </a:pPr>
            <a:r>
              <a:rPr lang="en-US" sz="1400" i="true">
                <a:solidFill>
                  <a:srgbClr val="161643"/>
                </a:solidFill>
                <a:latin typeface="Open Sans Italics"/>
                <a:ea typeface="Open Sans Italics"/>
                <a:cs typeface="Open Sans Italics"/>
                <a:sym typeface="Open Sans Italics"/>
              </a:rPr>
              <a:t>From exploration to activation to readiness, YPSA Camps are the stepping stones that connect students, strengthen communities, and build confidence for the future.</a:t>
            </a:r>
          </a:p>
        </p:txBody>
      </p:sp>
      <p:grpSp>
        <p:nvGrpSpPr>
          <p:cNvPr name="Group 55" id="55"/>
          <p:cNvGrpSpPr/>
          <p:nvPr/>
        </p:nvGrpSpPr>
        <p:grpSpPr>
          <a:xfrm rot="0">
            <a:off x="4053553" y="5712602"/>
            <a:ext cx="3076168" cy="911155"/>
            <a:chOff x="0" y="0"/>
            <a:chExt cx="4101557" cy="1214874"/>
          </a:xfrm>
        </p:grpSpPr>
        <p:sp>
          <p:nvSpPr>
            <p:cNvPr name="TextBox 56" id="56"/>
            <p:cNvSpPr txBox="true"/>
            <p:nvPr/>
          </p:nvSpPr>
          <p:spPr>
            <a:xfrm rot="0">
              <a:off x="0" y="314537"/>
              <a:ext cx="4101557" cy="900337"/>
            </a:xfrm>
            <a:prstGeom prst="rect">
              <a:avLst/>
            </a:prstGeom>
          </p:spPr>
          <p:txBody>
            <a:bodyPr anchor="t" rtlCol="false" tIns="0" lIns="0" bIns="0" rIns="0">
              <a:spAutoFit/>
            </a:bodyPr>
            <a:lstStyle/>
            <a:p>
              <a:pPr algn="l">
                <a:lnSpc>
                  <a:spcPts val="1368"/>
                </a:lnSpc>
              </a:pPr>
              <a:r>
                <a:rPr lang="en-US" sz="977">
                  <a:solidFill>
                    <a:srgbClr val="F5F5F5"/>
                  </a:solidFill>
                  <a:latin typeface="Open Sans"/>
                  <a:ea typeface="Open Sans"/>
                  <a:cs typeface="Open Sans"/>
                  <a:sym typeface="Open Sans"/>
                </a:rPr>
                <a:t>Students begin exploring who they are and what possibilities exist beyond school by building independence, confidence, and community connections.</a:t>
              </a:r>
            </a:p>
          </p:txBody>
        </p:sp>
        <p:sp>
          <p:nvSpPr>
            <p:cNvPr name="TextBox 57" id="57"/>
            <p:cNvSpPr txBox="true"/>
            <p:nvPr/>
          </p:nvSpPr>
          <p:spPr>
            <a:xfrm rot="0">
              <a:off x="0" y="-28575"/>
              <a:ext cx="3557291" cy="311362"/>
            </a:xfrm>
            <a:prstGeom prst="rect">
              <a:avLst/>
            </a:prstGeom>
          </p:spPr>
          <p:txBody>
            <a:bodyPr anchor="t" rtlCol="false" tIns="0" lIns="0" bIns="0" rIns="0">
              <a:spAutoFit/>
            </a:bodyPr>
            <a:lstStyle/>
            <a:p>
              <a:pPr algn="l">
                <a:lnSpc>
                  <a:spcPts val="1960"/>
                </a:lnSpc>
              </a:pPr>
              <a:r>
                <a:rPr lang="en-US" sz="1400" b="true">
                  <a:solidFill>
                    <a:srgbClr val="F5F5F5"/>
                  </a:solidFill>
                  <a:latin typeface="Open Sans Bold"/>
                  <a:ea typeface="Open Sans Bold"/>
                  <a:cs typeface="Open Sans Bold"/>
                  <a:sym typeface="Open Sans Bold"/>
                </a:rPr>
                <a:t>YEAR 10 EXPLORATION CAMP</a:t>
              </a:r>
            </a:p>
          </p:txBody>
        </p:sp>
      </p:grpSp>
      <p:sp>
        <p:nvSpPr>
          <p:cNvPr name="TextBox 58" id="58"/>
          <p:cNvSpPr txBox="true"/>
          <p:nvPr/>
        </p:nvSpPr>
        <p:spPr>
          <a:xfrm rot="0">
            <a:off x="2257732" y="5707374"/>
            <a:ext cx="903065" cy="834095"/>
          </a:xfrm>
          <a:prstGeom prst="rect">
            <a:avLst/>
          </a:prstGeom>
        </p:spPr>
        <p:txBody>
          <a:bodyPr anchor="t" rtlCol="false" tIns="0" lIns="0" bIns="0" rIns="0">
            <a:spAutoFit/>
          </a:bodyPr>
          <a:lstStyle/>
          <a:p>
            <a:pPr algn="l">
              <a:lnSpc>
                <a:spcPts val="3376"/>
              </a:lnSpc>
            </a:pPr>
            <a:r>
              <a:rPr lang="en-US" sz="2411" b="true">
                <a:solidFill>
                  <a:srgbClr val="F5F5F5"/>
                </a:solidFill>
                <a:latin typeface="Open Sans Bold"/>
                <a:ea typeface="Open Sans Bold"/>
                <a:cs typeface="Open Sans Bold"/>
                <a:sym typeface="Open Sans Bold"/>
              </a:rPr>
              <a:t>Year 10</a:t>
            </a:r>
          </a:p>
        </p:txBody>
      </p:sp>
      <p:sp>
        <p:nvSpPr>
          <p:cNvPr name="TextBox 59" id="59"/>
          <p:cNvSpPr txBox="true"/>
          <p:nvPr/>
        </p:nvSpPr>
        <p:spPr>
          <a:xfrm rot="0">
            <a:off x="2347748" y="7206005"/>
            <a:ext cx="903065" cy="834095"/>
          </a:xfrm>
          <a:prstGeom prst="rect">
            <a:avLst/>
          </a:prstGeom>
        </p:spPr>
        <p:txBody>
          <a:bodyPr anchor="t" rtlCol="false" tIns="0" lIns="0" bIns="0" rIns="0">
            <a:spAutoFit/>
          </a:bodyPr>
          <a:lstStyle/>
          <a:p>
            <a:pPr algn="r">
              <a:lnSpc>
                <a:spcPts val="3376"/>
              </a:lnSpc>
            </a:pPr>
            <a:r>
              <a:rPr lang="en-US" b="true" sz="2411">
                <a:solidFill>
                  <a:srgbClr val="F5F5F5"/>
                </a:solidFill>
                <a:latin typeface="Open Sans Bold"/>
                <a:ea typeface="Open Sans Bold"/>
                <a:cs typeface="Open Sans Bold"/>
                <a:sym typeface="Open Sans Bold"/>
              </a:rPr>
              <a:t>Year 11</a:t>
            </a:r>
          </a:p>
        </p:txBody>
      </p:sp>
      <p:sp>
        <p:nvSpPr>
          <p:cNvPr name="TextBox 60" id="60"/>
          <p:cNvSpPr txBox="true"/>
          <p:nvPr/>
        </p:nvSpPr>
        <p:spPr>
          <a:xfrm rot="0">
            <a:off x="2257732" y="8729399"/>
            <a:ext cx="903065" cy="834095"/>
          </a:xfrm>
          <a:prstGeom prst="rect">
            <a:avLst/>
          </a:prstGeom>
        </p:spPr>
        <p:txBody>
          <a:bodyPr anchor="t" rtlCol="false" tIns="0" lIns="0" bIns="0" rIns="0">
            <a:spAutoFit/>
          </a:bodyPr>
          <a:lstStyle/>
          <a:p>
            <a:pPr algn="l">
              <a:lnSpc>
                <a:spcPts val="3376"/>
              </a:lnSpc>
            </a:pPr>
            <a:r>
              <a:rPr lang="en-US" b="true" sz="2411">
                <a:solidFill>
                  <a:srgbClr val="161643"/>
                </a:solidFill>
                <a:latin typeface="Open Sans Bold"/>
                <a:ea typeface="Open Sans Bold"/>
                <a:cs typeface="Open Sans Bold"/>
                <a:sym typeface="Open Sans Bold"/>
              </a:rPr>
              <a:t>Year 12</a:t>
            </a:r>
          </a:p>
        </p:txBody>
      </p:sp>
      <p:sp>
        <p:nvSpPr>
          <p:cNvPr name="TextBox 61" id="61"/>
          <p:cNvSpPr txBox="true"/>
          <p:nvPr/>
        </p:nvSpPr>
        <p:spPr>
          <a:xfrm rot="0">
            <a:off x="4053553" y="7451982"/>
            <a:ext cx="3076168" cy="680015"/>
          </a:xfrm>
          <a:prstGeom prst="rect">
            <a:avLst/>
          </a:prstGeom>
        </p:spPr>
        <p:txBody>
          <a:bodyPr anchor="t" rtlCol="false" tIns="0" lIns="0" bIns="0" rIns="0">
            <a:spAutoFit/>
          </a:bodyPr>
          <a:lstStyle/>
          <a:p>
            <a:pPr algn="l">
              <a:lnSpc>
                <a:spcPts val="1368"/>
              </a:lnSpc>
            </a:pPr>
            <a:r>
              <a:rPr lang="en-US" sz="977">
                <a:solidFill>
                  <a:srgbClr val="F5F5F5"/>
                </a:solidFill>
                <a:latin typeface="Open Sans"/>
                <a:ea typeface="Open Sans"/>
                <a:cs typeface="Open Sans"/>
                <a:sym typeface="Open Sans"/>
              </a:rPr>
              <a:t>Students actively shape their future pathways by connecting with industry, exploring post-school options, and developing leadership and decision-making skills.</a:t>
            </a:r>
          </a:p>
        </p:txBody>
      </p:sp>
      <p:sp>
        <p:nvSpPr>
          <p:cNvPr name="TextBox 62" id="62"/>
          <p:cNvSpPr txBox="true"/>
          <p:nvPr/>
        </p:nvSpPr>
        <p:spPr>
          <a:xfrm rot="0">
            <a:off x="4053553" y="7169050"/>
            <a:ext cx="2667968" cy="240665"/>
          </a:xfrm>
          <a:prstGeom prst="rect">
            <a:avLst/>
          </a:prstGeom>
        </p:spPr>
        <p:txBody>
          <a:bodyPr anchor="t" rtlCol="false" tIns="0" lIns="0" bIns="0" rIns="0">
            <a:spAutoFit/>
          </a:bodyPr>
          <a:lstStyle/>
          <a:p>
            <a:pPr algn="l">
              <a:lnSpc>
                <a:spcPts val="1960"/>
              </a:lnSpc>
            </a:pPr>
            <a:r>
              <a:rPr lang="en-US" sz="1400" b="true">
                <a:solidFill>
                  <a:srgbClr val="F5F5F5"/>
                </a:solidFill>
                <a:latin typeface="Open Sans Bold"/>
                <a:ea typeface="Open Sans Bold"/>
                <a:cs typeface="Open Sans Bold"/>
                <a:sym typeface="Open Sans Bold"/>
              </a:rPr>
              <a:t>YEAR 11 ACTIVATION CAMP</a:t>
            </a:r>
          </a:p>
        </p:txBody>
      </p:sp>
      <p:sp>
        <p:nvSpPr>
          <p:cNvPr name="TextBox 63" id="63"/>
          <p:cNvSpPr txBox="true"/>
          <p:nvPr/>
        </p:nvSpPr>
        <p:spPr>
          <a:xfrm rot="0">
            <a:off x="4135341" y="9209894"/>
            <a:ext cx="3076168" cy="508565"/>
          </a:xfrm>
          <a:prstGeom prst="rect">
            <a:avLst/>
          </a:prstGeom>
        </p:spPr>
        <p:txBody>
          <a:bodyPr anchor="t" rtlCol="false" tIns="0" lIns="0" bIns="0" rIns="0">
            <a:spAutoFit/>
          </a:bodyPr>
          <a:lstStyle/>
          <a:p>
            <a:pPr algn="l">
              <a:lnSpc>
                <a:spcPts val="1368"/>
              </a:lnSpc>
            </a:pPr>
            <a:r>
              <a:rPr lang="en-US" sz="977">
                <a:solidFill>
                  <a:srgbClr val="161643"/>
                </a:solidFill>
                <a:latin typeface="Open Sans"/>
                <a:ea typeface="Open Sans"/>
                <a:cs typeface="Open Sans"/>
                <a:sym typeface="Open Sans"/>
              </a:rPr>
              <a:t>Students consolidate their skills, reflect on their journey, and prepare to confidently transition into further study, training, or employment.</a:t>
            </a:r>
          </a:p>
        </p:txBody>
      </p:sp>
      <p:sp>
        <p:nvSpPr>
          <p:cNvPr name="TextBox 64" id="64"/>
          <p:cNvSpPr txBox="true"/>
          <p:nvPr/>
        </p:nvSpPr>
        <p:spPr>
          <a:xfrm rot="0">
            <a:off x="4135341" y="8930929"/>
            <a:ext cx="2381038" cy="240665"/>
          </a:xfrm>
          <a:prstGeom prst="rect">
            <a:avLst/>
          </a:prstGeom>
        </p:spPr>
        <p:txBody>
          <a:bodyPr anchor="t" rtlCol="false" tIns="0" lIns="0" bIns="0" rIns="0">
            <a:spAutoFit/>
          </a:bodyPr>
          <a:lstStyle/>
          <a:p>
            <a:pPr algn="l">
              <a:lnSpc>
                <a:spcPts val="1960"/>
              </a:lnSpc>
            </a:pPr>
            <a:r>
              <a:rPr lang="en-US" sz="1400" b="true">
                <a:solidFill>
                  <a:srgbClr val="161643"/>
                </a:solidFill>
                <a:latin typeface="Open Sans Bold"/>
                <a:ea typeface="Open Sans Bold"/>
                <a:cs typeface="Open Sans Bold"/>
                <a:sym typeface="Open Sans Bold"/>
              </a:rPr>
              <a:t>YEAR 10 READINESS CAMP</a:t>
            </a:r>
          </a:p>
        </p:txBody>
      </p:sp>
      <p:grpSp>
        <p:nvGrpSpPr>
          <p:cNvPr name="Group 65" id="65"/>
          <p:cNvGrpSpPr/>
          <p:nvPr/>
        </p:nvGrpSpPr>
        <p:grpSpPr>
          <a:xfrm rot="0">
            <a:off x="1735598" y="10293808"/>
            <a:ext cx="255194" cy="230775"/>
            <a:chOff x="0" y="0"/>
            <a:chExt cx="340259" cy="307700"/>
          </a:xfrm>
        </p:grpSpPr>
        <p:grpSp>
          <p:nvGrpSpPr>
            <p:cNvPr name="Group 66" id="66"/>
            <p:cNvGrpSpPr/>
            <p:nvPr/>
          </p:nvGrpSpPr>
          <p:grpSpPr>
            <a:xfrm rot="0">
              <a:off x="16280" y="0"/>
              <a:ext cx="307700" cy="307700"/>
              <a:chOff x="0" y="0"/>
              <a:chExt cx="812800" cy="812800"/>
            </a:xfrm>
          </p:grpSpPr>
          <p:sp>
            <p:nvSpPr>
              <p:cNvPr name="Freeform 67" id="6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68" id="68"/>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69" id="69"/>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33</a:t>
              </a:r>
            </a:p>
          </p:txBody>
        </p:sp>
      </p:grpSp>
    </p:spTree>
  </p:cSld>
  <p:clrMapOvr>
    <a:masterClrMapping/>
  </p:clrMapOvr>
</p:sld>
</file>

<file path=ppt/slides/slide3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0" y="-300924"/>
            <a:ext cx="8925210" cy="1803766"/>
            <a:chOff x="0" y="0"/>
            <a:chExt cx="2040270" cy="412334"/>
          </a:xfrm>
        </p:grpSpPr>
        <p:sp>
          <p:nvSpPr>
            <p:cNvPr name="Freeform 9" id="9"/>
            <p:cNvSpPr/>
            <p:nvPr/>
          </p:nvSpPr>
          <p:spPr>
            <a:xfrm flipH="false" flipV="false" rot="0">
              <a:off x="0" y="0"/>
              <a:ext cx="2040270" cy="412334"/>
            </a:xfrm>
            <a:custGeom>
              <a:avLst/>
              <a:gdLst/>
              <a:ahLst/>
              <a:cxnLst/>
              <a:rect r="r" b="b" t="t" l="l"/>
              <a:pathLst>
                <a:path h="412334" w="2040270">
                  <a:moveTo>
                    <a:pt x="0" y="0"/>
                  </a:moveTo>
                  <a:lnTo>
                    <a:pt x="2040270" y="0"/>
                  </a:lnTo>
                  <a:lnTo>
                    <a:pt x="2040270" y="412334"/>
                  </a:lnTo>
                  <a:lnTo>
                    <a:pt x="0" y="412334"/>
                  </a:lnTo>
                  <a:close/>
                </a:path>
              </a:pathLst>
            </a:custGeom>
            <a:solidFill>
              <a:srgbClr val="161643"/>
            </a:solidFill>
          </p:spPr>
        </p:sp>
        <p:sp>
          <p:nvSpPr>
            <p:cNvPr name="TextBox 10" id="10"/>
            <p:cNvSpPr txBox="true"/>
            <p:nvPr/>
          </p:nvSpPr>
          <p:spPr>
            <a:xfrm>
              <a:off x="0" y="-28575"/>
              <a:ext cx="2040270"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682732" y="-85380"/>
            <a:ext cx="2689540" cy="3243839"/>
            <a:chOff x="0" y="0"/>
            <a:chExt cx="660400" cy="796505"/>
          </a:xfrm>
        </p:grpSpPr>
        <p:sp>
          <p:nvSpPr>
            <p:cNvPr name="Freeform 15" id="15"/>
            <p:cNvSpPr/>
            <p:nvPr/>
          </p:nvSpPr>
          <p:spPr>
            <a:xfrm flipH="false" flipV="false" rot="0">
              <a:off x="0" y="0"/>
              <a:ext cx="660400" cy="796505"/>
            </a:xfrm>
            <a:custGeom>
              <a:avLst/>
              <a:gdLst/>
              <a:ahLst/>
              <a:cxnLst/>
              <a:rect r="r" b="b" t="t" l="l"/>
              <a:pathLst>
                <a:path h="796505" w="660400">
                  <a:moveTo>
                    <a:pt x="220252" y="777436"/>
                  </a:moveTo>
                  <a:cubicBezTo>
                    <a:pt x="254109" y="788950"/>
                    <a:pt x="292600" y="796505"/>
                    <a:pt x="330378" y="796505"/>
                  </a:cubicBezTo>
                  <a:cubicBezTo>
                    <a:pt x="368157" y="796505"/>
                    <a:pt x="404509" y="790028"/>
                    <a:pt x="438009" y="778514"/>
                  </a:cubicBezTo>
                  <a:cubicBezTo>
                    <a:pt x="438723" y="778154"/>
                    <a:pt x="439435" y="778154"/>
                    <a:pt x="440148" y="777795"/>
                  </a:cubicBezTo>
                  <a:cubicBezTo>
                    <a:pt x="565955" y="731740"/>
                    <a:pt x="658618" y="610126"/>
                    <a:pt x="660400" y="468365"/>
                  </a:cubicBezTo>
                  <a:lnTo>
                    <a:pt x="660400" y="0"/>
                  </a:lnTo>
                  <a:lnTo>
                    <a:pt x="0" y="0"/>
                  </a:lnTo>
                  <a:lnTo>
                    <a:pt x="0" y="468017"/>
                  </a:lnTo>
                  <a:cubicBezTo>
                    <a:pt x="1782" y="610845"/>
                    <a:pt x="93019" y="732460"/>
                    <a:pt x="220252" y="777436"/>
                  </a:cubicBezTo>
                  <a:close/>
                </a:path>
              </a:pathLst>
            </a:custGeom>
            <a:solidFill>
              <a:srgbClr val="A5DEF5"/>
            </a:solidFill>
          </p:spPr>
        </p:sp>
        <p:sp>
          <p:nvSpPr>
            <p:cNvPr name="TextBox 16" id="16"/>
            <p:cNvSpPr txBox="true"/>
            <p:nvPr/>
          </p:nvSpPr>
          <p:spPr>
            <a:xfrm>
              <a:off x="0" y="-28575"/>
              <a:ext cx="660400" cy="698080"/>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24" id="24"/>
          <p:cNvSpPr txBox="true"/>
          <p:nvPr/>
        </p:nvSpPr>
        <p:spPr>
          <a:xfrm rot="0">
            <a:off x="1785283" y="3885982"/>
            <a:ext cx="7121433" cy="4058281"/>
          </a:xfrm>
          <a:prstGeom prst="rect">
            <a:avLst/>
          </a:prstGeom>
        </p:spPr>
        <p:txBody>
          <a:bodyPr anchor="t" rtlCol="false" tIns="0" lIns="0" bIns="0" rIns="0">
            <a:spAutoFit/>
          </a:bodyPr>
          <a:lstStyle/>
          <a:p>
            <a:pPr algn="l">
              <a:lnSpc>
                <a:spcPts val="1540"/>
              </a:lnSpc>
            </a:pPr>
            <a:r>
              <a:rPr lang="en-US" sz="1100">
                <a:solidFill>
                  <a:srgbClr val="161643"/>
                </a:solidFill>
                <a:latin typeface="Open Sans"/>
                <a:ea typeface="Open Sans"/>
                <a:cs typeface="Open Sans"/>
                <a:sym typeface="Open Sans"/>
              </a:rPr>
              <a:t>The Year 10 Combined Exploration</a:t>
            </a:r>
            <a:r>
              <a:rPr lang="en-US" sz="1100">
                <a:solidFill>
                  <a:srgbClr val="161643"/>
                </a:solidFill>
                <a:latin typeface="Open Sans"/>
                <a:ea typeface="Open Sans"/>
                <a:cs typeface="Open Sans"/>
                <a:sym typeface="Open Sans"/>
              </a:rPr>
              <a:t> Camp is where curiosity meets opportunity. Co-designed to spark interest in future pathways, this experience gives students a real-world taste of life beyond the Yorke Peninsula while helping them build independence, confidence, and practical skills.</a:t>
            </a:r>
          </a:p>
          <a:p>
            <a:pPr algn="l">
              <a:lnSpc>
                <a:spcPts val="1540"/>
              </a:lnSpc>
            </a:pPr>
          </a:p>
          <a:p>
            <a:pPr algn="l">
              <a:lnSpc>
                <a:spcPts val="1540"/>
              </a:lnSpc>
            </a:pPr>
            <a:r>
              <a:rPr lang="en-US" sz="1100">
                <a:solidFill>
                  <a:srgbClr val="161643"/>
                </a:solidFill>
                <a:latin typeface="Open Sans"/>
                <a:ea typeface="Open Sans"/>
                <a:cs typeface="Open Sans"/>
                <a:sym typeface="Open Sans"/>
              </a:rPr>
              <a:t>All Year 10 students travel together by chartered bus to Adelaide, where they complete three days of hands-on, individualised work experience with host employers across a variety of industries. Each student undertakes a personalised placement aligned with their interests and career goals, allowing them to explore potential pathways in a meaningful and authentic way.</a:t>
            </a:r>
          </a:p>
          <a:p>
            <a:pPr algn="l">
              <a:lnSpc>
                <a:spcPts val="1540"/>
              </a:lnSpc>
            </a:pPr>
          </a:p>
          <a:p>
            <a:pPr algn="l">
              <a:lnSpc>
                <a:spcPts val="1540"/>
              </a:lnSpc>
            </a:pPr>
            <a:r>
              <a:rPr lang="en-US" sz="1100">
                <a:solidFill>
                  <a:srgbClr val="161643"/>
                </a:solidFill>
                <a:latin typeface="Open Sans"/>
                <a:ea typeface="Open Sans"/>
                <a:cs typeface="Open Sans"/>
                <a:sym typeface="Open Sans"/>
              </a:rPr>
              <a:t>Whether working in education, trades, healthcare, retail, or technology, students gain valuable insights into career possibilities while developing teamwork, communication, and problem-solving skills.</a:t>
            </a:r>
          </a:p>
          <a:p>
            <a:pPr algn="l">
              <a:lnSpc>
                <a:spcPts val="1540"/>
              </a:lnSpc>
            </a:pPr>
          </a:p>
          <a:p>
            <a:pPr algn="l">
              <a:lnSpc>
                <a:spcPts val="1540"/>
              </a:lnSpc>
            </a:pPr>
            <a:r>
              <a:rPr lang="en-US" sz="1100">
                <a:solidFill>
                  <a:srgbClr val="161643"/>
                </a:solidFill>
                <a:latin typeface="Open Sans"/>
                <a:ea typeface="Open Sans"/>
                <a:cs typeface="Open Sans"/>
                <a:sym typeface="Open Sans"/>
              </a:rPr>
              <a:t>Beyond the workplace, this camp helps students navigate city life, learning how to use public transport, manage time, and adapt to new environments. These experiences build self-reliance and resilience, empowering students to take the first steps towards their future with confidence.</a:t>
            </a:r>
          </a:p>
          <a:p>
            <a:pPr algn="l">
              <a:lnSpc>
                <a:spcPts val="1540"/>
              </a:lnSpc>
            </a:pPr>
          </a:p>
          <a:p>
            <a:pPr algn="l">
              <a:lnSpc>
                <a:spcPts val="1540"/>
              </a:lnSpc>
            </a:pPr>
            <a:r>
              <a:rPr lang="en-US" sz="1100">
                <a:solidFill>
                  <a:srgbClr val="161643"/>
                </a:solidFill>
                <a:latin typeface="Open Sans"/>
                <a:ea typeface="Open Sans"/>
                <a:cs typeface="Open Sans"/>
                <a:sym typeface="Open Sans"/>
              </a:rPr>
              <a:t>Work placements are arranged and supported by teachers from each YPSA school, ensuring that every student’s experience is personalised, purposeful, and well supported. The connections formed during this camp, with peers, teachers, and employers, create a foundation for future opportunities in Local Delivery, Flexible Industry Pathways (FIPs), School Based Apprenticeships and VET.</a:t>
            </a:r>
          </a:p>
          <a:p>
            <a:pPr algn="l">
              <a:lnSpc>
                <a:spcPts val="1540"/>
              </a:lnSpc>
            </a:pPr>
          </a:p>
        </p:txBody>
      </p:sp>
      <p:grpSp>
        <p:nvGrpSpPr>
          <p:cNvPr name="Group 25" id="25"/>
          <p:cNvGrpSpPr/>
          <p:nvPr/>
        </p:nvGrpSpPr>
        <p:grpSpPr>
          <a:xfrm rot="0">
            <a:off x="1850712" y="7963313"/>
            <a:ext cx="2226760" cy="2226760"/>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16666" t="0" r="-16666" b="0"/>
              </a:stretch>
            </a:blipFill>
          </p:spPr>
        </p:sp>
      </p:grpSp>
      <p:grpSp>
        <p:nvGrpSpPr>
          <p:cNvPr name="Group 27" id="27"/>
          <p:cNvGrpSpPr/>
          <p:nvPr/>
        </p:nvGrpSpPr>
        <p:grpSpPr>
          <a:xfrm rot="0">
            <a:off x="4232620" y="7963313"/>
            <a:ext cx="2226760" cy="2226760"/>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4"/>
              <a:stretch>
                <a:fillRect l="-13949" t="0" r="-19383" b="0"/>
              </a:stretch>
            </a:blipFill>
          </p:spPr>
        </p:sp>
      </p:grpSp>
      <p:grpSp>
        <p:nvGrpSpPr>
          <p:cNvPr name="Group 29" id="29"/>
          <p:cNvGrpSpPr/>
          <p:nvPr/>
        </p:nvGrpSpPr>
        <p:grpSpPr>
          <a:xfrm rot="0">
            <a:off x="6614527" y="7963313"/>
            <a:ext cx="2226760" cy="2226760"/>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0" t="0" r="0" b="-33333"/>
              </a:stretch>
            </a:blipFill>
          </p:spPr>
        </p:sp>
      </p:grpSp>
      <p:sp>
        <p:nvSpPr>
          <p:cNvPr name="TextBox 31" id="31"/>
          <p:cNvSpPr txBox="true"/>
          <p:nvPr/>
        </p:nvSpPr>
        <p:spPr>
          <a:xfrm rot="0">
            <a:off x="3097943" y="10373927"/>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2" id="32"/>
          <p:cNvSpPr txBox="true"/>
          <p:nvPr/>
        </p:nvSpPr>
        <p:spPr>
          <a:xfrm rot="0">
            <a:off x="1785283" y="2746227"/>
            <a:ext cx="5309065"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YEAR 10 EXPLORATION CAMP</a:t>
            </a:r>
          </a:p>
        </p:txBody>
      </p:sp>
      <p:sp>
        <p:nvSpPr>
          <p:cNvPr name="TextBox 33" id="33"/>
          <p:cNvSpPr txBox="true"/>
          <p:nvPr/>
        </p:nvSpPr>
        <p:spPr>
          <a:xfrm rot="0">
            <a:off x="1785283" y="3521492"/>
            <a:ext cx="7098611" cy="240665"/>
          </a:xfrm>
          <a:prstGeom prst="rect">
            <a:avLst/>
          </a:prstGeom>
        </p:spPr>
        <p:txBody>
          <a:bodyPr anchor="t" rtlCol="false" tIns="0" lIns="0" bIns="0" rIns="0">
            <a:spAutoFit/>
          </a:bodyPr>
          <a:lstStyle/>
          <a:p>
            <a:pPr algn="l">
              <a:lnSpc>
                <a:spcPts val="1960"/>
              </a:lnSpc>
              <a:spcBef>
                <a:spcPct val="0"/>
              </a:spcBef>
            </a:pPr>
            <a:r>
              <a:rPr lang="en-US" sz="1400" i="true">
                <a:solidFill>
                  <a:srgbClr val="161643"/>
                </a:solidFill>
                <a:latin typeface="Open Sans Italics"/>
                <a:ea typeface="Open Sans Italics"/>
                <a:cs typeface="Open Sans Italics"/>
                <a:sym typeface="Open Sans Italics"/>
              </a:rPr>
              <a:t>It’s</a:t>
            </a:r>
            <a:r>
              <a:rPr lang="en-US" sz="1400" i="true">
                <a:solidFill>
                  <a:srgbClr val="161643"/>
                </a:solidFill>
                <a:latin typeface="Open Sans Italics"/>
                <a:ea typeface="Open Sans Italics"/>
                <a:cs typeface="Open Sans Italics"/>
                <a:sym typeface="Open Sans Italics"/>
              </a:rPr>
              <a:t> about more than just work experience, it’s about exploring what’s possible.</a:t>
            </a:r>
          </a:p>
        </p:txBody>
      </p:sp>
      <p:grpSp>
        <p:nvGrpSpPr>
          <p:cNvPr name="Group 34" id="34"/>
          <p:cNvGrpSpPr/>
          <p:nvPr/>
        </p:nvGrpSpPr>
        <p:grpSpPr>
          <a:xfrm rot="0">
            <a:off x="1723115" y="10296948"/>
            <a:ext cx="255194" cy="230775"/>
            <a:chOff x="0" y="0"/>
            <a:chExt cx="340259" cy="307700"/>
          </a:xfrm>
        </p:grpSpPr>
        <p:grpSp>
          <p:nvGrpSpPr>
            <p:cNvPr name="Group 35" id="35"/>
            <p:cNvGrpSpPr/>
            <p:nvPr/>
          </p:nvGrpSpPr>
          <p:grpSpPr>
            <a:xfrm rot="0">
              <a:off x="16280" y="0"/>
              <a:ext cx="307700" cy="307700"/>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38" id="38"/>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34</a:t>
              </a:r>
            </a:p>
          </p:txBody>
        </p:sp>
      </p:grpSp>
    </p:spTree>
  </p:cSld>
  <p:clrMapOvr>
    <a:masterClrMapping/>
  </p:clrMapOvr>
</p:sld>
</file>

<file path=ppt/slides/slide3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0" y="-300771"/>
            <a:ext cx="8973081" cy="1803766"/>
            <a:chOff x="0" y="0"/>
            <a:chExt cx="2051213" cy="412334"/>
          </a:xfrm>
        </p:grpSpPr>
        <p:sp>
          <p:nvSpPr>
            <p:cNvPr name="Freeform 9" id="9"/>
            <p:cNvSpPr/>
            <p:nvPr/>
          </p:nvSpPr>
          <p:spPr>
            <a:xfrm flipH="false" flipV="false" rot="0">
              <a:off x="0" y="0"/>
              <a:ext cx="2051213" cy="412334"/>
            </a:xfrm>
            <a:custGeom>
              <a:avLst/>
              <a:gdLst/>
              <a:ahLst/>
              <a:cxnLst/>
              <a:rect r="r" b="b" t="t" l="l"/>
              <a:pathLst>
                <a:path h="412334" w="2051213">
                  <a:moveTo>
                    <a:pt x="0" y="0"/>
                  </a:moveTo>
                  <a:lnTo>
                    <a:pt x="2051213" y="0"/>
                  </a:lnTo>
                  <a:lnTo>
                    <a:pt x="2051213" y="412334"/>
                  </a:lnTo>
                  <a:lnTo>
                    <a:pt x="0" y="412334"/>
                  </a:lnTo>
                  <a:close/>
                </a:path>
              </a:pathLst>
            </a:custGeom>
            <a:solidFill>
              <a:srgbClr val="161643"/>
            </a:solidFill>
          </p:spPr>
        </p:sp>
        <p:sp>
          <p:nvSpPr>
            <p:cNvPr name="TextBox 10" id="10"/>
            <p:cNvSpPr txBox="true"/>
            <p:nvPr/>
          </p:nvSpPr>
          <p:spPr>
            <a:xfrm>
              <a:off x="0" y="-28575"/>
              <a:ext cx="2051213"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80536" y="16815"/>
            <a:ext cx="2689540" cy="3039448"/>
            <a:chOff x="0" y="0"/>
            <a:chExt cx="660400" cy="746318"/>
          </a:xfrm>
        </p:grpSpPr>
        <p:sp>
          <p:nvSpPr>
            <p:cNvPr name="Freeform 15" id="15"/>
            <p:cNvSpPr/>
            <p:nvPr/>
          </p:nvSpPr>
          <p:spPr>
            <a:xfrm flipH="false" flipV="false" rot="0">
              <a:off x="0" y="0"/>
              <a:ext cx="660400" cy="746318"/>
            </a:xfrm>
            <a:custGeom>
              <a:avLst/>
              <a:gdLst/>
              <a:ahLst/>
              <a:cxnLst/>
              <a:rect r="r" b="b" t="t" l="l"/>
              <a:pathLst>
                <a:path h="746318" w="660400">
                  <a:moveTo>
                    <a:pt x="220252" y="727249"/>
                  </a:moveTo>
                  <a:cubicBezTo>
                    <a:pt x="254109" y="738763"/>
                    <a:pt x="292600" y="746318"/>
                    <a:pt x="330378" y="746318"/>
                  </a:cubicBezTo>
                  <a:cubicBezTo>
                    <a:pt x="368157" y="746318"/>
                    <a:pt x="404509" y="739841"/>
                    <a:pt x="438009" y="728327"/>
                  </a:cubicBezTo>
                  <a:cubicBezTo>
                    <a:pt x="438723" y="727968"/>
                    <a:pt x="439435" y="727968"/>
                    <a:pt x="440148" y="727608"/>
                  </a:cubicBezTo>
                  <a:cubicBezTo>
                    <a:pt x="565955" y="681553"/>
                    <a:pt x="658618" y="559939"/>
                    <a:pt x="660400" y="419293"/>
                  </a:cubicBezTo>
                  <a:lnTo>
                    <a:pt x="660400" y="0"/>
                  </a:lnTo>
                  <a:lnTo>
                    <a:pt x="0" y="0"/>
                  </a:lnTo>
                  <a:lnTo>
                    <a:pt x="0" y="418981"/>
                  </a:lnTo>
                  <a:cubicBezTo>
                    <a:pt x="1782" y="560658"/>
                    <a:pt x="93019" y="682273"/>
                    <a:pt x="220252" y="727249"/>
                  </a:cubicBezTo>
                  <a:close/>
                </a:path>
              </a:pathLst>
            </a:custGeom>
            <a:solidFill>
              <a:srgbClr val="A5DEF5"/>
            </a:solidFill>
          </p:spPr>
        </p:sp>
        <p:sp>
          <p:nvSpPr>
            <p:cNvPr name="TextBox 16" id="16"/>
            <p:cNvSpPr txBox="true"/>
            <p:nvPr/>
          </p:nvSpPr>
          <p:spPr>
            <a:xfrm>
              <a:off x="0" y="-28575"/>
              <a:ext cx="660400" cy="647893"/>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24" id="24"/>
          <p:cNvSpPr txBox="true"/>
          <p:nvPr/>
        </p:nvSpPr>
        <p:spPr>
          <a:xfrm rot="0">
            <a:off x="1785283" y="3784982"/>
            <a:ext cx="7121433" cy="4207412"/>
          </a:xfrm>
          <a:prstGeom prst="rect">
            <a:avLst/>
          </a:prstGeom>
        </p:spPr>
        <p:txBody>
          <a:bodyPr anchor="t" rtlCol="false" tIns="0" lIns="0" bIns="0" rIns="0">
            <a:spAutoFit/>
          </a:bodyPr>
          <a:lstStyle/>
          <a:p>
            <a:pPr algn="l">
              <a:lnSpc>
                <a:spcPts val="1539"/>
              </a:lnSpc>
            </a:pPr>
            <a:r>
              <a:rPr lang="en-US" sz="1099">
                <a:solidFill>
                  <a:srgbClr val="161643"/>
                </a:solidFill>
                <a:latin typeface="Open Sans"/>
                <a:ea typeface="Open Sans"/>
                <a:cs typeface="Open Sans"/>
                <a:sym typeface="Open Sans"/>
              </a:rPr>
              <a:t>Building on t</a:t>
            </a:r>
            <a:r>
              <a:rPr lang="en-US" sz="1099">
                <a:solidFill>
                  <a:srgbClr val="161643"/>
                </a:solidFill>
                <a:latin typeface="Open Sans"/>
                <a:ea typeface="Open Sans"/>
                <a:cs typeface="Open Sans"/>
                <a:sym typeface="Open Sans"/>
              </a:rPr>
              <a:t>he exploration and independence developed during the Year 10 Combined Exploration</a:t>
            </a:r>
            <a:r>
              <a:rPr lang="en-US" sz="1099">
                <a:solidFill>
                  <a:srgbClr val="161643"/>
                </a:solidFill>
                <a:latin typeface="Open Sans"/>
                <a:ea typeface="Open Sans"/>
                <a:cs typeface="Open Sans"/>
                <a:sym typeface="Open Sans"/>
              </a:rPr>
              <a:t> Camp, the Year 11 Combined Activation Camp marks the next step in the journey from exploration to activation. This camp empowers students to turn their growing self-awareness into action, helping them make informed choices about their future pathways.</a:t>
            </a:r>
          </a:p>
          <a:p>
            <a:pPr algn="l">
              <a:lnSpc>
                <a:spcPts val="840"/>
              </a:lnSpc>
            </a:pPr>
          </a:p>
          <a:p>
            <a:pPr algn="l">
              <a:lnSpc>
                <a:spcPts val="1539"/>
              </a:lnSpc>
            </a:pPr>
            <a:r>
              <a:rPr lang="en-US" sz="1099">
                <a:solidFill>
                  <a:srgbClr val="161643"/>
                </a:solidFill>
                <a:latin typeface="Open Sans"/>
                <a:ea typeface="Open Sans"/>
                <a:cs typeface="Open Sans"/>
                <a:sym typeface="Open Sans"/>
              </a:rPr>
              <a:t>Designed to be responsive to each cohort’s interests and needs, the camp evolves each year to ensure relevance and impact. If a large number of students express interest in specific fields, such as allied health, education, trades, or technology tailored experiences and industry visits are woven into the program. This personalised approach ensures every student engages in experiences that are meaningful and connected to their aspirations.</a:t>
            </a:r>
          </a:p>
          <a:p>
            <a:pPr algn="l">
              <a:lnSpc>
                <a:spcPts val="839"/>
              </a:lnSpc>
            </a:pPr>
          </a:p>
          <a:p>
            <a:pPr algn="l">
              <a:lnSpc>
                <a:spcPts val="1539"/>
              </a:lnSpc>
            </a:pPr>
            <a:r>
              <a:rPr lang="en-US" sz="1099">
                <a:solidFill>
                  <a:srgbClr val="161643"/>
                </a:solidFill>
                <a:latin typeface="Open Sans"/>
                <a:ea typeface="Open Sans"/>
                <a:cs typeface="Open Sans"/>
                <a:sym typeface="Open Sans"/>
              </a:rPr>
              <a:t>Throughout the camp, students visit TAFE and university campuses, connect with industry professionals, and participate in hands-on workshops that build confidence, direction, and career readiness. </a:t>
            </a:r>
          </a:p>
          <a:p>
            <a:pPr algn="l">
              <a:lnSpc>
                <a:spcPts val="840"/>
              </a:lnSpc>
            </a:pPr>
          </a:p>
          <a:p>
            <a:pPr algn="l">
              <a:lnSpc>
                <a:spcPts val="1539"/>
              </a:lnSpc>
            </a:pPr>
            <a:r>
              <a:rPr lang="en-US" sz="1099">
                <a:solidFill>
                  <a:srgbClr val="161643"/>
                </a:solidFill>
                <a:latin typeface="Open Sans"/>
                <a:ea typeface="Open Sans"/>
                <a:cs typeface="Open Sans"/>
                <a:sym typeface="Open Sans"/>
              </a:rPr>
              <a:t>They are supported to:</a:t>
            </a: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Explore post-school options including TAFE, university, employment, and the Australian Defence Force.</a:t>
            </a: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Discover industries and pathways that align with their interests, values, and strengths.</a:t>
            </a: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Understand the steps needed in Year 11 and 12 to achieve their goals.</a:t>
            </a:r>
          </a:p>
          <a:p>
            <a:pPr algn="l" marL="237490" indent="-118745" lvl="1">
              <a:lnSpc>
                <a:spcPts val="1539"/>
              </a:lnSpc>
              <a:buFont typeface="Arial"/>
              <a:buChar char="•"/>
            </a:pPr>
            <a:r>
              <a:rPr lang="en-US" sz="1099">
                <a:solidFill>
                  <a:srgbClr val="161643"/>
                </a:solidFill>
                <a:latin typeface="Open Sans"/>
                <a:ea typeface="Open Sans"/>
                <a:cs typeface="Open Sans"/>
                <a:sym typeface="Open Sans"/>
              </a:rPr>
              <a:t>Build connections with peers, mentors, and educators from across the Yorke Peninsula.</a:t>
            </a:r>
          </a:p>
          <a:p>
            <a:pPr algn="l">
              <a:lnSpc>
                <a:spcPts val="840"/>
              </a:lnSpc>
            </a:pPr>
          </a:p>
          <a:p>
            <a:pPr algn="l">
              <a:lnSpc>
                <a:spcPts val="1539"/>
              </a:lnSpc>
            </a:pPr>
            <a:r>
              <a:rPr lang="en-US" sz="1099">
                <a:solidFill>
                  <a:srgbClr val="161643"/>
                </a:solidFill>
                <a:latin typeface="Open Sans"/>
                <a:ea typeface="Open Sans"/>
                <a:cs typeface="Open Sans"/>
                <a:sym typeface="Open Sans"/>
              </a:rPr>
              <a:t>The Pathways Camp is a purposeful and energising experience that bridges exploration and action. It helps students see the link between what they are learning now and where they are headed next, building confidence and connection across schools, industries, and futures.</a:t>
            </a:r>
          </a:p>
          <a:p>
            <a:pPr algn="l">
              <a:lnSpc>
                <a:spcPts val="1539"/>
              </a:lnSpc>
            </a:pPr>
          </a:p>
        </p:txBody>
      </p:sp>
      <p:grpSp>
        <p:nvGrpSpPr>
          <p:cNvPr name="Group 25" id="25"/>
          <p:cNvGrpSpPr/>
          <p:nvPr/>
        </p:nvGrpSpPr>
        <p:grpSpPr>
          <a:xfrm rot="0">
            <a:off x="1850712" y="7963313"/>
            <a:ext cx="2226760" cy="2226760"/>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16666" t="0" r="-16666" b="0"/>
              </a:stretch>
            </a:blipFill>
          </p:spPr>
        </p:sp>
      </p:grpSp>
      <p:grpSp>
        <p:nvGrpSpPr>
          <p:cNvPr name="Group 27" id="27"/>
          <p:cNvGrpSpPr/>
          <p:nvPr/>
        </p:nvGrpSpPr>
        <p:grpSpPr>
          <a:xfrm rot="0">
            <a:off x="4232620" y="7963313"/>
            <a:ext cx="2226760" cy="2226760"/>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4"/>
              <a:stretch>
                <a:fillRect l="-22061" t="0" r="-11272" b="0"/>
              </a:stretch>
            </a:blipFill>
          </p:spPr>
        </p:sp>
      </p:grpSp>
      <p:grpSp>
        <p:nvGrpSpPr>
          <p:cNvPr name="Group 29" id="29"/>
          <p:cNvGrpSpPr/>
          <p:nvPr/>
        </p:nvGrpSpPr>
        <p:grpSpPr>
          <a:xfrm rot="0">
            <a:off x="6614527" y="7963313"/>
            <a:ext cx="2226760" cy="2226760"/>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0" t="-16666" r="0" b="-16666"/>
              </a:stretch>
            </a:blipFill>
          </p:spPr>
        </p:sp>
      </p:grpSp>
      <p:sp>
        <p:nvSpPr>
          <p:cNvPr name="TextBox 31" id="31"/>
          <p:cNvSpPr txBox="true"/>
          <p:nvPr/>
        </p:nvSpPr>
        <p:spPr>
          <a:xfrm rot="0">
            <a:off x="3097943" y="10370787"/>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2" id="32"/>
          <p:cNvSpPr txBox="true"/>
          <p:nvPr/>
        </p:nvSpPr>
        <p:spPr>
          <a:xfrm rot="0">
            <a:off x="1785283" y="2746227"/>
            <a:ext cx="5309065" cy="38684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YEAR 11 ACTIVATION CAMP</a:t>
            </a:r>
          </a:p>
        </p:txBody>
      </p:sp>
      <p:sp>
        <p:nvSpPr>
          <p:cNvPr name="TextBox 33" id="33"/>
          <p:cNvSpPr txBox="true"/>
          <p:nvPr/>
        </p:nvSpPr>
        <p:spPr>
          <a:xfrm rot="0">
            <a:off x="1785283" y="3154217"/>
            <a:ext cx="7098611" cy="488315"/>
          </a:xfrm>
          <a:prstGeom prst="rect">
            <a:avLst/>
          </a:prstGeom>
        </p:spPr>
        <p:txBody>
          <a:bodyPr anchor="t" rtlCol="false" tIns="0" lIns="0" bIns="0" rIns="0">
            <a:spAutoFit/>
          </a:bodyPr>
          <a:lstStyle/>
          <a:p>
            <a:pPr algn="l">
              <a:lnSpc>
                <a:spcPts val="1960"/>
              </a:lnSpc>
              <a:spcBef>
                <a:spcPct val="0"/>
              </a:spcBef>
            </a:pPr>
            <a:r>
              <a:rPr lang="en-US" sz="1400" i="true">
                <a:solidFill>
                  <a:srgbClr val="161643"/>
                </a:solidFill>
                <a:latin typeface="Open Sans Italics"/>
                <a:ea typeface="Open Sans Italics"/>
                <a:cs typeface="Open Sans Italics"/>
                <a:sym typeface="Open Sans Italics"/>
              </a:rPr>
              <a:t>Bridging</a:t>
            </a:r>
            <a:r>
              <a:rPr lang="en-US" sz="1400" i="true">
                <a:solidFill>
                  <a:srgbClr val="161643"/>
                </a:solidFill>
                <a:latin typeface="Open Sans Italics"/>
                <a:ea typeface="Open Sans Italics"/>
                <a:cs typeface="Open Sans Italics"/>
                <a:sym typeface="Open Sans Italics"/>
              </a:rPr>
              <a:t> exploration and action, empowering students to take the next step toward their future.</a:t>
            </a:r>
          </a:p>
        </p:txBody>
      </p:sp>
      <p:grpSp>
        <p:nvGrpSpPr>
          <p:cNvPr name="Group 34" id="34"/>
          <p:cNvGrpSpPr/>
          <p:nvPr/>
        </p:nvGrpSpPr>
        <p:grpSpPr>
          <a:xfrm rot="0">
            <a:off x="1759115" y="10293808"/>
            <a:ext cx="255194" cy="230775"/>
            <a:chOff x="0" y="0"/>
            <a:chExt cx="340259" cy="307700"/>
          </a:xfrm>
        </p:grpSpPr>
        <p:grpSp>
          <p:nvGrpSpPr>
            <p:cNvPr name="Group 35" id="35"/>
            <p:cNvGrpSpPr/>
            <p:nvPr/>
          </p:nvGrpSpPr>
          <p:grpSpPr>
            <a:xfrm rot="0">
              <a:off x="16280" y="0"/>
              <a:ext cx="307700" cy="307700"/>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38" id="38"/>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35</a:t>
              </a:r>
            </a:p>
          </p:txBody>
        </p:sp>
      </p:grpSp>
    </p:spTree>
  </p:cSld>
  <p:clrMapOvr>
    <a:masterClrMapping/>
  </p:clrMapOvr>
</p:sld>
</file>

<file path=ppt/slides/slide3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17128"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17919"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18560" y="-300924"/>
            <a:ext cx="8925210" cy="1803766"/>
            <a:chOff x="0" y="0"/>
            <a:chExt cx="2040270" cy="412334"/>
          </a:xfrm>
        </p:grpSpPr>
        <p:sp>
          <p:nvSpPr>
            <p:cNvPr name="Freeform 9" id="9"/>
            <p:cNvSpPr/>
            <p:nvPr/>
          </p:nvSpPr>
          <p:spPr>
            <a:xfrm flipH="false" flipV="false" rot="0">
              <a:off x="0" y="0"/>
              <a:ext cx="2040270" cy="412334"/>
            </a:xfrm>
            <a:custGeom>
              <a:avLst/>
              <a:gdLst/>
              <a:ahLst/>
              <a:cxnLst/>
              <a:rect r="r" b="b" t="t" l="l"/>
              <a:pathLst>
                <a:path h="412334" w="2040270">
                  <a:moveTo>
                    <a:pt x="0" y="0"/>
                  </a:moveTo>
                  <a:lnTo>
                    <a:pt x="2040270" y="0"/>
                  </a:lnTo>
                  <a:lnTo>
                    <a:pt x="2040270" y="412334"/>
                  </a:lnTo>
                  <a:lnTo>
                    <a:pt x="0" y="412334"/>
                  </a:lnTo>
                  <a:close/>
                </a:path>
              </a:pathLst>
            </a:custGeom>
            <a:solidFill>
              <a:srgbClr val="161643"/>
            </a:solidFill>
          </p:spPr>
        </p:sp>
        <p:sp>
          <p:nvSpPr>
            <p:cNvPr name="TextBox 10" id="10"/>
            <p:cNvSpPr txBox="true"/>
            <p:nvPr/>
          </p:nvSpPr>
          <p:spPr>
            <a:xfrm>
              <a:off x="0" y="-28575"/>
              <a:ext cx="2040270"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17641" y="79711"/>
            <a:ext cx="2689540" cy="2913657"/>
            <a:chOff x="0" y="0"/>
            <a:chExt cx="660400" cy="715431"/>
          </a:xfrm>
        </p:grpSpPr>
        <p:sp>
          <p:nvSpPr>
            <p:cNvPr name="Freeform 15" id="15"/>
            <p:cNvSpPr/>
            <p:nvPr/>
          </p:nvSpPr>
          <p:spPr>
            <a:xfrm flipH="false" flipV="false" rot="0">
              <a:off x="0" y="0"/>
              <a:ext cx="660400" cy="715431"/>
            </a:xfrm>
            <a:custGeom>
              <a:avLst/>
              <a:gdLst/>
              <a:ahLst/>
              <a:cxnLst/>
              <a:rect r="r" b="b" t="t" l="l"/>
              <a:pathLst>
                <a:path h="715431" w="660400">
                  <a:moveTo>
                    <a:pt x="220252" y="696362"/>
                  </a:moveTo>
                  <a:cubicBezTo>
                    <a:pt x="254109" y="707875"/>
                    <a:pt x="292600" y="715431"/>
                    <a:pt x="330378" y="715431"/>
                  </a:cubicBezTo>
                  <a:cubicBezTo>
                    <a:pt x="368157" y="715431"/>
                    <a:pt x="404509" y="708954"/>
                    <a:pt x="438009" y="697440"/>
                  </a:cubicBezTo>
                  <a:cubicBezTo>
                    <a:pt x="438723" y="697080"/>
                    <a:pt x="439435" y="697080"/>
                    <a:pt x="440148" y="696721"/>
                  </a:cubicBezTo>
                  <a:cubicBezTo>
                    <a:pt x="565955" y="650666"/>
                    <a:pt x="658618" y="529052"/>
                    <a:pt x="660400" y="389091"/>
                  </a:cubicBezTo>
                  <a:lnTo>
                    <a:pt x="660400" y="0"/>
                  </a:lnTo>
                  <a:lnTo>
                    <a:pt x="0" y="0"/>
                  </a:lnTo>
                  <a:lnTo>
                    <a:pt x="0" y="388803"/>
                  </a:lnTo>
                  <a:cubicBezTo>
                    <a:pt x="1782" y="529771"/>
                    <a:pt x="93019" y="651386"/>
                    <a:pt x="220252" y="696362"/>
                  </a:cubicBezTo>
                  <a:close/>
                </a:path>
              </a:pathLst>
            </a:custGeom>
            <a:solidFill>
              <a:srgbClr val="A5DEF5"/>
            </a:solidFill>
          </p:spPr>
        </p:sp>
        <p:sp>
          <p:nvSpPr>
            <p:cNvPr name="TextBox 16" id="16"/>
            <p:cNvSpPr txBox="true"/>
            <p:nvPr/>
          </p:nvSpPr>
          <p:spPr>
            <a:xfrm>
              <a:off x="0" y="-28575"/>
              <a:ext cx="660400" cy="617006"/>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38065"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74637"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21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sp>
        <p:nvSpPr>
          <p:cNvPr name="TextBox 24" id="24"/>
          <p:cNvSpPr txBox="true"/>
          <p:nvPr/>
        </p:nvSpPr>
        <p:spPr>
          <a:xfrm rot="0">
            <a:off x="1785283" y="3578515"/>
            <a:ext cx="7121433" cy="4563004"/>
          </a:xfrm>
          <a:prstGeom prst="rect">
            <a:avLst/>
          </a:prstGeom>
        </p:spPr>
        <p:txBody>
          <a:bodyPr anchor="t" rtlCol="false" tIns="0" lIns="0" bIns="0" rIns="0">
            <a:spAutoFit/>
          </a:bodyPr>
          <a:lstStyle/>
          <a:p>
            <a:pPr algn="l">
              <a:lnSpc>
                <a:spcPts val="1539"/>
              </a:lnSpc>
            </a:pPr>
            <a:r>
              <a:rPr lang="en-US" sz="1099">
                <a:solidFill>
                  <a:srgbClr val="161643"/>
                </a:solidFill>
                <a:latin typeface="Open Sans"/>
                <a:ea typeface="Open Sans"/>
                <a:cs typeface="Open Sans"/>
                <a:sym typeface="Open Sans"/>
              </a:rPr>
              <a:t>T</a:t>
            </a:r>
            <a:r>
              <a:rPr lang="en-US" sz="1099">
                <a:solidFill>
                  <a:srgbClr val="161643"/>
                </a:solidFill>
                <a:latin typeface="Open Sans"/>
                <a:ea typeface="Open Sans"/>
                <a:cs typeface="Open Sans"/>
                <a:sym typeface="Open Sans"/>
              </a:rPr>
              <a:t>he Year 12 Combined Readiness Camp marks the final stage in the YPSA journey, the transition from activation to readiness. After exploring possibilities in Year 10 and activating their pathways in Year 11, students now come together to prepare for their final year of schooling with purpose, confidence, and connection.</a:t>
            </a:r>
          </a:p>
          <a:p>
            <a:pPr algn="l">
              <a:lnSpc>
                <a:spcPts val="1539"/>
              </a:lnSpc>
            </a:pPr>
          </a:p>
          <a:p>
            <a:pPr algn="l">
              <a:lnSpc>
                <a:spcPts val="1539"/>
              </a:lnSpc>
            </a:pPr>
            <a:r>
              <a:rPr lang="en-US" sz="1099">
                <a:solidFill>
                  <a:srgbClr val="161643"/>
                </a:solidFill>
                <a:latin typeface="Open Sans"/>
                <a:ea typeface="Open Sans"/>
                <a:cs typeface="Open Sans"/>
                <a:sym typeface="Open Sans"/>
              </a:rPr>
              <a:t>Held at the beginning of the school year, this two-day retreat is designed to help students start Year 12 on the right foot. Through a balance of inspiring workshops, guest speakers, and team-based activities, students build motivation, set goals, and develop strategies to manage the challenges and opportunities that come with their final year.</a:t>
            </a:r>
          </a:p>
          <a:p>
            <a:pPr algn="l">
              <a:lnSpc>
                <a:spcPts val="1539"/>
              </a:lnSpc>
            </a:pPr>
          </a:p>
          <a:p>
            <a:pPr algn="l">
              <a:lnSpc>
                <a:spcPts val="1539"/>
              </a:lnSpc>
            </a:pPr>
            <a:r>
              <a:rPr lang="en-US" sz="1099">
                <a:solidFill>
                  <a:srgbClr val="161643"/>
                </a:solidFill>
                <a:latin typeface="Open Sans"/>
                <a:ea typeface="Open Sans"/>
                <a:cs typeface="Open Sans"/>
                <a:sym typeface="Open Sans"/>
              </a:rPr>
              <a:t>Beyond academics, the retreat focuses on wellbeing, mindset, and connection, reminding students that success in Year 12 is not just about hard work, but also about balance, resilience, and support.</a:t>
            </a:r>
          </a:p>
          <a:p>
            <a:pPr algn="l">
              <a:lnSpc>
                <a:spcPts val="1539"/>
              </a:lnSpc>
            </a:pPr>
          </a:p>
          <a:p>
            <a:pPr algn="l">
              <a:lnSpc>
                <a:spcPts val="1539"/>
              </a:lnSpc>
            </a:pPr>
            <a:r>
              <a:rPr lang="en-US" sz="1099">
                <a:solidFill>
                  <a:srgbClr val="161643"/>
                </a:solidFill>
                <a:latin typeface="Open Sans"/>
                <a:ea typeface="Open Sans"/>
                <a:cs typeface="Open Sans"/>
                <a:sym typeface="Open Sans"/>
              </a:rPr>
              <a:t>It’s also a chance to reconnect with friends and peers from previous YPSA camps and events, and to connect with students they may be working alongside in Local Delivery subjects or Flexible Industry Pathways (FIPs). These shared experiences strengthen relationships, foster collaboration, and build the confidence to take on new challenges together.</a:t>
            </a:r>
          </a:p>
          <a:p>
            <a:pPr algn="l">
              <a:lnSpc>
                <a:spcPts val="1539"/>
              </a:lnSpc>
            </a:pPr>
          </a:p>
          <a:p>
            <a:pPr algn="l">
              <a:lnSpc>
                <a:spcPts val="1539"/>
              </a:lnSpc>
            </a:pPr>
            <a:r>
              <a:rPr lang="en-US" sz="1099">
                <a:solidFill>
                  <a:srgbClr val="161643"/>
                </a:solidFill>
                <a:latin typeface="Open Sans"/>
                <a:ea typeface="Open Sans"/>
                <a:cs typeface="Open Sans"/>
                <a:sym typeface="Open Sans"/>
              </a:rPr>
              <a:t>Together, students begin planning for the much-anticipated SYP Combined Formal, celebrating how far they’ve come and the connections they’ve built along the way.</a:t>
            </a:r>
          </a:p>
          <a:p>
            <a:pPr algn="l">
              <a:lnSpc>
                <a:spcPts val="1539"/>
              </a:lnSpc>
            </a:pPr>
          </a:p>
          <a:p>
            <a:pPr algn="l">
              <a:lnSpc>
                <a:spcPts val="1539"/>
              </a:lnSpc>
            </a:pPr>
            <a:r>
              <a:rPr lang="en-US" sz="1099">
                <a:solidFill>
                  <a:srgbClr val="161643"/>
                </a:solidFill>
                <a:latin typeface="Open Sans"/>
                <a:ea typeface="Open Sans"/>
                <a:cs typeface="Open Sans"/>
                <a:sym typeface="Open Sans"/>
              </a:rPr>
              <a:t>The Year 12 Retreat sets the tone for a successful and memorable final year,a year grounded in focus, supported by friendship, and filled with readiness for what comes next.</a:t>
            </a:r>
          </a:p>
          <a:p>
            <a:pPr algn="l">
              <a:lnSpc>
                <a:spcPts val="1539"/>
              </a:lnSpc>
            </a:pPr>
          </a:p>
        </p:txBody>
      </p:sp>
      <p:grpSp>
        <p:nvGrpSpPr>
          <p:cNvPr name="Group 25" id="25"/>
          <p:cNvGrpSpPr/>
          <p:nvPr/>
        </p:nvGrpSpPr>
        <p:grpSpPr>
          <a:xfrm rot="0">
            <a:off x="1850712" y="7963313"/>
            <a:ext cx="2226760" cy="2226760"/>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3"/>
              <a:stretch>
                <a:fillRect l="0" t="-16623" r="0" b="-16623"/>
              </a:stretch>
            </a:blipFill>
          </p:spPr>
        </p:sp>
      </p:grpSp>
      <p:grpSp>
        <p:nvGrpSpPr>
          <p:cNvPr name="Group 27" id="27"/>
          <p:cNvGrpSpPr/>
          <p:nvPr/>
        </p:nvGrpSpPr>
        <p:grpSpPr>
          <a:xfrm rot="0">
            <a:off x="4232620" y="7963313"/>
            <a:ext cx="2226760" cy="2226760"/>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4"/>
              <a:stretch>
                <a:fillRect l="-16623" t="0" r="-16623" b="0"/>
              </a:stretch>
            </a:blipFill>
          </p:spPr>
        </p:sp>
      </p:grpSp>
      <p:grpSp>
        <p:nvGrpSpPr>
          <p:cNvPr name="Group 29" id="29"/>
          <p:cNvGrpSpPr/>
          <p:nvPr/>
        </p:nvGrpSpPr>
        <p:grpSpPr>
          <a:xfrm rot="0">
            <a:off x="6614527" y="7963313"/>
            <a:ext cx="2226760" cy="2226760"/>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5"/>
              <a:stretch>
                <a:fillRect l="0" t="-16623" r="0" b="-16623"/>
              </a:stretch>
            </a:blipFill>
          </p:spPr>
        </p:sp>
      </p:grpSp>
      <p:sp>
        <p:nvSpPr>
          <p:cNvPr name="TextBox 31" id="31"/>
          <p:cNvSpPr txBox="true"/>
          <p:nvPr/>
        </p:nvSpPr>
        <p:spPr>
          <a:xfrm rot="0">
            <a:off x="3097943" y="10390098"/>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2" id="32"/>
          <p:cNvSpPr txBox="true"/>
          <p:nvPr/>
        </p:nvSpPr>
        <p:spPr>
          <a:xfrm rot="0">
            <a:off x="1785283" y="2841424"/>
            <a:ext cx="5309065" cy="38684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YEAR 12 READINESS CAMP</a:t>
            </a:r>
          </a:p>
        </p:txBody>
      </p:sp>
      <p:sp>
        <p:nvSpPr>
          <p:cNvPr name="TextBox 33" id="33"/>
          <p:cNvSpPr txBox="true"/>
          <p:nvPr/>
        </p:nvSpPr>
        <p:spPr>
          <a:xfrm rot="0">
            <a:off x="1785283" y="3249414"/>
            <a:ext cx="7098611" cy="240665"/>
          </a:xfrm>
          <a:prstGeom prst="rect">
            <a:avLst/>
          </a:prstGeom>
        </p:spPr>
        <p:txBody>
          <a:bodyPr anchor="t" rtlCol="false" tIns="0" lIns="0" bIns="0" rIns="0">
            <a:spAutoFit/>
          </a:bodyPr>
          <a:lstStyle/>
          <a:p>
            <a:pPr algn="l">
              <a:lnSpc>
                <a:spcPts val="1960"/>
              </a:lnSpc>
              <a:spcBef>
                <a:spcPct val="0"/>
              </a:spcBef>
            </a:pPr>
            <a:r>
              <a:rPr lang="en-US" sz="1400" i="true">
                <a:solidFill>
                  <a:srgbClr val="161643"/>
                </a:solidFill>
                <a:latin typeface="Open Sans Italics"/>
                <a:ea typeface="Open Sans Italics"/>
                <a:cs typeface="Open Sans Italics"/>
                <a:sym typeface="Open Sans Italics"/>
              </a:rPr>
              <a:t>From activ</a:t>
            </a:r>
            <a:r>
              <a:rPr lang="en-US" sz="1400" i="true">
                <a:solidFill>
                  <a:srgbClr val="161643"/>
                </a:solidFill>
                <a:latin typeface="Open Sans Italics"/>
                <a:ea typeface="Open Sans Italics"/>
                <a:cs typeface="Open Sans Italics"/>
                <a:sym typeface="Open Sans Italics"/>
              </a:rPr>
              <a:t>ation to readiness, preparing for success, connection, and life beyond school.</a:t>
            </a:r>
          </a:p>
        </p:txBody>
      </p:sp>
      <p:grpSp>
        <p:nvGrpSpPr>
          <p:cNvPr name="Group 34" id="34"/>
          <p:cNvGrpSpPr/>
          <p:nvPr/>
        </p:nvGrpSpPr>
        <p:grpSpPr>
          <a:xfrm rot="0">
            <a:off x="1759115" y="10272350"/>
            <a:ext cx="255194" cy="230775"/>
            <a:chOff x="0" y="0"/>
            <a:chExt cx="340259" cy="307700"/>
          </a:xfrm>
        </p:grpSpPr>
        <p:grpSp>
          <p:nvGrpSpPr>
            <p:cNvPr name="Group 35" id="35"/>
            <p:cNvGrpSpPr/>
            <p:nvPr/>
          </p:nvGrpSpPr>
          <p:grpSpPr>
            <a:xfrm rot="0">
              <a:off x="16280" y="0"/>
              <a:ext cx="307700" cy="307700"/>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38" id="38"/>
            <p:cNvSpPr txBox="true"/>
            <p:nvPr/>
          </p:nvSpPr>
          <p:spPr>
            <a:xfrm rot="0">
              <a:off x="0" y="35032"/>
              <a:ext cx="340259"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36</a:t>
              </a:r>
            </a:p>
          </p:txBody>
        </p:sp>
      </p:grpSp>
    </p:spTree>
  </p:cSld>
  <p:clrMapOvr>
    <a:masterClrMapping/>
  </p:clrMapOvr>
</p:sld>
</file>

<file path=ppt/slides/slide3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4869" y="1653300"/>
            <a:ext cx="10680444" cy="1563771"/>
            <a:chOff x="0" y="0"/>
            <a:chExt cx="2816214" cy="412334"/>
          </a:xfrm>
        </p:grpSpPr>
        <p:sp>
          <p:nvSpPr>
            <p:cNvPr name="Freeform 3" id="3"/>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A5DEF5"/>
            </a:solidFill>
          </p:spPr>
        </p:sp>
        <p:sp>
          <p:nvSpPr>
            <p:cNvPr name="TextBox 4" id="4"/>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5870" y="1588912"/>
            <a:ext cx="10680444" cy="1563771"/>
            <a:chOff x="0" y="0"/>
            <a:chExt cx="2816214" cy="412334"/>
          </a:xfrm>
        </p:grpSpPr>
        <p:sp>
          <p:nvSpPr>
            <p:cNvPr name="Freeform 6" id="6"/>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FFFFFF"/>
            </a:solidFill>
          </p:spPr>
        </p:sp>
        <p:sp>
          <p:nvSpPr>
            <p:cNvPr name="TextBox 7" id="7"/>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2920037" y="1270417"/>
            <a:ext cx="13873207" cy="1821173"/>
            <a:chOff x="0" y="0"/>
            <a:chExt cx="3658080" cy="480206"/>
          </a:xfrm>
        </p:grpSpPr>
        <p:sp>
          <p:nvSpPr>
            <p:cNvPr name="Freeform 9" id="9"/>
            <p:cNvSpPr/>
            <p:nvPr/>
          </p:nvSpPr>
          <p:spPr>
            <a:xfrm flipH="false" flipV="false" rot="0">
              <a:off x="0" y="0"/>
              <a:ext cx="3658080" cy="480206"/>
            </a:xfrm>
            <a:custGeom>
              <a:avLst/>
              <a:gdLst/>
              <a:ahLst/>
              <a:cxnLst/>
              <a:rect r="r" b="b" t="t" l="l"/>
              <a:pathLst>
                <a:path h="480206" w="3658080">
                  <a:moveTo>
                    <a:pt x="0" y="0"/>
                  </a:moveTo>
                  <a:lnTo>
                    <a:pt x="3658080" y="0"/>
                  </a:lnTo>
                  <a:lnTo>
                    <a:pt x="3658080" y="480206"/>
                  </a:lnTo>
                  <a:lnTo>
                    <a:pt x="0" y="480206"/>
                  </a:lnTo>
                  <a:close/>
                </a:path>
              </a:pathLst>
            </a:custGeom>
            <a:solidFill>
              <a:srgbClr val="161643"/>
            </a:solidFill>
          </p:spPr>
        </p:sp>
        <p:sp>
          <p:nvSpPr>
            <p:cNvPr name="TextBox 10" id="10"/>
            <p:cNvSpPr txBox="true"/>
            <p:nvPr/>
          </p:nvSpPr>
          <p:spPr>
            <a:xfrm>
              <a:off x="0" y="-28575"/>
              <a:ext cx="3658080" cy="508781"/>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8607442" y="2688827"/>
            <a:ext cx="1528538" cy="152853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8464733" y="1802372"/>
            <a:ext cx="2331691" cy="2656497"/>
            <a:chOff x="0" y="0"/>
            <a:chExt cx="660400" cy="752394"/>
          </a:xfrm>
        </p:grpSpPr>
        <p:sp>
          <p:nvSpPr>
            <p:cNvPr name="Freeform 15" id="15"/>
            <p:cNvSpPr/>
            <p:nvPr/>
          </p:nvSpPr>
          <p:spPr>
            <a:xfrm flipH="false" flipV="false" rot="0">
              <a:off x="0" y="0"/>
              <a:ext cx="660400" cy="752394"/>
            </a:xfrm>
            <a:custGeom>
              <a:avLst/>
              <a:gdLst/>
              <a:ahLst/>
              <a:cxnLst/>
              <a:rect r="r" b="b" t="t" l="l"/>
              <a:pathLst>
                <a:path h="752394" w="660400">
                  <a:moveTo>
                    <a:pt x="220252" y="733325"/>
                  </a:moveTo>
                  <a:cubicBezTo>
                    <a:pt x="254109" y="744839"/>
                    <a:pt x="292600" y="752394"/>
                    <a:pt x="330378" y="752394"/>
                  </a:cubicBezTo>
                  <a:cubicBezTo>
                    <a:pt x="368157" y="752394"/>
                    <a:pt x="404509" y="745917"/>
                    <a:pt x="438009" y="734403"/>
                  </a:cubicBezTo>
                  <a:cubicBezTo>
                    <a:pt x="438723" y="734044"/>
                    <a:pt x="439435" y="734044"/>
                    <a:pt x="440148" y="733685"/>
                  </a:cubicBezTo>
                  <a:cubicBezTo>
                    <a:pt x="565955" y="687629"/>
                    <a:pt x="658618" y="566015"/>
                    <a:pt x="660400" y="425234"/>
                  </a:cubicBezTo>
                  <a:lnTo>
                    <a:pt x="660400" y="0"/>
                  </a:lnTo>
                  <a:lnTo>
                    <a:pt x="0" y="0"/>
                  </a:lnTo>
                  <a:lnTo>
                    <a:pt x="0" y="424918"/>
                  </a:lnTo>
                  <a:cubicBezTo>
                    <a:pt x="1782" y="566734"/>
                    <a:pt x="93019" y="688349"/>
                    <a:pt x="220252" y="733325"/>
                  </a:cubicBezTo>
                  <a:close/>
                </a:path>
              </a:pathLst>
            </a:custGeom>
            <a:solidFill>
              <a:srgbClr val="A5DEF5"/>
            </a:solidFill>
          </p:spPr>
        </p:sp>
        <p:sp>
          <p:nvSpPr>
            <p:cNvPr name="TextBox 16" id="16"/>
            <p:cNvSpPr txBox="true"/>
            <p:nvPr/>
          </p:nvSpPr>
          <p:spPr>
            <a:xfrm>
              <a:off x="0" y="-28575"/>
              <a:ext cx="660400" cy="653969"/>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8417185" y="2076070"/>
            <a:ext cx="2109102" cy="210910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8560911" y="2219796"/>
            <a:ext cx="1821649" cy="182164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8688654" y="2376681"/>
            <a:ext cx="1566165" cy="1507880"/>
          </a:xfrm>
          <a:custGeom>
            <a:avLst/>
            <a:gdLst/>
            <a:ahLst/>
            <a:cxnLst/>
            <a:rect r="r" b="b" t="t" l="l"/>
            <a:pathLst>
              <a:path h="1507880" w="1566165">
                <a:moveTo>
                  <a:pt x="0" y="0"/>
                </a:moveTo>
                <a:lnTo>
                  <a:pt x="1566164" y="0"/>
                </a:lnTo>
                <a:lnTo>
                  <a:pt x="1566164" y="1507880"/>
                </a:lnTo>
                <a:lnTo>
                  <a:pt x="0" y="1507880"/>
                </a:lnTo>
                <a:lnTo>
                  <a:pt x="0" y="0"/>
                </a:lnTo>
                <a:close/>
              </a:path>
            </a:pathLst>
          </a:custGeom>
          <a:blipFill>
            <a:blip r:embed="rId2"/>
            <a:stretch>
              <a:fillRect l="0" t="0" r="0" b="0"/>
            </a:stretch>
          </a:blipFill>
        </p:spPr>
      </p:sp>
      <p:sp>
        <p:nvSpPr>
          <p:cNvPr name="TextBox 24" id="24"/>
          <p:cNvSpPr txBox="true"/>
          <p:nvPr/>
        </p:nvSpPr>
        <p:spPr>
          <a:xfrm rot="0">
            <a:off x="4746942" y="8824971"/>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25" id="25"/>
          <p:cNvGrpSpPr/>
          <p:nvPr/>
        </p:nvGrpSpPr>
        <p:grpSpPr>
          <a:xfrm rot="0">
            <a:off x="410768" y="4887686"/>
            <a:ext cx="10115519" cy="3808813"/>
            <a:chOff x="0" y="0"/>
            <a:chExt cx="3505243" cy="1319835"/>
          </a:xfrm>
        </p:grpSpPr>
        <p:sp>
          <p:nvSpPr>
            <p:cNvPr name="Freeform 26" id="26"/>
            <p:cNvSpPr/>
            <p:nvPr/>
          </p:nvSpPr>
          <p:spPr>
            <a:xfrm flipH="false" flipV="false" rot="0">
              <a:off x="0" y="0"/>
              <a:ext cx="3505243" cy="1319835"/>
            </a:xfrm>
            <a:custGeom>
              <a:avLst/>
              <a:gdLst/>
              <a:ahLst/>
              <a:cxnLst/>
              <a:rect r="r" b="b" t="t" l="l"/>
              <a:pathLst>
                <a:path h="1319835" w="3505243">
                  <a:moveTo>
                    <a:pt x="0" y="0"/>
                  </a:moveTo>
                  <a:lnTo>
                    <a:pt x="3505243" y="0"/>
                  </a:lnTo>
                  <a:lnTo>
                    <a:pt x="3505243" y="1319835"/>
                  </a:lnTo>
                  <a:lnTo>
                    <a:pt x="0" y="1319835"/>
                  </a:lnTo>
                  <a:close/>
                </a:path>
              </a:pathLst>
            </a:custGeom>
            <a:solidFill>
              <a:srgbClr val="161643"/>
            </a:solidFill>
          </p:spPr>
        </p:sp>
        <p:sp>
          <p:nvSpPr>
            <p:cNvPr name="TextBox 27" id="27"/>
            <p:cNvSpPr txBox="true"/>
            <p:nvPr/>
          </p:nvSpPr>
          <p:spPr>
            <a:xfrm>
              <a:off x="0" y="-28575"/>
              <a:ext cx="3505243" cy="1348410"/>
            </a:xfrm>
            <a:prstGeom prst="rect">
              <a:avLst/>
            </a:prstGeom>
          </p:spPr>
          <p:txBody>
            <a:bodyPr anchor="ctr" rtlCol="false" tIns="50800" lIns="50800" bIns="50800" rIns="50800"/>
            <a:lstStyle/>
            <a:p>
              <a:pPr algn="ctr">
                <a:lnSpc>
                  <a:spcPts val="1960"/>
                </a:lnSpc>
              </a:pPr>
            </a:p>
          </p:txBody>
        </p:sp>
      </p:grpSp>
      <p:grpSp>
        <p:nvGrpSpPr>
          <p:cNvPr name="Group 28" id="28"/>
          <p:cNvGrpSpPr/>
          <p:nvPr/>
        </p:nvGrpSpPr>
        <p:grpSpPr>
          <a:xfrm rot="0">
            <a:off x="86057" y="3954305"/>
            <a:ext cx="1502885" cy="1502885"/>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5DEF5"/>
            </a:solidFill>
          </p:spPr>
        </p:sp>
        <p:sp>
          <p:nvSpPr>
            <p:cNvPr name="TextBox 30" id="3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1" id="31"/>
          <p:cNvSpPr/>
          <p:nvPr/>
        </p:nvSpPr>
        <p:spPr>
          <a:xfrm flipH="false" flipV="false" rot="0">
            <a:off x="339551" y="4385192"/>
            <a:ext cx="995898" cy="641109"/>
          </a:xfrm>
          <a:custGeom>
            <a:avLst/>
            <a:gdLst/>
            <a:ahLst/>
            <a:cxnLst/>
            <a:rect r="r" b="b" t="t" l="l"/>
            <a:pathLst>
              <a:path h="641109" w="995898">
                <a:moveTo>
                  <a:pt x="0" y="0"/>
                </a:moveTo>
                <a:lnTo>
                  <a:pt x="995898" y="0"/>
                </a:lnTo>
                <a:lnTo>
                  <a:pt x="995898" y="641110"/>
                </a:lnTo>
                <a:lnTo>
                  <a:pt x="0" y="6411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2" id="32"/>
          <p:cNvSpPr txBox="true"/>
          <p:nvPr/>
        </p:nvSpPr>
        <p:spPr>
          <a:xfrm rot="0">
            <a:off x="1665990" y="4179148"/>
            <a:ext cx="4565593" cy="402683"/>
          </a:xfrm>
          <a:prstGeom prst="rect">
            <a:avLst/>
          </a:prstGeom>
        </p:spPr>
        <p:txBody>
          <a:bodyPr anchor="t" rtlCol="false" tIns="0" lIns="0" bIns="0" rIns="0">
            <a:spAutoFit/>
          </a:bodyPr>
          <a:lstStyle/>
          <a:p>
            <a:pPr algn="l">
              <a:lnSpc>
                <a:spcPts val="2976"/>
              </a:lnSpc>
            </a:pPr>
            <a:r>
              <a:rPr lang="en-US" b="true" sz="3166">
                <a:solidFill>
                  <a:srgbClr val="161643"/>
                </a:solidFill>
                <a:latin typeface="Open Sans Bold"/>
                <a:ea typeface="Open Sans Bold"/>
                <a:cs typeface="Open Sans Bold"/>
                <a:sym typeface="Open Sans Bold"/>
              </a:rPr>
              <a:t>COMBINED CAMPS</a:t>
            </a:r>
          </a:p>
        </p:txBody>
      </p:sp>
      <p:sp>
        <p:nvSpPr>
          <p:cNvPr name="TextBox 33" id="33"/>
          <p:cNvSpPr txBox="true"/>
          <p:nvPr/>
        </p:nvSpPr>
        <p:spPr>
          <a:xfrm rot="0">
            <a:off x="1665990" y="4644640"/>
            <a:ext cx="4565593" cy="189127"/>
          </a:xfrm>
          <a:prstGeom prst="rect">
            <a:avLst/>
          </a:prstGeom>
        </p:spPr>
        <p:txBody>
          <a:bodyPr anchor="t" rtlCol="false" tIns="0" lIns="0" bIns="0" rIns="0">
            <a:spAutoFit/>
          </a:bodyPr>
          <a:lstStyle/>
          <a:p>
            <a:pPr algn="l">
              <a:lnSpc>
                <a:spcPts val="1420"/>
              </a:lnSpc>
            </a:pPr>
            <a:r>
              <a:rPr lang="en-US" b="true" sz="1511">
                <a:solidFill>
                  <a:srgbClr val="A5DEF5"/>
                </a:solidFill>
                <a:latin typeface="Open Sans Bold"/>
                <a:ea typeface="Open Sans Bold"/>
                <a:cs typeface="Open Sans Bold"/>
                <a:sym typeface="Open Sans Bold"/>
              </a:rPr>
              <a:t>STUDENT TESTIMONIALS </a:t>
            </a:r>
          </a:p>
        </p:txBody>
      </p:sp>
      <p:grpSp>
        <p:nvGrpSpPr>
          <p:cNvPr name="Group 34" id="34"/>
          <p:cNvGrpSpPr/>
          <p:nvPr/>
        </p:nvGrpSpPr>
        <p:grpSpPr>
          <a:xfrm rot="0">
            <a:off x="1665990" y="4929153"/>
            <a:ext cx="8737393" cy="3781518"/>
            <a:chOff x="0" y="0"/>
            <a:chExt cx="11649857" cy="5042025"/>
          </a:xfrm>
        </p:grpSpPr>
        <p:grpSp>
          <p:nvGrpSpPr>
            <p:cNvPr name="Group 35" id="35"/>
            <p:cNvGrpSpPr/>
            <p:nvPr/>
          </p:nvGrpSpPr>
          <p:grpSpPr>
            <a:xfrm rot="0">
              <a:off x="76074" y="209332"/>
              <a:ext cx="3754089" cy="429406"/>
              <a:chOff x="0" y="0"/>
              <a:chExt cx="953715" cy="109089"/>
            </a:xfrm>
          </p:grpSpPr>
          <p:sp>
            <p:nvSpPr>
              <p:cNvPr name="Freeform 36" id="36"/>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37" id="37"/>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38" id="38"/>
            <p:cNvGrpSpPr/>
            <p:nvPr/>
          </p:nvGrpSpPr>
          <p:grpSpPr>
            <a:xfrm rot="0">
              <a:off x="0" y="0"/>
              <a:ext cx="587953" cy="587953"/>
              <a:chOff x="0" y="0"/>
              <a:chExt cx="812800" cy="812800"/>
            </a:xfrm>
          </p:grpSpPr>
          <p:sp>
            <p:nvSpPr>
              <p:cNvPr name="Freeform 39" id="3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40" id="4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41" id="41"/>
            <p:cNvSpPr/>
            <p:nvPr/>
          </p:nvSpPr>
          <p:spPr>
            <a:xfrm flipH="false" flipV="false" rot="0">
              <a:off x="89239" y="11176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42" id="42"/>
            <p:cNvGrpSpPr/>
            <p:nvPr/>
          </p:nvGrpSpPr>
          <p:grpSpPr>
            <a:xfrm rot="0">
              <a:off x="76074" y="679047"/>
              <a:ext cx="3754089" cy="1779762"/>
              <a:chOff x="0" y="0"/>
              <a:chExt cx="953715" cy="452143"/>
            </a:xfrm>
          </p:grpSpPr>
          <p:sp>
            <p:nvSpPr>
              <p:cNvPr name="Freeform 43" id="43"/>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44" id="44"/>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45" id="45"/>
            <p:cNvSpPr txBox="true"/>
            <p:nvPr/>
          </p:nvSpPr>
          <p:spPr>
            <a:xfrm rot="0">
              <a:off x="219070" y="736679"/>
              <a:ext cx="3468097" cy="13131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“The</a:t>
              </a:r>
              <a:r>
                <a:rPr lang="en-US" sz="1163" i="true">
                  <a:solidFill>
                    <a:srgbClr val="161643"/>
                  </a:solidFill>
                  <a:latin typeface="Open Sans Italics"/>
                  <a:ea typeface="Open Sans Italics"/>
                  <a:cs typeface="Open Sans Italics"/>
                  <a:sym typeface="Open Sans Italics"/>
                </a:rPr>
                <a:t> beach activities were a highlight, and camp helped me connect with people my age. I realised how important it is to make friendships that support you along the way.”</a:t>
              </a:r>
            </a:p>
          </p:txBody>
        </p:sp>
        <p:grpSp>
          <p:nvGrpSpPr>
            <p:cNvPr name="Group 46" id="46"/>
            <p:cNvGrpSpPr/>
            <p:nvPr/>
          </p:nvGrpSpPr>
          <p:grpSpPr>
            <a:xfrm rot="0">
              <a:off x="3971766" y="209332"/>
              <a:ext cx="3754089" cy="429406"/>
              <a:chOff x="0" y="0"/>
              <a:chExt cx="953715" cy="109089"/>
            </a:xfrm>
          </p:grpSpPr>
          <p:sp>
            <p:nvSpPr>
              <p:cNvPr name="Freeform 47" id="47"/>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48" id="48"/>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49" id="49"/>
            <p:cNvGrpSpPr/>
            <p:nvPr/>
          </p:nvGrpSpPr>
          <p:grpSpPr>
            <a:xfrm rot="0">
              <a:off x="3895692" y="0"/>
              <a:ext cx="587953" cy="587953"/>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1" id="5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52" id="52"/>
            <p:cNvSpPr/>
            <p:nvPr/>
          </p:nvSpPr>
          <p:spPr>
            <a:xfrm flipH="false" flipV="false" rot="0">
              <a:off x="3984931" y="111760"/>
              <a:ext cx="409476" cy="364434"/>
            </a:xfrm>
            <a:custGeom>
              <a:avLst/>
              <a:gdLst/>
              <a:ahLst/>
              <a:cxnLst/>
              <a:rect r="r" b="b" t="t" l="l"/>
              <a:pathLst>
                <a:path h="364434" w="409476">
                  <a:moveTo>
                    <a:pt x="0" y="0"/>
                  </a:moveTo>
                  <a:lnTo>
                    <a:pt x="409475" y="0"/>
                  </a:lnTo>
                  <a:lnTo>
                    <a:pt x="409475"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53" id="53"/>
            <p:cNvGrpSpPr/>
            <p:nvPr/>
          </p:nvGrpSpPr>
          <p:grpSpPr>
            <a:xfrm rot="0">
              <a:off x="3971766" y="679047"/>
              <a:ext cx="3754089" cy="1779762"/>
              <a:chOff x="0" y="0"/>
              <a:chExt cx="953715" cy="452143"/>
            </a:xfrm>
          </p:grpSpPr>
          <p:sp>
            <p:nvSpPr>
              <p:cNvPr name="Freeform 54" id="54"/>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55" id="55"/>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56" id="56"/>
            <p:cNvSpPr txBox="true"/>
            <p:nvPr/>
          </p:nvSpPr>
          <p:spPr>
            <a:xfrm rot="0">
              <a:off x="4114762" y="736679"/>
              <a:ext cx="3468097" cy="15798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“Meeting</a:t>
              </a:r>
              <a:r>
                <a:rPr lang="en-US" sz="1163" i="true">
                  <a:solidFill>
                    <a:srgbClr val="161643"/>
                  </a:solidFill>
                  <a:latin typeface="Open Sans Italics"/>
                  <a:ea typeface="Open Sans Italics"/>
                  <a:cs typeface="Open Sans Italics"/>
                  <a:sym typeface="Open Sans Italics"/>
                </a:rPr>
                <a:t> new students and building connections was a highlight. The group activities boosted my confidence, and I learnt how valuable it is to step outside my comfort zone.”</a:t>
              </a:r>
            </a:p>
            <a:p>
              <a:pPr algn="l">
                <a:lnSpc>
                  <a:spcPts val="1629"/>
                </a:lnSpc>
                <a:spcBef>
                  <a:spcPct val="0"/>
                </a:spcBef>
              </a:pPr>
            </a:p>
          </p:txBody>
        </p:sp>
        <p:grpSp>
          <p:nvGrpSpPr>
            <p:cNvPr name="Group 57" id="57"/>
            <p:cNvGrpSpPr/>
            <p:nvPr/>
          </p:nvGrpSpPr>
          <p:grpSpPr>
            <a:xfrm rot="0">
              <a:off x="7892685" y="209332"/>
              <a:ext cx="3754089" cy="429406"/>
              <a:chOff x="0" y="0"/>
              <a:chExt cx="953715" cy="109089"/>
            </a:xfrm>
          </p:grpSpPr>
          <p:sp>
            <p:nvSpPr>
              <p:cNvPr name="Freeform 58" id="58"/>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59" id="59"/>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60" id="60"/>
            <p:cNvGrpSpPr/>
            <p:nvPr/>
          </p:nvGrpSpPr>
          <p:grpSpPr>
            <a:xfrm rot="0">
              <a:off x="7816611" y="0"/>
              <a:ext cx="587953" cy="587953"/>
              <a:chOff x="0" y="0"/>
              <a:chExt cx="812800" cy="812800"/>
            </a:xfrm>
          </p:grpSpPr>
          <p:sp>
            <p:nvSpPr>
              <p:cNvPr name="Freeform 61" id="6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62" id="6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63" id="63"/>
            <p:cNvSpPr/>
            <p:nvPr/>
          </p:nvSpPr>
          <p:spPr>
            <a:xfrm flipH="false" flipV="false" rot="0">
              <a:off x="7905849" y="11176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4" id="64"/>
            <p:cNvGrpSpPr/>
            <p:nvPr/>
          </p:nvGrpSpPr>
          <p:grpSpPr>
            <a:xfrm rot="0">
              <a:off x="7892685" y="679047"/>
              <a:ext cx="3754089" cy="1779762"/>
              <a:chOff x="0" y="0"/>
              <a:chExt cx="953715" cy="452143"/>
            </a:xfrm>
          </p:grpSpPr>
          <p:sp>
            <p:nvSpPr>
              <p:cNvPr name="Freeform 65" id="65"/>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66" id="66"/>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67" id="67"/>
            <p:cNvSpPr txBox="true"/>
            <p:nvPr/>
          </p:nvSpPr>
          <p:spPr>
            <a:xfrm rot="0">
              <a:off x="8035681" y="736679"/>
              <a:ext cx="3468097" cy="10464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“Meeting students from other schools was a highlight, and I learnt a lot about the pathways we explored. It helped me feel more informed about my future.”</a:t>
              </a:r>
            </a:p>
          </p:txBody>
        </p:sp>
        <p:grpSp>
          <p:nvGrpSpPr>
            <p:cNvPr name="Group 68" id="68"/>
            <p:cNvGrpSpPr/>
            <p:nvPr/>
          </p:nvGrpSpPr>
          <p:grpSpPr>
            <a:xfrm rot="0">
              <a:off x="79157" y="2668142"/>
              <a:ext cx="3754089" cy="429406"/>
              <a:chOff x="0" y="0"/>
              <a:chExt cx="953715" cy="109089"/>
            </a:xfrm>
          </p:grpSpPr>
          <p:sp>
            <p:nvSpPr>
              <p:cNvPr name="Freeform 69" id="69"/>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70" id="70"/>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71" id="71"/>
            <p:cNvGrpSpPr/>
            <p:nvPr/>
          </p:nvGrpSpPr>
          <p:grpSpPr>
            <a:xfrm rot="0">
              <a:off x="3083" y="2458810"/>
              <a:ext cx="587953" cy="587953"/>
              <a:chOff x="0" y="0"/>
              <a:chExt cx="812800" cy="812800"/>
            </a:xfrm>
          </p:grpSpPr>
          <p:sp>
            <p:nvSpPr>
              <p:cNvPr name="Freeform 72" id="7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3" id="7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74" id="74"/>
            <p:cNvSpPr/>
            <p:nvPr/>
          </p:nvSpPr>
          <p:spPr>
            <a:xfrm flipH="false" flipV="false" rot="0">
              <a:off x="92322" y="257057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5" id="75"/>
            <p:cNvGrpSpPr/>
            <p:nvPr/>
          </p:nvGrpSpPr>
          <p:grpSpPr>
            <a:xfrm rot="0">
              <a:off x="79157" y="3137857"/>
              <a:ext cx="3754089" cy="1779762"/>
              <a:chOff x="0" y="0"/>
              <a:chExt cx="953715" cy="452143"/>
            </a:xfrm>
          </p:grpSpPr>
          <p:sp>
            <p:nvSpPr>
              <p:cNvPr name="Freeform 76" id="76"/>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77" id="77"/>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78" id="78"/>
            <p:cNvSpPr txBox="true"/>
            <p:nvPr/>
          </p:nvSpPr>
          <p:spPr>
            <a:xfrm rot="0">
              <a:off x="222153" y="3195489"/>
              <a:ext cx="3468097" cy="18465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“I </a:t>
              </a:r>
              <a:r>
                <a:rPr lang="en-US" sz="1163" i="true">
                  <a:solidFill>
                    <a:srgbClr val="161643"/>
                  </a:solidFill>
                  <a:latin typeface="Open Sans Italics"/>
                  <a:ea typeface="Open Sans Italics"/>
                  <a:cs typeface="Open Sans Italics"/>
                  <a:sym typeface="Open Sans Italics"/>
                </a:rPr>
                <a:t>enjoyed making new connections and gaining independence. The activities, like the AFL game, helped everyone feel comfortable talking, and the work experience prepared me for future work and getting around the city.”</a:t>
              </a:r>
            </a:p>
            <a:p>
              <a:pPr algn="l">
                <a:lnSpc>
                  <a:spcPts val="1629"/>
                </a:lnSpc>
                <a:spcBef>
                  <a:spcPct val="0"/>
                </a:spcBef>
              </a:pPr>
            </a:p>
          </p:txBody>
        </p:sp>
        <p:grpSp>
          <p:nvGrpSpPr>
            <p:cNvPr name="Group 79" id="79"/>
            <p:cNvGrpSpPr/>
            <p:nvPr/>
          </p:nvGrpSpPr>
          <p:grpSpPr>
            <a:xfrm rot="0">
              <a:off x="3974849" y="2668142"/>
              <a:ext cx="3754089" cy="429406"/>
              <a:chOff x="0" y="0"/>
              <a:chExt cx="953715" cy="109089"/>
            </a:xfrm>
          </p:grpSpPr>
          <p:sp>
            <p:nvSpPr>
              <p:cNvPr name="Freeform 80" id="80"/>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81" id="81"/>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82" id="82"/>
            <p:cNvGrpSpPr/>
            <p:nvPr/>
          </p:nvGrpSpPr>
          <p:grpSpPr>
            <a:xfrm rot="0">
              <a:off x="3898775" y="2458810"/>
              <a:ext cx="587953" cy="587953"/>
              <a:chOff x="0" y="0"/>
              <a:chExt cx="812800" cy="812800"/>
            </a:xfrm>
          </p:grpSpPr>
          <p:sp>
            <p:nvSpPr>
              <p:cNvPr name="Freeform 83" id="8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84" id="8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85" id="85"/>
            <p:cNvSpPr/>
            <p:nvPr/>
          </p:nvSpPr>
          <p:spPr>
            <a:xfrm flipH="false" flipV="false" rot="0">
              <a:off x="3988014" y="257057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86" id="86"/>
            <p:cNvGrpSpPr/>
            <p:nvPr/>
          </p:nvGrpSpPr>
          <p:grpSpPr>
            <a:xfrm rot="0">
              <a:off x="3974849" y="3137857"/>
              <a:ext cx="3754089" cy="1779762"/>
              <a:chOff x="0" y="0"/>
              <a:chExt cx="953715" cy="452143"/>
            </a:xfrm>
          </p:grpSpPr>
          <p:sp>
            <p:nvSpPr>
              <p:cNvPr name="Freeform 87" id="87"/>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88" id="88"/>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89" id="89"/>
            <p:cNvSpPr txBox="true"/>
            <p:nvPr/>
          </p:nvSpPr>
          <p:spPr>
            <a:xfrm rot="0">
              <a:off x="4117845" y="3195489"/>
              <a:ext cx="3468097" cy="13131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“I</a:t>
              </a:r>
              <a:r>
                <a:rPr lang="en-US" sz="1163" i="true">
                  <a:solidFill>
                    <a:srgbClr val="161643"/>
                  </a:solidFill>
                  <a:latin typeface="Open Sans Italics"/>
                  <a:ea typeface="Open Sans Italics"/>
                  <a:cs typeface="Open Sans Italics"/>
                  <a:sym typeface="Open Sans Italics"/>
                </a:rPr>
                <a:t> loved bonding with students from other schools. Experiencing the city and joining in activities helped me feel more confident, and I realised the city isn’t as scary as I thought.”</a:t>
              </a:r>
            </a:p>
          </p:txBody>
        </p:sp>
        <p:grpSp>
          <p:nvGrpSpPr>
            <p:cNvPr name="Group 90" id="90"/>
            <p:cNvGrpSpPr/>
            <p:nvPr/>
          </p:nvGrpSpPr>
          <p:grpSpPr>
            <a:xfrm rot="0">
              <a:off x="7895768" y="2668142"/>
              <a:ext cx="3754089" cy="429406"/>
              <a:chOff x="0" y="0"/>
              <a:chExt cx="953715" cy="109089"/>
            </a:xfrm>
          </p:grpSpPr>
          <p:sp>
            <p:nvSpPr>
              <p:cNvPr name="Freeform 91" id="91"/>
              <p:cNvSpPr/>
              <p:nvPr/>
            </p:nvSpPr>
            <p:spPr>
              <a:xfrm flipH="false" flipV="false" rot="0">
                <a:off x="0" y="0"/>
                <a:ext cx="953715" cy="109089"/>
              </a:xfrm>
              <a:custGeom>
                <a:avLst/>
                <a:gdLst/>
                <a:ahLst/>
                <a:cxnLst/>
                <a:rect r="r" b="b" t="t" l="l"/>
                <a:pathLst>
                  <a:path h="109089" w="953715">
                    <a:moveTo>
                      <a:pt x="0" y="0"/>
                    </a:moveTo>
                    <a:lnTo>
                      <a:pt x="953715" y="0"/>
                    </a:lnTo>
                    <a:lnTo>
                      <a:pt x="953715" y="109089"/>
                    </a:lnTo>
                    <a:lnTo>
                      <a:pt x="0" y="109089"/>
                    </a:lnTo>
                    <a:close/>
                  </a:path>
                </a:pathLst>
              </a:custGeom>
              <a:solidFill>
                <a:srgbClr val="A5DEF5"/>
              </a:solidFill>
            </p:spPr>
          </p:sp>
          <p:sp>
            <p:nvSpPr>
              <p:cNvPr name="TextBox 92" id="92"/>
              <p:cNvSpPr txBox="true"/>
              <p:nvPr/>
            </p:nvSpPr>
            <p:spPr>
              <a:xfrm>
                <a:off x="0" y="-28575"/>
                <a:ext cx="953715" cy="137664"/>
              </a:xfrm>
              <a:prstGeom prst="rect">
                <a:avLst/>
              </a:prstGeom>
            </p:spPr>
            <p:txBody>
              <a:bodyPr anchor="ctr" rtlCol="false" tIns="56576" lIns="56576" bIns="56576" rIns="56576"/>
              <a:lstStyle/>
              <a:p>
                <a:pPr algn="ctr">
                  <a:lnSpc>
                    <a:spcPts val="1960"/>
                  </a:lnSpc>
                </a:pPr>
              </a:p>
            </p:txBody>
          </p:sp>
        </p:grpSp>
        <p:grpSp>
          <p:nvGrpSpPr>
            <p:cNvPr name="Group 93" id="93"/>
            <p:cNvGrpSpPr/>
            <p:nvPr/>
          </p:nvGrpSpPr>
          <p:grpSpPr>
            <a:xfrm rot="0">
              <a:off x="7819694" y="2458810"/>
              <a:ext cx="587953" cy="587953"/>
              <a:chOff x="0" y="0"/>
              <a:chExt cx="812800" cy="812800"/>
            </a:xfrm>
          </p:grpSpPr>
          <p:sp>
            <p:nvSpPr>
              <p:cNvPr name="Freeform 94" id="9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95" id="9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96" id="96"/>
            <p:cNvSpPr/>
            <p:nvPr/>
          </p:nvSpPr>
          <p:spPr>
            <a:xfrm flipH="false" flipV="false" rot="0">
              <a:off x="7908933" y="2570570"/>
              <a:ext cx="409476" cy="364434"/>
            </a:xfrm>
            <a:custGeom>
              <a:avLst/>
              <a:gdLst/>
              <a:ahLst/>
              <a:cxnLst/>
              <a:rect r="r" b="b" t="t" l="l"/>
              <a:pathLst>
                <a:path h="364434" w="409476">
                  <a:moveTo>
                    <a:pt x="0" y="0"/>
                  </a:moveTo>
                  <a:lnTo>
                    <a:pt x="409476" y="0"/>
                  </a:lnTo>
                  <a:lnTo>
                    <a:pt x="409476" y="364433"/>
                  </a:lnTo>
                  <a:lnTo>
                    <a:pt x="0" y="36443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97" id="97"/>
            <p:cNvGrpSpPr/>
            <p:nvPr/>
          </p:nvGrpSpPr>
          <p:grpSpPr>
            <a:xfrm rot="0">
              <a:off x="7895768" y="3137857"/>
              <a:ext cx="3754089" cy="1779762"/>
              <a:chOff x="0" y="0"/>
              <a:chExt cx="953715" cy="452143"/>
            </a:xfrm>
          </p:grpSpPr>
          <p:sp>
            <p:nvSpPr>
              <p:cNvPr name="Freeform 98" id="98"/>
              <p:cNvSpPr/>
              <p:nvPr/>
            </p:nvSpPr>
            <p:spPr>
              <a:xfrm flipH="false" flipV="false" rot="0">
                <a:off x="0" y="0"/>
                <a:ext cx="953715" cy="452143"/>
              </a:xfrm>
              <a:custGeom>
                <a:avLst/>
                <a:gdLst/>
                <a:ahLst/>
                <a:cxnLst/>
                <a:rect r="r" b="b" t="t" l="l"/>
                <a:pathLst>
                  <a:path h="452143" w="953715">
                    <a:moveTo>
                      <a:pt x="0" y="0"/>
                    </a:moveTo>
                    <a:lnTo>
                      <a:pt x="953715" y="0"/>
                    </a:lnTo>
                    <a:lnTo>
                      <a:pt x="953715" y="452143"/>
                    </a:lnTo>
                    <a:lnTo>
                      <a:pt x="0" y="452143"/>
                    </a:lnTo>
                    <a:close/>
                  </a:path>
                </a:pathLst>
              </a:custGeom>
              <a:solidFill>
                <a:srgbClr val="FFFFFF"/>
              </a:solidFill>
            </p:spPr>
          </p:sp>
          <p:sp>
            <p:nvSpPr>
              <p:cNvPr name="TextBox 99" id="99"/>
              <p:cNvSpPr txBox="true"/>
              <p:nvPr/>
            </p:nvSpPr>
            <p:spPr>
              <a:xfrm>
                <a:off x="0" y="-28575"/>
                <a:ext cx="953715" cy="480718"/>
              </a:xfrm>
              <a:prstGeom prst="rect">
                <a:avLst/>
              </a:prstGeom>
            </p:spPr>
            <p:txBody>
              <a:bodyPr anchor="ctr" rtlCol="false" tIns="56576" lIns="56576" bIns="56576" rIns="56576"/>
              <a:lstStyle/>
              <a:p>
                <a:pPr algn="ctr">
                  <a:lnSpc>
                    <a:spcPts val="1960"/>
                  </a:lnSpc>
                </a:pPr>
              </a:p>
            </p:txBody>
          </p:sp>
        </p:grpSp>
        <p:sp>
          <p:nvSpPr>
            <p:cNvPr name="TextBox 100" id="100"/>
            <p:cNvSpPr txBox="true"/>
            <p:nvPr/>
          </p:nvSpPr>
          <p:spPr>
            <a:xfrm rot="0">
              <a:off x="8038764" y="3195489"/>
              <a:ext cx="3468097" cy="1579836"/>
            </a:xfrm>
            <a:prstGeom prst="rect">
              <a:avLst/>
            </a:prstGeom>
          </p:spPr>
          <p:txBody>
            <a:bodyPr anchor="t" rtlCol="false" tIns="0" lIns="0" bIns="0" rIns="0">
              <a:spAutoFit/>
            </a:bodyPr>
            <a:lstStyle/>
            <a:p>
              <a:pPr algn="l">
                <a:lnSpc>
                  <a:spcPts val="1629"/>
                </a:lnSpc>
                <a:spcBef>
                  <a:spcPct val="0"/>
                </a:spcBef>
              </a:pPr>
              <a:r>
                <a:rPr lang="en-US" sz="1163" i="true">
                  <a:solidFill>
                    <a:srgbClr val="161643"/>
                  </a:solidFill>
                  <a:latin typeface="Open Sans Italics"/>
                  <a:ea typeface="Open Sans Italics"/>
                  <a:cs typeface="Open Sans Italics"/>
                  <a:sym typeface="Open Sans Italics"/>
                </a:rPr>
                <a:t>“I enjoyed connecting with students from other schools, work experience, the Amazing Race, and campus visits. The camps helped me gain confidence in new environments and understand my future pathways more clearly.”</a:t>
              </a:r>
            </a:p>
          </p:txBody>
        </p:sp>
      </p:grpSp>
      <p:grpSp>
        <p:nvGrpSpPr>
          <p:cNvPr name="Group 101" id="101"/>
          <p:cNvGrpSpPr/>
          <p:nvPr/>
        </p:nvGrpSpPr>
        <p:grpSpPr>
          <a:xfrm rot="0">
            <a:off x="179993" y="8734215"/>
            <a:ext cx="230775" cy="230775"/>
            <a:chOff x="0" y="0"/>
            <a:chExt cx="307700" cy="307700"/>
          </a:xfrm>
        </p:grpSpPr>
        <p:grpSp>
          <p:nvGrpSpPr>
            <p:cNvPr name="Group 102" id="102"/>
            <p:cNvGrpSpPr/>
            <p:nvPr/>
          </p:nvGrpSpPr>
          <p:grpSpPr>
            <a:xfrm rot="0">
              <a:off x="0" y="0"/>
              <a:ext cx="307700" cy="307700"/>
              <a:chOff x="0" y="0"/>
              <a:chExt cx="812800" cy="812800"/>
            </a:xfrm>
          </p:grpSpPr>
          <p:sp>
            <p:nvSpPr>
              <p:cNvPr name="Freeform 103" id="10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104" id="10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05" id="105"/>
            <p:cNvSpPr txBox="true"/>
            <p:nvPr/>
          </p:nvSpPr>
          <p:spPr>
            <a:xfrm rot="0">
              <a:off x="4823" y="35032"/>
              <a:ext cx="298055"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37</a:t>
              </a:r>
            </a:p>
          </p:txBody>
        </p:sp>
      </p:grpSp>
    </p:spTree>
  </p:cSld>
  <p:clrMapOvr>
    <a:masterClrMapping/>
  </p:clrMapOvr>
</p:sld>
</file>

<file path=ppt/slides/slide38.xml><?xml version="1.0" encoding="utf-8"?>
<p:sld xmlns:p="http://schemas.openxmlformats.org/presentationml/2006/main" xmlns:a="http://schemas.openxmlformats.org/drawingml/2006/main" xmlns:r="http://schemas.openxmlformats.org/officeDocument/2006/relationships">
  <p:cSld>
    <p:bg>
      <p:bgPr>
        <a:solidFill>
          <a:srgbClr val="161643"/>
        </a:solidFill>
      </p:bgPr>
    </p:bg>
    <p:spTree>
      <p:nvGrpSpPr>
        <p:cNvPr id="1" name=""/>
        <p:cNvGrpSpPr/>
        <p:nvPr/>
      </p:nvGrpSpPr>
      <p:grpSpPr>
        <a:xfrm>
          <a:off x="0" y="0"/>
          <a:ext cx="0" cy="0"/>
          <a:chOff x="0" y="0"/>
          <a:chExt cx="0" cy="0"/>
        </a:xfrm>
      </p:grpSpPr>
      <p:grpSp>
        <p:nvGrpSpPr>
          <p:cNvPr name="Group 2" id="2"/>
          <p:cNvGrpSpPr/>
          <p:nvPr/>
        </p:nvGrpSpPr>
        <p:grpSpPr>
          <a:xfrm rot="-5400000">
            <a:off x="-594371" y="6355799"/>
            <a:ext cx="9256339" cy="8672403"/>
            <a:chOff x="0" y="0"/>
            <a:chExt cx="660400" cy="618739"/>
          </a:xfrm>
        </p:grpSpPr>
        <p:sp>
          <p:nvSpPr>
            <p:cNvPr name="Freeform 3" id="3"/>
            <p:cNvSpPr/>
            <p:nvPr/>
          </p:nvSpPr>
          <p:spPr>
            <a:xfrm flipH="false" flipV="false" rot="0">
              <a:off x="0" y="0"/>
              <a:ext cx="660400" cy="618739"/>
            </a:xfrm>
            <a:custGeom>
              <a:avLst/>
              <a:gdLst/>
              <a:ahLst/>
              <a:cxnLst/>
              <a:rect r="r" b="b" t="t" l="l"/>
              <a:pathLst>
                <a:path h="618739" w="660400">
                  <a:moveTo>
                    <a:pt x="220252" y="599670"/>
                  </a:moveTo>
                  <a:cubicBezTo>
                    <a:pt x="254109" y="611183"/>
                    <a:pt x="292600" y="618739"/>
                    <a:pt x="330378" y="618739"/>
                  </a:cubicBezTo>
                  <a:cubicBezTo>
                    <a:pt x="368157" y="618739"/>
                    <a:pt x="404509" y="612262"/>
                    <a:pt x="438009" y="600748"/>
                  </a:cubicBezTo>
                  <a:cubicBezTo>
                    <a:pt x="438723" y="600388"/>
                    <a:pt x="439435" y="600388"/>
                    <a:pt x="440148" y="600029"/>
                  </a:cubicBezTo>
                  <a:cubicBezTo>
                    <a:pt x="565955" y="553974"/>
                    <a:pt x="658618" y="432360"/>
                    <a:pt x="660400" y="294547"/>
                  </a:cubicBezTo>
                  <a:lnTo>
                    <a:pt x="660400" y="0"/>
                  </a:lnTo>
                  <a:lnTo>
                    <a:pt x="0" y="0"/>
                  </a:lnTo>
                  <a:lnTo>
                    <a:pt x="0" y="294329"/>
                  </a:lnTo>
                  <a:cubicBezTo>
                    <a:pt x="1782" y="433079"/>
                    <a:pt x="93019" y="554694"/>
                    <a:pt x="220252" y="599670"/>
                  </a:cubicBezTo>
                  <a:close/>
                </a:path>
              </a:pathLst>
            </a:custGeom>
            <a:solidFill>
              <a:srgbClr val="A5DEF5"/>
            </a:solidFill>
          </p:spPr>
        </p:sp>
        <p:sp>
          <p:nvSpPr>
            <p:cNvPr name="TextBox 4" id="4"/>
            <p:cNvSpPr txBox="true"/>
            <p:nvPr/>
          </p:nvSpPr>
          <p:spPr>
            <a:xfrm>
              <a:off x="0" y="-28575"/>
              <a:ext cx="660400" cy="520314"/>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3762121" y="286474"/>
            <a:ext cx="5959822" cy="5959822"/>
            <a:chOff x="0" y="0"/>
            <a:chExt cx="7946429" cy="7946429"/>
          </a:xfrm>
        </p:grpSpPr>
        <p:grpSp>
          <p:nvGrpSpPr>
            <p:cNvPr name="Group 6" id="6"/>
            <p:cNvGrpSpPr/>
            <p:nvPr/>
          </p:nvGrpSpPr>
          <p:grpSpPr>
            <a:xfrm rot="0">
              <a:off x="0" y="0"/>
              <a:ext cx="7946429" cy="7946429"/>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8" id="8"/>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grpSp>
          <p:nvGrpSpPr>
            <p:cNvPr name="Group 9" id="9"/>
            <p:cNvGrpSpPr/>
            <p:nvPr/>
          </p:nvGrpSpPr>
          <p:grpSpPr>
            <a:xfrm rot="0">
              <a:off x="541515" y="541515"/>
              <a:ext cx="6863398" cy="6863398"/>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1" id="11"/>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sp>
          <p:nvSpPr>
            <p:cNvPr name="Freeform 12" id="12"/>
            <p:cNvSpPr/>
            <p:nvPr/>
          </p:nvSpPr>
          <p:spPr>
            <a:xfrm flipH="false" flipV="false" rot="0">
              <a:off x="1022808" y="1132607"/>
              <a:ext cx="5900814" cy="5681215"/>
            </a:xfrm>
            <a:custGeom>
              <a:avLst/>
              <a:gdLst/>
              <a:ahLst/>
              <a:cxnLst/>
              <a:rect r="r" b="b" t="t" l="l"/>
              <a:pathLst>
                <a:path h="5681215" w="5900814">
                  <a:moveTo>
                    <a:pt x="0" y="0"/>
                  </a:moveTo>
                  <a:lnTo>
                    <a:pt x="5900813" y="0"/>
                  </a:lnTo>
                  <a:lnTo>
                    <a:pt x="5900813" y="5681215"/>
                  </a:lnTo>
                  <a:lnTo>
                    <a:pt x="0" y="5681215"/>
                  </a:lnTo>
                  <a:lnTo>
                    <a:pt x="0" y="0"/>
                  </a:lnTo>
                  <a:close/>
                </a:path>
              </a:pathLst>
            </a:custGeom>
            <a:blipFill>
              <a:blip r:embed="rId2"/>
              <a:stretch>
                <a:fillRect l="0" t="0" r="0" b="0"/>
              </a:stretch>
            </a:blipFill>
          </p:spPr>
        </p:sp>
      </p:grpSp>
      <p:sp>
        <p:nvSpPr>
          <p:cNvPr name="TextBox 13" id="13"/>
          <p:cNvSpPr txBox="true"/>
          <p:nvPr/>
        </p:nvSpPr>
        <p:spPr>
          <a:xfrm rot="0">
            <a:off x="1939541" y="9691411"/>
            <a:ext cx="6017043" cy="232471"/>
          </a:xfrm>
          <a:prstGeom prst="rect">
            <a:avLst/>
          </a:prstGeom>
        </p:spPr>
        <p:txBody>
          <a:bodyPr anchor="t" rtlCol="false" tIns="0" lIns="0" bIns="0" rIns="0">
            <a:spAutoFit/>
          </a:bodyPr>
          <a:lstStyle/>
          <a:p>
            <a:pPr algn="just">
              <a:lnSpc>
                <a:spcPts val="1886"/>
              </a:lnSpc>
            </a:pPr>
            <a:r>
              <a:rPr lang="en-US" sz="1347">
                <a:solidFill>
                  <a:srgbClr val="153462"/>
                </a:solidFill>
                <a:latin typeface="Open Sans"/>
                <a:ea typeface="Open Sans"/>
                <a:cs typeface="Open Sans"/>
                <a:sym typeface="Open Sans"/>
              </a:rPr>
              <a:t>CONTACT YOUR HOME SCHOOL SITE LEADERS</a:t>
            </a:r>
          </a:p>
        </p:txBody>
      </p:sp>
      <p:sp>
        <p:nvSpPr>
          <p:cNvPr name="TextBox 14" id="14"/>
          <p:cNvSpPr txBox="true"/>
          <p:nvPr/>
        </p:nvSpPr>
        <p:spPr>
          <a:xfrm rot="0">
            <a:off x="1939541" y="9345267"/>
            <a:ext cx="6193759" cy="362121"/>
          </a:xfrm>
          <a:prstGeom prst="rect">
            <a:avLst/>
          </a:prstGeom>
        </p:spPr>
        <p:txBody>
          <a:bodyPr anchor="t" rtlCol="false" tIns="0" lIns="0" bIns="0" rIns="0">
            <a:spAutoFit/>
          </a:bodyPr>
          <a:lstStyle/>
          <a:p>
            <a:pPr algn="just">
              <a:lnSpc>
                <a:spcPts val="3039"/>
              </a:lnSpc>
            </a:pPr>
            <a:r>
              <a:rPr lang="en-US" sz="2171">
                <a:solidFill>
                  <a:srgbClr val="FFFFFF"/>
                </a:solidFill>
                <a:latin typeface="Open Sans"/>
                <a:ea typeface="Open Sans"/>
                <a:cs typeface="Open Sans"/>
                <a:sym typeface="Open Sans"/>
              </a:rPr>
              <a:t>FOR MORE INFORMATION </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947019" y="3669259"/>
            <a:ext cx="6979414" cy="6268974"/>
          </a:xfrm>
          <a:prstGeom prst="rect">
            <a:avLst/>
          </a:prstGeom>
        </p:spPr>
        <p:txBody>
          <a:bodyPr anchor="t" rtlCol="false" tIns="0" lIns="0" bIns="0" rIns="0">
            <a:spAutoFit/>
          </a:bodyPr>
          <a:lstStyle/>
          <a:p>
            <a:pPr algn="l">
              <a:lnSpc>
                <a:spcPts val="1683"/>
              </a:lnSpc>
            </a:pPr>
            <a:r>
              <a:rPr lang="en-US" sz="1100">
                <a:solidFill>
                  <a:srgbClr val="161643"/>
                </a:solidFill>
                <a:latin typeface="Open Sans"/>
                <a:ea typeface="Open Sans"/>
                <a:cs typeface="Open Sans"/>
                <a:sym typeface="Open Sans"/>
              </a:rPr>
              <a:t>The Yorke Peninsula Secondary Alliance (YPSA) was established in 2020 to bring together the seven secondary schools of the Yorke Peninsula: Port Broughton Area School, Kadina Memorial School, Moonta Area School, Ardrossan Area School, Central Yorke School, Minlaton District School, and Yorketown Area School. United by our rural context and deep pride in the Yorke Peninsula, we work together to ensure every young person has access to the learning, pathways, and experiences they deserve, no matter which school they attend or where they live.</a:t>
            </a:r>
          </a:p>
          <a:p>
            <a:pPr algn="l">
              <a:lnSpc>
                <a:spcPts val="1683"/>
              </a:lnSpc>
            </a:pPr>
          </a:p>
          <a:p>
            <a:pPr algn="l">
              <a:lnSpc>
                <a:spcPts val="1683"/>
              </a:lnSpc>
            </a:pPr>
            <a:r>
              <a:rPr lang="en-US" sz="1100" b="true">
                <a:solidFill>
                  <a:srgbClr val="161643"/>
                </a:solidFill>
                <a:latin typeface="Open Sans Bold"/>
                <a:ea typeface="Open Sans Bold"/>
                <a:cs typeface="Open Sans Bold"/>
                <a:sym typeface="Open Sans Bold"/>
              </a:rPr>
              <a:t>Our Purpose</a:t>
            </a:r>
          </a:p>
          <a:p>
            <a:pPr algn="l">
              <a:lnSpc>
                <a:spcPts val="1683"/>
              </a:lnSpc>
            </a:pPr>
            <a:r>
              <a:rPr lang="en-US" sz="1100">
                <a:solidFill>
                  <a:srgbClr val="161643"/>
                </a:solidFill>
                <a:latin typeface="Open Sans"/>
                <a:ea typeface="Open Sans"/>
                <a:cs typeface="Open Sans"/>
                <a:sym typeface="Open Sans"/>
              </a:rPr>
              <a:t>At its heart, YPSA exists to broaden opportunity and strengthen connection. By working collaboratively, we expand subject offerings, streamline systems, and share resources so that students in rural schools can access a curriculum as diverse as any in the state. Our purpose extends beyond traditional subjects to include Flexible Industry Pathways and Vocational Education and Training, ensuring students develop skills that prepare them for further study, training, or employment. Through strong partnerships with local businesses, industries, and communities, YPSA creates opportunities that celebrate equity, nurture local identity, and place student growth at the centre of everything we do.</a:t>
            </a:r>
          </a:p>
          <a:p>
            <a:pPr algn="l">
              <a:lnSpc>
                <a:spcPts val="1683"/>
              </a:lnSpc>
            </a:pPr>
          </a:p>
          <a:p>
            <a:pPr algn="l">
              <a:lnSpc>
                <a:spcPts val="1683"/>
              </a:lnSpc>
            </a:pPr>
            <a:r>
              <a:rPr lang="en-US" sz="1100" b="true">
                <a:solidFill>
                  <a:srgbClr val="161643"/>
                </a:solidFill>
                <a:latin typeface="Open Sans Bold"/>
                <a:ea typeface="Open Sans Bold"/>
                <a:cs typeface="Open Sans Bold"/>
                <a:sym typeface="Open Sans Bold"/>
              </a:rPr>
              <a:t>Our Vision</a:t>
            </a:r>
          </a:p>
          <a:p>
            <a:pPr algn="l">
              <a:lnSpc>
                <a:spcPts val="1683"/>
              </a:lnSpc>
            </a:pPr>
            <a:r>
              <a:rPr lang="en-US" sz="1100">
                <a:solidFill>
                  <a:srgbClr val="161643"/>
                </a:solidFill>
                <a:latin typeface="Open Sans"/>
                <a:ea typeface="Open Sans"/>
                <a:cs typeface="Open Sans"/>
                <a:sym typeface="Open Sans"/>
              </a:rPr>
              <a:t>We are driven by a vision of thriving, future-focused education on the Yorke Peninsula. We see a Local Delivery model that enables students to follow their aspirations regardless of geography, supported by rich opportunities in VET and industry pathways. We aspire to provide immersive experiences that connect young people to industry, careers, and community, helping them gain real insight and develop the knowledge and skills essential for the 21st century. Our vision is one of collaboration, schools, staff, families, and communities working side by side to ensure students feel connected, supported, and inspired to take their next steps with confidence.</a:t>
            </a:r>
          </a:p>
          <a:p>
            <a:pPr algn="l">
              <a:lnSpc>
                <a:spcPts val="1683"/>
              </a:lnSpc>
            </a:pPr>
          </a:p>
          <a:p>
            <a:pPr algn="l">
              <a:lnSpc>
                <a:spcPts val="1683"/>
              </a:lnSpc>
            </a:pPr>
            <a:r>
              <a:rPr lang="en-US" sz="1100" b="true">
                <a:solidFill>
                  <a:srgbClr val="161643"/>
                </a:solidFill>
                <a:latin typeface="Open Sans Bold"/>
                <a:ea typeface="Open Sans Bold"/>
                <a:cs typeface="Open Sans Bold"/>
                <a:sym typeface="Open Sans Bold"/>
              </a:rPr>
              <a:t>Our Role</a:t>
            </a:r>
          </a:p>
          <a:p>
            <a:pPr algn="l">
              <a:lnSpc>
                <a:spcPts val="1683"/>
              </a:lnSpc>
            </a:pPr>
            <a:r>
              <a:rPr lang="en-US" sz="1100">
                <a:solidFill>
                  <a:srgbClr val="161643"/>
                </a:solidFill>
                <a:latin typeface="Open Sans"/>
                <a:ea typeface="Open Sans"/>
                <a:cs typeface="Open Sans"/>
                <a:sym typeface="Open Sans"/>
              </a:rPr>
              <a:t>YPSA plays a pivotal role in coordinating curriculum delivery, facilitating career and training pathways, and supporting collaboration across schools. By pooling resources, aligning with industry, and harnessing the strength of our communities, we prepare young people on the Yorke Peninsula to thrive, in their learning, in their futures, and in the places they call home.</a:t>
            </a:r>
          </a:p>
        </p:txBody>
      </p:sp>
      <p:sp>
        <p:nvSpPr>
          <p:cNvPr name="TextBox 3" id="3"/>
          <p:cNvSpPr txBox="true"/>
          <p:nvPr/>
        </p:nvSpPr>
        <p:spPr>
          <a:xfrm rot="0">
            <a:off x="1889696" y="3096343"/>
            <a:ext cx="6165332" cy="563391"/>
          </a:xfrm>
          <a:prstGeom prst="rect">
            <a:avLst/>
          </a:prstGeom>
        </p:spPr>
        <p:txBody>
          <a:bodyPr anchor="t" rtlCol="false" tIns="0" lIns="0" bIns="0" rIns="0">
            <a:spAutoFit/>
          </a:bodyPr>
          <a:lstStyle/>
          <a:p>
            <a:pPr algn="l">
              <a:lnSpc>
                <a:spcPts val="4107"/>
              </a:lnSpc>
            </a:pPr>
            <a:r>
              <a:rPr lang="en-US" b="true" sz="4369">
                <a:solidFill>
                  <a:srgbClr val="161643"/>
                </a:solidFill>
                <a:latin typeface="Open Sans Bold"/>
                <a:ea typeface="Open Sans Bold"/>
                <a:cs typeface="Open Sans Bold"/>
                <a:sym typeface="Open Sans Bold"/>
              </a:rPr>
              <a:t>WHAT IS YPSA?</a:t>
            </a:r>
          </a:p>
        </p:txBody>
      </p:sp>
      <p:sp>
        <p:nvSpPr>
          <p:cNvPr name="TextBox 4" id="4"/>
          <p:cNvSpPr txBox="true"/>
          <p:nvPr/>
        </p:nvSpPr>
        <p:spPr>
          <a:xfrm rot="0">
            <a:off x="3111088" y="10364625"/>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5" id="5"/>
          <p:cNvGrpSpPr/>
          <p:nvPr/>
        </p:nvGrpSpPr>
        <p:grpSpPr>
          <a:xfrm rot="-10778115">
            <a:off x="681128" y="-16750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681919" y="-241779"/>
            <a:ext cx="8437779" cy="1803766"/>
            <a:chOff x="0" y="0"/>
            <a:chExt cx="1928845" cy="412334"/>
          </a:xfrm>
        </p:grpSpPr>
        <p:sp>
          <p:nvSpPr>
            <p:cNvPr name="Freeform 9" id="9"/>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10" id="10"/>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10778115">
            <a:off x="682561" y="-301274"/>
            <a:ext cx="8815145" cy="1803766"/>
            <a:chOff x="0" y="0"/>
            <a:chExt cx="2015110" cy="412334"/>
          </a:xfrm>
        </p:grpSpPr>
        <p:sp>
          <p:nvSpPr>
            <p:cNvPr name="Freeform 12" id="12"/>
            <p:cNvSpPr/>
            <p:nvPr/>
          </p:nvSpPr>
          <p:spPr>
            <a:xfrm flipH="false" flipV="false" rot="0">
              <a:off x="0" y="0"/>
              <a:ext cx="2015110" cy="412334"/>
            </a:xfrm>
            <a:custGeom>
              <a:avLst/>
              <a:gdLst/>
              <a:ahLst/>
              <a:cxnLst/>
              <a:rect r="r" b="b" t="t" l="l"/>
              <a:pathLst>
                <a:path h="412334" w="2015110">
                  <a:moveTo>
                    <a:pt x="0" y="0"/>
                  </a:moveTo>
                  <a:lnTo>
                    <a:pt x="2015110" y="0"/>
                  </a:lnTo>
                  <a:lnTo>
                    <a:pt x="2015110" y="412334"/>
                  </a:lnTo>
                  <a:lnTo>
                    <a:pt x="0" y="412334"/>
                  </a:lnTo>
                  <a:close/>
                </a:path>
              </a:pathLst>
            </a:custGeom>
            <a:solidFill>
              <a:srgbClr val="161643"/>
            </a:solidFill>
          </p:spPr>
        </p:sp>
        <p:sp>
          <p:nvSpPr>
            <p:cNvPr name="TextBox 13" id="13"/>
            <p:cNvSpPr txBox="true"/>
            <p:nvPr/>
          </p:nvSpPr>
          <p:spPr>
            <a:xfrm>
              <a:off x="0" y="-28575"/>
              <a:ext cx="2015110" cy="440909"/>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0">
            <a:off x="6721521" y="971395"/>
            <a:ext cx="1763126" cy="1763126"/>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6" id="16"/>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5400000">
            <a:off x="6489502" y="71849"/>
            <a:ext cx="2689540" cy="2929381"/>
            <a:chOff x="0" y="0"/>
            <a:chExt cx="660400" cy="719291"/>
          </a:xfrm>
        </p:grpSpPr>
        <p:sp>
          <p:nvSpPr>
            <p:cNvPr name="Freeform 18" id="18"/>
            <p:cNvSpPr/>
            <p:nvPr/>
          </p:nvSpPr>
          <p:spPr>
            <a:xfrm flipH="false" flipV="false" rot="0">
              <a:off x="0" y="0"/>
              <a:ext cx="660400" cy="719291"/>
            </a:xfrm>
            <a:custGeom>
              <a:avLst/>
              <a:gdLst/>
              <a:ahLst/>
              <a:cxnLst/>
              <a:rect r="r" b="b" t="t" l="l"/>
              <a:pathLst>
                <a:path h="719291" w="660400">
                  <a:moveTo>
                    <a:pt x="220252" y="700222"/>
                  </a:moveTo>
                  <a:cubicBezTo>
                    <a:pt x="254109" y="711736"/>
                    <a:pt x="292600" y="719291"/>
                    <a:pt x="330378" y="719291"/>
                  </a:cubicBezTo>
                  <a:cubicBezTo>
                    <a:pt x="368157" y="719291"/>
                    <a:pt x="404509" y="712814"/>
                    <a:pt x="438009" y="701301"/>
                  </a:cubicBezTo>
                  <a:cubicBezTo>
                    <a:pt x="438723" y="700941"/>
                    <a:pt x="439435" y="700941"/>
                    <a:pt x="440148" y="700582"/>
                  </a:cubicBezTo>
                  <a:cubicBezTo>
                    <a:pt x="565955" y="654527"/>
                    <a:pt x="658618" y="532913"/>
                    <a:pt x="660400" y="392867"/>
                  </a:cubicBezTo>
                  <a:lnTo>
                    <a:pt x="660400" y="0"/>
                  </a:lnTo>
                  <a:lnTo>
                    <a:pt x="0" y="0"/>
                  </a:lnTo>
                  <a:lnTo>
                    <a:pt x="0" y="392575"/>
                  </a:lnTo>
                  <a:cubicBezTo>
                    <a:pt x="1782" y="533631"/>
                    <a:pt x="93019" y="655247"/>
                    <a:pt x="220252" y="700222"/>
                  </a:cubicBezTo>
                  <a:close/>
                </a:path>
              </a:pathLst>
            </a:custGeom>
            <a:solidFill>
              <a:srgbClr val="A5DEF5"/>
            </a:solidFill>
          </p:spPr>
        </p:sp>
        <p:sp>
          <p:nvSpPr>
            <p:cNvPr name="TextBox 19" id="19"/>
            <p:cNvSpPr txBox="true"/>
            <p:nvPr/>
          </p:nvSpPr>
          <p:spPr>
            <a:xfrm>
              <a:off x="0" y="-28575"/>
              <a:ext cx="660400" cy="620866"/>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502065" y="320145"/>
            <a:ext cx="2432790" cy="2432790"/>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3" id="23"/>
          <p:cNvGrpSpPr/>
          <p:nvPr/>
        </p:nvGrpSpPr>
        <p:grpSpPr>
          <a:xfrm rot="0">
            <a:off x="6638637" y="485929"/>
            <a:ext cx="2101221" cy="2101221"/>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5" id="2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6" id="26"/>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7" id="27"/>
          <p:cNvGrpSpPr/>
          <p:nvPr/>
        </p:nvGrpSpPr>
        <p:grpSpPr>
          <a:xfrm rot="0">
            <a:off x="1716244" y="10325570"/>
            <a:ext cx="230775" cy="230775"/>
            <a:chOff x="0" y="0"/>
            <a:chExt cx="307700" cy="307700"/>
          </a:xfrm>
        </p:grpSpPr>
        <p:grpSp>
          <p:nvGrpSpPr>
            <p:cNvPr name="Group 28" id="28"/>
            <p:cNvGrpSpPr/>
            <p:nvPr/>
          </p:nvGrpSpPr>
          <p:grpSpPr>
            <a:xfrm rot="0">
              <a:off x="0" y="0"/>
              <a:ext cx="307700" cy="307700"/>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30" id="3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31" id="31"/>
            <p:cNvSpPr txBox="true"/>
            <p:nvPr/>
          </p:nvSpPr>
          <p:spPr>
            <a:xfrm rot="0">
              <a:off x="57990" y="39383"/>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4</a:t>
              </a:r>
            </a:p>
          </p:txBody>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110007" y="7875237"/>
            <a:ext cx="8471986" cy="2893364"/>
            <a:chOff x="0" y="0"/>
            <a:chExt cx="910851" cy="311075"/>
          </a:xfrm>
        </p:grpSpPr>
        <p:sp>
          <p:nvSpPr>
            <p:cNvPr name="Freeform 3" id="3"/>
            <p:cNvSpPr/>
            <p:nvPr/>
          </p:nvSpPr>
          <p:spPr>
            <a:xfrm flipH="false" flipV="false" rot="0">
              <a:off x="0" y="0"/>
              <a:ext cx="910851" cy="311075"/>
            </a:xfrm>
            <a:custGeom>
              <a:avLst/>
              <a:gdLst/>
              <a:ahLst/>
              <a:cxnLst/>
              <a:rect r="r" b="b" t="t" l="l"/>
              <a:pathLst>
                <a:path h="311075" w="910851">
                  <a:moveTo>
                    <a:pt x="0" y="0"/>
                  </a:moveTo>
                  <a:lnTo>
                    <a:pt x="910851" y="0"/>
                  </a:lnTo>
                  <a:lnTo>
                    <a:pt x="910851" y="311075"/>
                  </a:lnTo>
                  <a:lnTo>
                    <a:pt x="0" y="311075"/>
                  </a:lnTo>
                  <a:close/>
                </a:path>
              </a:pathLst>
            </a:custGeom>
            <a:solidFill>
              <a:srgbClr val="A5DEF5"/>
            </a:solidFill>
          </p:spPr>
        </p:sp>
        <p:sp>
          <p:nvSpPr>
            <p:cNvPr name="TextBox 4" id="4"/>
            <p:cNvSpPr txBox="true"/>
            <p:nvPr/>
          </p:nvSpPr>
          <p:spPr>
            <a:xfrm>
              <a:off x="0" y="-28575"/>
              <a:ext cx="910851" cy="33965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1566000" y="7994373"/>
            <a:ext cx="7560000" cy="2893364"/>
            <a:chOff x="0" y="0"/>
            <a:chExt cx="812800" cy="311075"/>
          </a:xfrm>
        </p:grpSpPr>
        <p:sp>
          <p:nvSpPr>
            <p:cNvPr name="Freeform 6" id="6"/>
            <p:cNvSpPr/>
            <p:nvPr/>
          </p:nvSpPr>
          <p:spPr>
            <a:xfrm flipH="false" flipV="false" rot="0">
              <a:off x="0" y="0"/>
              <a:ext cx="812800" cy="311075"/>
            </a:xfrm>
            <a:custGeom>
              <a:avLst/>
              <a:gdLst/>
              <a:ahLst/>
              <a:cxnLst/>
              <a:rect r="r" b="b" t="t" l="l"/>
              <a:pathLst>
                <a:path h="311075" w="812800">
                  <a:moveTo>
                    <a:pt x="0" y="0"/>
                  </a:moveTo>
                  <a:lnTo>
                    <a:pt x="812800" y="0"/>
                  </a:lnTo>
                  <a:lnTo>
                    <a:pt x="812800" y="311075"/>
                  </a:lnTo>
                  <a:lnTo>
                    <a:pt x="0" y="311075"/>
                  </a:lnTo>
                  <a:close/>
                </a:path>
              </a:pathLst>
            </a:custGeom>
            <a:solidFill>
              <a:srgbClr val="FFFFFF"/>
            </a:solidFill>
          </p:spPr>
        </p:sp>
        <p:sp>
          <p:nvSpPr>
            <p:cNvPr name="TextBox 7" id="7"/>
            <p:cNvSpPr txBox="true"/>
            <p:nvPr/>
          </p:nvSpPr>
          <p:spPr>
            <a:xfrm>
              <a:off x="0" y="-28575"/>
              <a:ext cx="812800" cy="339650"/>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220074" y="8091736"/>
            <a:ext cx="8251851" cy="2893364"/>
            <a:chOff x="0" y="0"/>
            <a:chExt cx="887183" cy="311075"/>
          </a:xfrm>
        </p:grpSpPr>
        <p:sp>
          <p:nvSpPr>
            <p:cNvPr name="Freeform 9" id="9"/>
            <p:cNvSpPr/>
            <p:nvPr/>
          </p:nvSpPr>
          <p:spPr>
            <a:xfrm flipH="false" flipV="false" rot="0">
              <a:off x="0" y="0"/>
              <a:ext cx="887183" cy="311075"/>
            </a:xfrm>
            <a:custGeom>
              <a:avLst/>
              <a:gdLst/>
              <a:ahLst/>
              <a:cxnLst/>
              <a:rect r="r" b="b" t="t" l="l"/>
              <a:pathLst>
                <a:path h="311075" w="887183">
                  <a:moveTo>
                    <a:pt x="0" y="0"/>
                  </a:moveTo>
                  <a:lnTo>
                    <a:pt x="887183" y="0"/>
                  </a:lnTo>
                  <a:lnTo>
                    <a:pt x="887183" y="311075"/>
                  </a:lnTo>
                  <a:lnTo>
                    <a:pt x="0" y="311075"/>
                  </a:lnTo>
                  <a:close/>
                </a:path>
              </a:pathLst>
            </a:custGeom>
            <a:solidFill>
              <a:srgbClr val="161643"/>
            </a:solidFill>
          </p:spPr>
        </p:sp>
        <p:sp>
          <p:nvSpPr>
            <p:cNvPr name="TextBox 10" id="10"/>
            <p:cNvSpPr txBox="true"/>
            <p:nvPr/>
          </p:nvSpPr>
          <p:spPr>
            <a:xfrm>
              <a:off x="0" y="-28575"/>
              <a:ext cx="887183" cy="339650"/>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4650692" y="5652865"/>
            <a:ext cx="4985045" cy="4985045"/>
            <a:chOff x="0" y="0"/>
            <a:chExt cx="6646726" cy="6646726"/>
          </a:xfrm>
        </p:grpSpPr>
        <p:grpSp>
          <p:nvGrpSpPr>
            <p:cNvPr name="Group 12" id="12"/>
            <p:cNvGrpSpPr/>
            <p:nvPr/>
          </p:nvGrpSpPr>
          <p:grpSpPr>
            <a:xfrm rot="0">
              <a:off x="0" y="0"/>
              <a:ext cx="6646726" cy="664672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4" id="14"/>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grpSp>
          <p:nvGrpSpPr>
            <p:cNvPr name="Group 15" id="15"/>
            <p:cNvGrpSpPr/>
            <p:nvPr/>
          </p:nvGrpSpPr>
          <p:grpSpPr>
            <a:xfrm rot="0">
              <a:off x="452946" y="452946"/>
              <a:ext cx="5740834" cy="5740834"/>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7" id="17"/>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sp>
          <p:nvSpPr>
            <p:cNvPr name="Freeform 18" id="18"/>
            <p:cNvSpPr/>
            <p:nvPr/>
          </p:nvSpPr>
          <p:spPr>
            <a:xfrm flipH="false" flipV="false" rot="0">
              <a:off x="855519" y="947360"/>
              <a:ext cx="4935688" cy="4752007"/>
            </a:xfrm>
            <a:custGeom>
              <a:avLst/>
              <a:gdLst/>
              <a:ahLst/>
              <a:cxnLst/>
              <a:rect r="r" b="b" t="t" l="l"/>
              <a:pathLst>
                <a:path h="4752007" w="4935688">
                  <a:moveTo>
                    <a:pt x="0" y="0"/>
                  </a:moveTo>
                  <a:lnTo>
                    <a:pt x="4935688" y="0"/>
                  </a:lnTo>
                  <a:lnTo>
                    <a:pt x="4935688" y="4752006"/>
                  </a:lnTo>
                  <a:lnTo>
                    <a:pt x="0" y="4752006"/>
                  </a:lnTo>
                  <a:lnTo>
                    <a:pt x="0" y="0"/>
                  </a:lnTo>
                  <a:close/>
                </a:path>
              </a:pathLst>
            </a:custGeom>
            <a:blipFill>
              <a:blip r:embed="rId2"/>
              <a:stretch>
                <a:fillRect l="0" t="0" r="0" b="0"/>
              </a:stretch>
            </a:blipFill>
          </p:spPr>
        </p:sp>
      </p:grpSp>
      <p:sp>
        <p:nvSpPr>
          <p:cNvPr name="TextBox 19" id="19"/>
          <p:cNvSpPr txBox="true"/>
          <p:nvPr/>
        </p:nvSpPr>
        <p:spPr>
          <a:xfrm rot="0">
            <a:off x="1856293" y="1585501"/>
            <a:ext cx="6979414" cy="4802124"/>
          </a:xfrm>
          <a:prstGeom prst="rect">
            <a:avLst/>
          </a:prstGeom>
        </p:spPr>
        <p:txBody>
          <a:bodyPr anchor="t" rtlCol="false" tIns="0" lIns="0" bIns="0" rIns="0">
            <a:spAutoFit/>
          </a:bodyPr>
          <a:lstStyle/>
          <a:p>
            <a:pPr algn="l">
              <a:lnSpc>
                <a:spcPts val="1683"/>
              </a:lnSpc>
            </a:pPr>
            <a:r>
              <a:rPr lang="en-US" sz="1100">
                <a:solidFill>
                  <a:srgbClr val="161643"/>
                </a:solidFill>
                <a:latin typeface="Open Sans"/>
                <a:ea typeface="Open Sans"/>
                <a:cs typeface="Open Sans"/>
                <a:sym typeface="Open Sans"/>
              </a:rPr>
              <a:t>At the centre of the design is the Yorke Peninsula, a strong reminder that the Yorke Peninsula Secondary Alliance is anchored in place, shared context, and regional pride. Surrounding it is a bold circular structure with seven arcs, representing the seven schools of the Alliance. </a:t>
            </a:r>
          </a:p>
          <a:p>
            <a:pPr algn="l">
              <a:lnSpc>
                <a:spcPts val="1683"/>
              </a:lnSpc>
            </a:pPr>
          </a:p>
          <a:p>
            <a:pPr algn="l">
              <a:lnSpc>
                <a:spcPts val="1683"/>
              </a:lnSpc>
            </a:pPr>
            <a:r>
              <a:rPr lang="en-US" sz="1100">
                <a:solidFill>
                  <a:srgbClr val="161643"/>
                </a:solidFill>
                <a:latin typeface="Open Sans"/>
                <a:ea typeface="Open Sans"/>
                <a:cs typeface="Open Sans"/>
                <a:sym typeface="Open Sans"/>
              </a:rPr>
              <a:t>The</a:t>
            </a:r>
            <a:r>
              <a:rPr lang="en-US" sz="1100">
                <a:solidFill>
                  <a:srgbClr val="161643"/>
                </a:solidFill>
                <a:latin typeface="Open Sans"/>
                <a:ea typeface="Open Sans"/>
                <a:cs typeface="Open Sans"/>
                <a:sym typeface="Open Sans"/>
              </a:rPr>
              <a:t> </a:t>
            </a:r>
            <a:r>
              <a:rPr lang="en-US" sz="1100">
                <a:solidFill>
                  <a:srgbClr val="161643"/>
                </a:solidFill>
                <a:latin typeface="Open Sans"/>
                <a:ea typeface="Open Sans"/>
                <a:cs typeface="Open Sans"/>
                <a:sym typeface="Open Sans"/>
              </a:rPr>
              <a:t>c</a:t>
            </a:r>
            <a:r>
              <a:rPr lang="en-US" sz="1100">
                <a:solidFill>
                  <a:srgbClr val="161643"/>
                </a:solidFill>
                <a:latin typeface="Open Sans"/>
                <a:ea typeface="Open Sans"/>
                <a:cs typeface="Open Sans"/>
                <a:sym typeface="Open Sans"/>
              </a:rPr>
              <a:t>o</a:t>
            </a:r>
            <a:r>
              <a:rPr lang="en-US" sz="1100">
                <a:solidFill>
                  <a:srgbClr val="161643"/>
                </a:solidFill>
                <a:latin typeface="Open Sans"/>
                <a:ea typeface="Open Sans"/>
                <a:cs typeface="Open Sans"/>
                <a:sym typeface="Open Sans"/>
              </a:rPr>
              <a:t>ntinuous ring forms a unified front, not just connected, but interlocked symbolising that we are stronger because we stand together. Each arc represents people: the students, educators, families, and communities behind each school. Together, they reflect our commitment to collaboration, equity, and shared outcomes. </a:t>
            </a:r>
          </a:p>
          <a:p>
            <a:pPr algn="l">
              <a:lnSpc>
                <a:spcPts val="1683"/>
              </a:lnSpc>
            </a:pPr>
          </a:p>
          <a:p>
            <a:pPr algn="l">
              <a:lnSpc>
                <a:spcPts val="1683"/>
              </a:lnSpc>
            </a:pPr>
            <a:r>
              <a:rPr lang="en-US" sz="1100">
                <a:solidFill>
                  <a:srgbClr val="161643"/>
                </a:solidFill>
                <a:latin typeface="Open Sans"/>
                <a:ea typeface="Open Sans"/>
                <a:cs typeface="Open Sans"/>
                <a:sym typeface="Open Sans"/>
              </a:rPr>
              <a:t>The three lower motifs symbolise layers of collective growth and shared responsibility, each building upon the other to reflect the core values that define YPSA as a region-wide alliance: </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Foundation Layer: Our regional roots, the strength,</a:t>
            </a:r>
            <a:r>
              <a:rPr lang="en-US" sz="1100">
                <a:solidFill>
                  <a:srgbClr val="161643"/>
                </a:solidFill>
                <a:latin typeface="Open Sans"/>
                <a:ea typeface="Open Sans"/>
                <a:cs typeface="Open Sans"/>
                <a:sym typeface="Open Sans"/>
              </a:rPr>
              <a:t> </a:t>
            </a:r>
            <a:r>
              <a:rPr lang="en-US" sz="1100">
                <a:solidFill>
                  <a:srgbClr val="161643"/>
                </a:solidFill>
                <a:latin typeface="Open Sans"/>
                <a:ea typeface="Open Sans"/>
                <a:cs typeface="Open Sans"/>
                <a:sym typeface="Open Sans"/>
              </a:rPr>
              <a:t>h</a:t>
            </a:r>
            <a:r>
              <a:rPr lang="en-US" sz="1100">
                <a:solidFill>
                  <a:srgbClr val="161643"/>
                </a:solidFill>
                <a:latin typeface="Open Sans"/>
                <a:ea typeface="Open Sans"/>
                <a:cs typeface="Open Sans"/>
                <a:sym typeface="Open Sans"/>
              </a:rPr>
              <a:t>is</a:t>
            </a:r>
            <a:r>
              <a:rPr lang="en-US" sz="1100">
                <a:solidFill>
                  <a:srgbClr val="161643"/>
                </a:solidFill>
                <a:latin typeface="Open Sans"/>
                <a:ea typeface="Open Sans"/>
                <a:cs typeface="Open Sans"/>
                <a:sym typeface="Open Sans"/>
              </a:rPr>
              <a:t>t</a:t>
            </a:r>
            <a:r>
              <a:rPr lang="en-US" sz="1100">
                <a:solidFill>
                  <a:srgbClr val="161643"/>
                </a:solidFill>
                <a:latin typeface="Open Sans"/>
                <a:ea typeface="Open Sans"/>
                <a:cs typeface="Open Sans"/>
                <a:sym typeface="Open Sans"/>
              </a:rPr>
              <a:t>o</a:t>
            </a:r>
            <a:r>
              <a:rPr lang="en-US" sz="1100">
                <a:solidFill>
                  <a:srgbClr val="161643"/>
                </a:solidFill>
                <a:latin typeface="Open Sans"/>
                <a:ea typeface="Open Sans"/>
                <a:cs typeface="Open Sans"/>
                <a:sym typeface="Open Sans"/>
              </a:rPr>
              <a:t>ry, and resilience of rural education communities working together. </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Middle Layer: Shared learning, schools collaborating, educators sharing expertise, and resources being pooled to broaden opportunity. </a:t>
            </a:r>
          </a:p>
          <a:p>
            <a:pPr algn="l" marL="237491" indent="-118745" lvl="1">
              <a:lnSpc>
                <a:spcPts val="1683"/>
              </a:lnSpc>
              <a:buFont typeface="Arial"/>
              <a:buChar char="•"/>
            </a:pPr>
            <a:r>
              <a:rPr lang="en-US" sz="1100">
                <a:solidFill>
                  <a:srgbClr val="161643"/>
                </a:solidFill>
                <a:latin typeface="Open Sans"/>
                <a:ea typeface="Open Sans"/>
                <a:cs typeface="Open Sans"/>
                <a:sym typeface="Open Sans"/>
              </a:rPr>
              <a:t>Top Layer: Student potential, the flourishing of diverse pathways and the aspiration for every young person to thrive, no matter their location, demonstrating our ongoing commitment to growth. </a:t>
            </a:r>
          </a:p>
          <a:p>
            <a:pPr algn="l">
              <a:lnSpc>
                <a:spcPts val="1683"/>
              </a:lnSpc>
            </a:pPr>
          </a:p>
          <a:p>
            <a:pPr algn="l">
              <a:lnSpc>
                <a:spcPts val="1683"/>
              </a:lnSpc>
            </a:pPr>
            <a:r>
              <a:rPr lang="en-US" sz="1100">
                <a:solidFill>
                  <a:srgbClr val="161643"/>
                </a:solidFill>
                <a:latin typeface="Open Sans"/>
                <a:ea typeface="Open Sans"/>
                <a:cs typeface="Open Sans"/>
                <a:sym typeface="Open Sans"/>
              </a:rPr>
              <a:t>This logo is more than a symbol; it embodies the aspirations voiced by YPSA leaders, staff, students, and families. It reflects our dedication to stronge</a:t>
            </a:r>
            <a:r>
              <a:rPr lang="en-US" sz="1100">
                <a:solidFill>
                  <a:srgbClr val="161643"/>
                </a:solidFill>
                <a:latin typeface="Open Sans"/>
                <a:ea typeface="Open Sans"/>
                <a:cs typeface="Open Sans"/>
                <a:sym typeface="Open Sans"/>
              </a:rPr>
              <a:t>r </a:t>
            </a:r>
            <a:r>
              <a:rPr lang="en-US" sz="1100">
                <a:solidFill>
                  <a:srgbClr val="161643"/>
                </a:solidFill>
                <a:latin typeface="Open Sans"/>
                <a:ea typeface="Open Sans"/>
                <a:cs typeface="Open Sans"/>
                <a:sym typeface="Open Sans"/>
              </a:rPr>
              <a:t>c</a:t>
            </a:r>
            <a:r>
              <a:rPr lang="en-US" sz="1100">
                <a:solidFill>
                  <a:srgbClr val="161643"/>
                </a:solidFill>
                <a:latin typeface="Open Sans"/>
                <a:ea typeface="Open Sans"/>
                <a:cs typeface="Open Sans"/>
                <a:sym typeface="Open Sans"/>
              </a:rPr>
              <a:t>ol</a:t>
            </a:r>
            <a:r>
              <a:rPr lang="en-US" sz="1100">
                <a:solidFill>
                  <a:srgbClr val="161643"/>
                </a:solidFill>
                <a:latin typeface="Open Sans"/>
                <a:ea typeface="Open Sans"/>
                <a:cs typeface="Open Sans"/>
                <a:sym typeface="Open Sans"/>
              </a:rPr>
              <a:t>laboration, consistent curriculum delivery, equitable subject access, and diverse opportunities for every learner. Above all, it communicates that when we share the journey, we multiply the impact for students, staff, and communities across the Yorke Peninsula. </a:t>
            </a:r>
          </a:p>
          <a:p>
            <a:pPr algn="l">
              <a:lnSpc>
                <a:spcPts val="1683"/>
              </a:lnSpc>
            </a:pPr>
          </a:p>
        </p:txBody>
      </p:sp>
      <p:grpSp>
        <p:nvGrpSpPr>
          <p:cNvPr name="Group 20" id="20"/>
          <p:cNvGrpSpPr/>
          <p:nvPr/>
        </p:nvGrpSpPr>
        <p:grpSpPr>
          <a:xfrm rot="0">
            <a:off x="1396084" y="477161"/>
            <a:ext cx="7899833" cy="798496"/>
            <a:chOff x="0" y="0"/>
            <a:chExt cx="2831122" cy="286163"/>
          </a:xfrm>
        </p:grpSpPr>
        <p:sp>
          <p:nvSpPr>
            <p:cNvPr name="Freeform 21" id="21"/>
            <p:cNvSpPr/>
            <p:nvPr/>
          </p:nvSpPr>
          <p:spPr>
            <a:xfrm flipH="false" flipV="false" rot="0">
              <a:off x="0" y="0"/>
              <a:ext cx="2831122" cy="286163"/>
            </a:xfrm>
            <a:custGeom>
              <a:avLst/>
              <a:gdLst/>
              <a:ahLst/>
              <a:cxnLst/>
              <a:rect r="r" b="b" t="t" l="l"/>
              <a:pathLst>
                <a:path h="286163" w="2831122">
                  <a:moveTo>
                    <a:pt x="0" y="0"/>
                  </a:moveTo>
                  <a:lnTo>
                    <a:pt x="2831122" y="0"/>
                  </a:lnTo>
                  <a:lnTo>
                    <a:pt x="2831122" y="286163"/>
                  </a:lnTo>
                  <a:lnTo>
                    <a:pt x="0" y="286163"/>
                  </a:lnTo>
                  <a:close/>
                </a:path>
              </a:pathLst>
            </a:custGeom>
            <a:solidFill>
              <a:srgbClr val="161643"/>
            </a:solidFill>
          </p:spPr>
        </p:sp>
        <p:sp>
          <p:nvSpPr>
            <p:cNvPr name="TextBox 22" id="22"/>
            <p:cNvSpPr txBox="true"/>
            <p:nvPr/>
          </p:nvSpPr>
          <p:spPr>
            <a:xfrm>
              <a:off x="0" y="-28575"/>
              <a:ext cx="2831122" cy="314738"/>
            </a:xfrm>
            <a:prstGeom prst="rect">
              <a:avLst/>
            </a:prstGeom>
          </p:spPr>
          <p:txBody>
            <a:bodyPr anchor="ctr" rtlCol="false" tIns="50800" lIns="50800" bIns="50800" rIns="50800"/>
            <a:lstStyle/>
            <a:p>
              <a:pPr algn="ctr">
                <a:lnSpc>
                  <a:spcPts val="1960"/>
                </a:lnSpc>
              </a:pPr>
            </a:p>
          </p:txBody>
        </p:sp>
      </p:grpSp>
      <p:sp>
        <p:nvSpPr>
          <p:cNvPr name="TextBox 23" id="23"/>
          <p:cNvSpPr txBox="true"/>
          <p:nvPr/>
        </p:nvSpPr>
        <p:spPr>
          <a:xfrm rot="0">
            <a:off x="1830445" y="730638"/>
            <a:ext cx="5312769" cy="377266"/>
          </a:xfrm>
          <a:prstGeom prst="rect">
            <a:avLst/>
          </a:prstGeom>
        </p:spPr>
        <p:txBody>
          <a:bodyPr anchor="t" rtlCol="false" tIns="0" lIns="0" bIns="0" rIns="0">
            <a:spAutoFit/>
          </a:bodyPr>
          <a:lstStyle/>
          <a:p>
            <a:pPr algn="l">
              <a:lnSpc>
                <a:spcPts val="2876"/>
              </a:lnSpc>
            </a:pPr>
            <a:r>
              <a:rPr lang="en-US" b="true" sz="3060">
                <a:solidFill>
                  <a:srgbClr val="FFFFFF"/>
                </a:solidFill>
                <a:latin typeface="Proxima Nova Bold"/>
                <a:ea typeface="Proxima Nova Bold"/>
                <a:cs typeface="Proxima Nova Bold"/>
                <a:sym typeface="Proxima Nova Bold"/>
              </a:rPr>
              <a:t>OUR LOGOS ORIGIN STORY</a:t>
            </a:r>
          </a:p>
        </p:txBody>
      </p:sp>
      <p:grpSp>
        <p:nvGrpSpPr>
          <p:cNvPr name="Group 24" id="24"/>
          <p:cNvGrpSpPr/>
          <p:nvPr/>
        </p:nvGrpSpPr>
        <p:grpSpPr>
          <a:xfrm rot="0">
            <a:off x="1740905" y="10311499"/>
            <a:ext cx="230775" cy="230775"/>
            <a:chOff x="0" y="0"/>
            <a:chExt cx="307700" cy="307700"/>
          </a:xfrm>
        </p:grpSpPr>
        <p:grpSp>
          <p:nvGrpSpPr>
            <p:cNvPr name="Group 25" id="25"/>
            <p:cNvGrpSpPr/>
            <p:nvPr/>
          </p:nvGrpSpPr>
          <p:grpSpPr>
            <a:xfrm rot="0">
              <a:off x="0" y="0"/>
              <a:ext cx="307700" cy="307700"/>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27" id="2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28" id="28"/>
            <p:cNvSpPr txBox="true"/>
            <p:nvPr/>
          </p:nvSpPr>
          <p:spPr>
            <a:xfrm rot="0">
              <a:off x="57990" y="35032"/>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5</a:t>
              </a:r>
            </a:p>
          </p:txBody>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14418" y="7875237"/>
            <a:ext cx="8063165" cy="2893364"/>
            <a:chOff x="0" y="0"/>
            <a:chExt cx="866897" cy="311075"/>
          </a:xfrm>
        </p:grpSpPr>
        <p:sp>
          <p:nvSpPr>
            <p:cNvPr name="Freeform 3" id="3"/>
            <p:cNvSpPr/>
            <p:nvPr/>
          </p:nvSpPr>
          <p:spPr>
            <a:xfrm flipH="false" flipV="false" rot="0">
              <a:off x="0" y="0"/>
              <a:ext cx="866897" cy="311075"/>
            </a:xfrm>
            <a:custGeom>
              <a:avLst/>
              <a:gdLst/>
              <a:ahLst/>
              <a:cxnLst/>
              <a:rect r="r" b="b" t="t" l="l"/>
              <a:pathLst>
                <a:path h="311075" w="866897">
                  <a:moveTo>
                    <a:pt x="0" y="0"/>
                  </a:moveTo>
                  <a:lnTo>
                    <a:pt x="866897" y="0"/>
                  </a:lnTo>
                  <a:lnTo>
                    <a:pt x="866897" y="311075"/>
                  </a:lnTo>
                  <a:lnTo>
                    <a:pt x="0" y="311075"/>
                  </a:lnTo>
                  <a:close/>
                </a:path>
              </a:pathLst>
            </a:custGeom>
            <a:solidFill>
              <a:srgbClr val="A5DEF5"/>
            </a:solidFill>
          </p:spPr>
        </p:sp>
        <p:sp>
          <p:nvSpPr>
            <p:cNvPr name="TextBox 4" id="4"/>
            <p:cNvSpPr txBox="true"/>
            <p:nvPr/>
          </p:nvSpPr>
          <p:spPr>
            <a:xfrm>
              <a:off x="0" y="-28575"/>
              <a:ext cx="866897" cy="339650"/>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1566000" y="7994373"/>
            <a:ext cx="7560000" cy="2893364"/>
            <a:chOff x="0" y="0"/>
            <a:chExt cx="812800" cy="311075"/>
          </a:xfrm>
        </p:grpSpPr>
        <p:sp>
          <p:nvSpPr>
            <p:cNvPr name="Freeform 6" id="6"/>
            <p:cNvSpPr/>
            <p:nvPr/>
          </p:nvSpPr>
          <p:spPr>
            <a:xfrm flipH="false" flipV="false" rot="0">
              <a:off x="0" y="0"/>
              <a:ext cx="812800" cy="311075"/>
            </a:xfrm>
            <a:custGeom>
              <a:avLst/>
              <a:gdLst/>
              <a:ahLst/>
              <a:cxnLst/>
              <a:rect r="r" b="b" t="t" l="l"/>
              <a:pathLst>
                <a:path h="311075" w="812800">
                  <a:moveTo>
                    <a:pt x="0" y="0"/>
                  </a:moveTo>
                  <a:lnTo>
                    <a:pt x="812800" y="0"/>
                  </a:lnTo>
                  <a:lnTo>
                    <a:pt x="812800" y="311075"/>
                  </a:lnTo>
                  <a:lnTo>
                    <a:pt x="0" y="311075"/>
                  </a:lnTo>
                  <a:close/>
                </a:path>
              </a:pathLst>
            </a:custGeom>
            <a:solidFill>
              <a:srgbClr val="FFFFFF"/>
            </a:solidFill>
          </p:spPr>
        </p:sp>
        <p:sp>
          <p:nvSpPr>
            <p:cNvPr name="TextBox 7" id="7"/>
            <p:cNvSpPr txBox="true"/>
            <p:nvPr/>
          </p:nvSpPr>
          <p:spPr>
            <a:xfrm>
              <a:off x="0" y="-28575"/>
              <a:ext cx="812800" cy="339650"/>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0">
            <a:off x="1314418" y="8091736"/>
            <a:ext cx="8063165" cy="2893364"/>
            <a:chOff x="0" y="0"/>
            <a:chExt cx="866897" cy="311075"/>
          </a:xfrm>
        </p:grpSpPr>
        <p:sp>
          <p:nvSpPr>
            <p:cNvPr name="Freeform 9" id="9"/>
            <p:cNvSpPr/>
            <p:nvPr/>
          </p:nvSpPr>
          <p:spPr>
            <a:xfrm flipH="false" flipV="false" rot="0">
              <a:off x="0" y="0"/>
              <a:ext cx="866897" cy="311075"/>
            </a:xfrm>
            <a:custGeom>
              <a:avLst/>
              <a:gdLst/>
              <a:ahLst/>
              <a:cxnLst/>
              <a:rect r="r" b="b" t="t" l="l"/>
              <a:pathLst>
                <a:path h="311075" w="866897">
                  <a:moveTo>
                    <a:pt x="0" y="0"/>
                  </a:moveTo>
                  <a:lnTo>
                    <a:pt x="866897" y="0"/>
                  </a:lnTo>
                  <a:lnTo>
                    <a:pt x="866897" y="311075"/>
                  </a:lnTo>
                  <a:lnTo>
                    <a:pt x="0" y="311075"/>
                  </a:lnTo>
                  <a:close/>
                </a:path>
              </a:pathLst>
            </a:custGeom>
            <a:solidFill>
              <a:srgbClr val="161643"/>
            </a:solidFill>
          </p:spPr>
        </p:sp>
        <p:sp>
          <p:nvSpPr>
            <p:cNvPr name="TextBox 10" id="10"/>
            <p:cNvSpPr txBox="true"/>
            <p:nvPr/>
          </p:nvSpPr>
          <p:spPr>
            <a:xfrm>
              <a:off x="0" y="-28575"/>
              <a:ext cx="866897" cy="339650"/>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1314418" y="-245196"/>
            <a:ext cx="8063165" cy="7250280"/>
            <a:chOff x="0" y="0"/>
            <a:chExt cx="866897" cy="779501"/>
          </a:xfrm>
        </p:grpSpPr>
        <p:sp>
          <p:nvSpPr>
            <p:cNvPr name="Freeform 12" id="12"/>
            <p:cNvSpPr/>
            <p:nvPr/>
          </p:nvSpPr>
          <p:spPr>
            <a:xfrm flipH="false" flipV="false" rot="0">
              <a:off x="0" y="0"/>
              <a:ext cx="866897" cy="779501"/>
            </a:xfrm>
            <a:custGeom>
              <a:avLst/>
              <a:gdLst/>
              <a:ahLst/>
              <a:cxnLst/>
              <a:rect r="r" b="b" t="t" l="l"/>
              <a:pathLst>
                <a:path h="779501" w="866897">
                  <a:moveTo>
                    <a:pt x="0" y="0"/>
                  </a:moveTo>
                  <a:lnTo>
                    <a:pt x="866897" y="0"/>
                  </a:lnTo>
                  <a:lnTo>
                    <a:pt x="866897" y="779501"/>
                  </a:lnTo>
                  <a:lnTo>
                    <a:pt x="0" y="779501"/>
                  </a:lnTo>
                  <a:close/>
                </a:path>
              </a:pathLst>
            </a:custGeom>
            <a:solidFill>
              <a:srgbClr val="A5DEF5"/>
            </a:solidFill>
          </p:spPr>
        </p:sp>
        <p:sp>
          <p:nvSpPr>
            <p:cNvPr name="TextBox 13" id="13"/>
            <p:cNvSpPr txBox="true"/>
            <p:nvPr/>
          </p:nvSpPr>
          <p:spPr>
            <a:xfrm>
              <a:off x="0" y="-28575"/>
              <a:ext cx="866897" cy="808076"/>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0">
            <a:off x="4650692" y="5057175"/>
            <a:ext cx="4985045" cy="4985045"/>
            <a:chOff x="0" y="0"/>
            <a:chExt cx="6646726" cy="6646726"/>
          </a:xfrm>
        </p:grpSpPr>
        <p:grpSp>
          <p:nvGrpSpPr>
            <p:cNvPr name="Group 15" id="15"/>
            <p:cNvGrpSpPr/>
            <p:nvPr/>
          </p:nvGrpSpPr>
          <p:grpSpPr>
            <a:xfrm rot="0">
              <a:off x="0" y="0"/>
              <a:ext cx="6646726" cy="6646726"/>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7" id="17"/>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grpSp>
          <p:nvGrpSpPr>
            <p:cNvPr name="Group 18" id="18"/>
            <p:cNvGrpSpPr/>
            <p:nvPr/>
          </p:nvGrpSpPr>
          <p:grpSpPr>
            <a:xfrm rot="0">
              <a:off x="452946" y="452946"/>
              <a:ext cx="5740834" cy="5740834"/>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50800" lIns="50800" bIns="50800" rIns="50800"/>
              <a:lstStyle/>
              <a:p>
                <a:pPr algn="ctr">
                  <a:lnSpc>
                    <a:spcPts val="1959"/>
                  </a:lnSpc>
                </a:pPr>
              </a:p>
            </p:txBody>
          </p:sp>
        </p:grpSp>
        <p:sp>
          <p:nvSpPr>
            <p:cNvPr name="Freeform 21" id="21"/>
            <p:cNvSpPr/>
            <p:nvPr/>
          </p:nvSpPr>
          <p:spPr>
            <a:xfrm flipH="false" flipV="false" rot="0">
              <a:off x="855519" y="947360"/>
              <a:ext cx="4935688" cy="4752007"/>
            </a:xfrm>
            <a:custGeom>
              <a:avLst/>
              <a:gdLst/>
              <a:ahLst/>
              <a:cxnLst/>
              <a:rect r="r" b="b" t="t" l="l"/>
              <a:pathLst>
                <a:path h="4752007" w="4935688">
                  <a:moveTo>
                    <a:pt x="0" y="0"/>
                  </a:moveTo>
                  <a:lnTo>
                    <a:pt x="4935688" y="0"/>
                  </a:lnTo>
                  <a:lnTo>
                    <a:pt x="4935688" y="4752006"/>
                  </a:lnTo>
                  <a:lnTo>
                    <a:pt x="0" y="4752006"/>
                  </a:lnTo>
                  <a:lnTo>
                    <a:pt x="0" y="0"/>
                  </a:lnTo>
                  <a:close/>
                </a:path>
              </a:pathLst>
            </a:custGeom>
            <a:blipFill>
              <a:blip r:embed="rId2"/>
              <a:stretch>
                <a:fillRect l="0" t="0" r="0" b="0"/>
              </a:stretch>
            </a:blipFill>
          </p:spPr>
        </p:sp>
      </p:grpSp>
      <p:sp>
        <p:nvSpPr>
          <p:cNvPr name="TextBox 22" id="22"/>
          <p:cNvSpPr txBox="true"/>
          <p:nvPr/>
        </p:nvSpPr>
        <p:spPr>
          <a:xfrm rot="0">
            <a:off x="1766854" y="7204864"/>
            <a:ext cx="3651146" cy="584403"/>
          </a:xfrm>
          <a:prstGeom prst="rect">
            <a:avLst/>
          </a:prstGeom>
        </p:spPr>
        <p:txBody>
          <a:bodyPr anchor="t" rtlCol="false" tIns="0" lIns="0" bIns="0" rIns="0">
            <a:spAutoFit/>
          </a:bodyPr>
          <a:lstStyle/>
          <a:p>
            <a:pPr algn="l">
              <a:lnSpc>
                <a:spcPts val="2265"/>
              </a:lnSpc>
            </a:pPr>
            <a:r>
              <a:rPr lang="en-US" sz="2409" b="true">
                <a:solidFill>
                  <a:srgbClr val="161643"/>
                </a:solidFill>
                <a:latin typeface="Open Sans Bold"/>
                <a:ea typeface="Open Sans Bold"/>
                <a:cs typeface="Open Sans Bold"/>
                <a:sym typeface="Open Sans Bold"/>
              </a:rPr>
              <a:t>OUR LOCAL </a:t>
            </a:r>
          </a:p>
          <a:p>
            <a:pPr algn="l">
              <a:lnSpc>
                <a:spcPts val="2265"/>
              </a:lnSpc>
            </a:pPr>
            <a:r>
              <a:rPr lang="en-US" b="true" sz="2409">
                <a:solidFill>
                  <a:srgbClr val="161643"/>
                </a:solidFill>
                <a:latin typeface="Open Sans Bold"/>
                <a:ea typeface="Open Sans Bold"/>
                <a:cs typeface="Open Sans Bold"/>
                <a:sym typeface="Open Sans Bold"/>
              </a:rPr>
              <a:t>DELIVERY MODEL</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3579100" y="1373725"/>
            <a:ext cx="1444725" cy="6225673"/>
            <a:chOff x="0" y="0"/>
            <a:chExt cx="660400" cy="2845824"/>
          </a:xfrm>
        </p:grpSpPr>
        <p:sp>
          <p:nvSpPr>
            <p:cNvPr name="Freeform 3" id="3"/>
            <p:cNvSpPr/>
            <p:nvPr/>
          </p:nvSpPr>
          <p:spPr>
            <a:xfrm flipH="false" flipV="false" rot="0">
              <a:off x="0" y="0"/>
              <a:ext cx="660400" cy="2845824"/>
            </a:xfrm>
            <a:custGeom>
              <a:avLst/>
              <a:gdLst/>
              <a:ahLst/>
              <a:cxnLst/>
              <a:rect r="r" b="b" t="t" l="l"/>
              <a:pathLst>
                <a:path h="2845824" w="660400">
                  <a:moveTo>
                    <a:pt x="220252" y="2826755"/>
                  </a:moveTo>
                  <a:cubicBezTo>
                    <a:pt x="254109" y="2838269"/>
                    <a:pt x="292600" y="2845824"/>
                    <a:pt x="330378" y="2845824"/>
                  </a:cubicBezTo>
                  <a:cubicBezTo>
                    <a:pt x="368157" y="2845824"/>
                    <a:pt x="404509" y="2839347"/>
                    <a:pt x="438009" y="2827834"/>
                  </a:cubicBezTo>
                  <a:cubicBezTo>
                    <a:pt x="438723" y="2827474"/>
                    <a:pt x="439435" y="2827474"/>
                    <a:pt x="440148" y="2827115"/>
                  </a:cubicBezTo>
                  <a:cubicBezTo>
                    <a:pt x="565955" y="2781059"/>
                    <a:pt x="658618" y="2659445"/>
                    <a:pt x="660400" y="2472163"/>
                  </a:cubicBezTo>
                  <a:lnTo>
                    <a:pt x="660400" y="0"/>
                  </a:lnTo>
                  <a:lnTo>
                    <a:pt x="0" y="0"/>
                  </a:lnTo>
                  <a:lnTo>
                    <a:pt x="0" y="2470328"/>
                  </a:lnTo>
                  <a:cubicBezTo>
                    <a:pt x="1782" y="2660164"/>
                    <a:pt x="93019" y="2781779"/>
                    <a:pt x="220252" y="2826755"/>
                  </a:cubicBezTo>
                  <a:close/>
                </a:path>
              </a:pathLst>
            </a:custGeom>
            <a:solidFill>
              <a:srgbClr val="161643"/>
            </a:solidFill>
          </p:spPr>
        </p:sp>
        <p:sp>
          <p:nvSpPr>
            <p:cNvPr name="TextBox 4" id="4"/>
            <p:cNvSpPr txBox="true"/>
            <p:nvPr/>
          </p:nvSpPr>
          <p:spPr>
            <a:xfrm>
              <a:off x="0" y="-28575"/>
              <a:ext cx="660400" cy="274739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0">
            <a:off x="6084671" y="3869013"/>
            <a:ext cx="1235097" cy="1235097"/>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7" id="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8" id="8"/>
          <p:cNvSpPr/>
          <p:nvPr/>
        </p:nvSpPr>
        <p:spPr>
          <a:xfrm flipH="false" flipV="false" rot="0">
            <a:off x="6224736" y="4009078"/>
            <a:ext cx="954967" cy="954967"/>
          </a:xfrm>
          <a:custGeom>
            <a:avLst/>
            <a:gdLst/>
            <a:ahLst/>
            <a:cxnLst/>
            <a:rect r="r" b="b" t="t" l="l"/>
            <a:pathLst>
              <a:path h="954967" w="954967">
                <a:moveTo>
                  <a:pt x="0" y="0"/>
                </a:moveTo>
                <a:lnTo>
                  <a:pt x="954967" y="0"/>
                </a:lnTo>
                <a:lnTo>
                  <a:pt x="954967" y="954967"/>
                </a:lnTo>
                <a:lnTo>
                  <a:pt x="0" y="95496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9" id="9"/>
          <p:cNvGrpSpPr/>
          <p:nvPr/>
        </p:nvGrpSpPr>
        <p:grpSpPr>
          <a:xfrm rot="5400000">
            <a:off x="5682009" y="3054047"/>
            <a:ext cx="1444725" cy="6198003"/>
            <a:chOff x="0" y="0"/>
            <a:chExt cx="660400" cy="2833176"/>
          </a:xfrm>
        </p:grpSpPr>
        <p:sp>
          <p:nvSpPr>
            <p:cNvPr name="Freeform 10" id="10"/>
            <p:cNvSpPr/>
            <p:nvPr/>
          </p:nvSpPr>
          <p:spPr>
            <a:xfrm flipH="false" flipV="false" rot="0">
              <a:off x="0" y="0"/>
              <a:ext cx="660400" cy="2833176"/>
            </a:xfrm>
            <a:custGeom>
              <a:avLst/>
              <a:gdLst/>
              <a:ahLst/>
              <a:cxnLst/>
              <a:rect r="r" b="b" t="t" l="l"/>
              <a:pathLst>
                <a:path h="2833176" w="660400">
                  <a:moveTo>
                    <a:pt x="220252" y="2814107"/>
                  </a:moveTo>
                  <a:cubicBezTo>
                    <a:pt x="254109" y="2825621"/>
                    <a:pt x="292600" y="2833176"/>
                    <a:pt x="330378" y="2833176"/>
                  </a:cubicBezTo>
                  <a:cubicBezTo>
                    <a:pt x="368157" y="2833176"/>
                    <a:pt x="404509" y="2826699"/>
                    <a:pt x="438009" y="2815185"/>
                  </a:cubicBezTo>
                  <a:cubicBezTo>
                    <a:pt x="438723" y="2814826"/>
                    <a:pt x="439435" y="2814826"/>
                    <a:pt x="440148" y="2814466"/>
                  </a:cubicBezTo>
                  <a:cubicBezTo>
                    <a:pt x="565955" y="2768411"/>
                    <a:pt x="658618" y="2646797"/>
                    <a:pt x="660400" y="2459796"/>
                  </a:cubicBezTo>
                  <a:lnTo>
                    <a:pt x="660400" y="0"/>
                  </a:lnTo>
                  <a:lnTo>
                    <a:pt x="0" y="0"/>
                  </a:lnTo>
                  <a:lnTo>
                    <a:pt x="0" y="2457970"/>
                  </a:lnTo>
                  <a:cubicBezTo>
                    <a:pt x="1782" y="2647516"/>
                    <a:pt x="93019" y="2769131"/>
                    <a:pt x="220252" y="2814107"/>
                  </a:cubicBezTo>
                  <a:close/>
                </a:path>
              </a:pathLst>
            </a:custGeom>
            <a:solidFill>
              <a:srgbClr val="A5DEF5"/>
            </a:solidFill>
          </p:spPr>
        </p:sp>
        <p:sp>
          <p:nvSpPr>
            <p:cNvPr name="TextBox 11" id="11"/>
            <p:cNvSpPr txBox="true"/>
            <p:nvPr/>
          </p:nvSpPr>
          <p:spPr>
            <a:xfrm>
              <a:off x="0" y="-28575"/>
              <a:ext cx="660400" cy="2734751"/>
            </a:xfrm>
            <a:prstGeom prst="rect">
              <a:avLst/>
            </a:prstGeom>
          </p:spPr>
          <p:txBody>
            <a:bodyPr anchor="ctr" rtlCol="false" tIns="50800" lIns="50800" bIns="50800" rIns="50800"/>
            <a:lstStyle/>
            <a:p>
              <a:pPr algn="ctr">
                <a:lnSpc>
                  <a:spcPts val="1960"/>
                </a:lnSpc>
              </a:pPr>
            </a:p>
          </p:txBody>
        </p:sp>
      </p:grpSp>
      <p:grpSp>
        <p:nvGrpSpPr>
          <p:cNvPr name="Group 12" id="12"/>
          <p:cNvGrpSpPr/>
          <p:nvPr/>
        </p:nvGrpSpPr>
        <p:grpSpPr>
          <a:xfrm rot="-10800000">
            <a:off x="3399902" y="5535500"/>
            <a:ext cx="1235097" cy="1235097"/>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5" id="15"/>
          <p:cNvGrpSpPr/>
          <p:nvPr/>
        </p:nvGrpSpPr>
        <p:grpSpPr>
          <a:xfrm rot="-5400000">
            <a:off x="3579751" y="4705026"/>
            <a:ext cx="1444725" cy="6226975"/>
            <a:chOff x="0" y="0"/>
            <a:chExt cx="660400" cy="2846419"/>
          </a:xfrm>
        </p:grpSpPr>
        <p:sp>
          <p:nvSpPr>
            <p:cNvPr name="Freeform 16" id="16"/>
            <p:cNvSpPr/>
            <p:nvPr/>
          </p:nvSpPr>
          <p:spPr>
            <a:xfrm flipH="false" flipV="false" rot="0">
              <a:off x="0" y="0"/>
              <a:ext cx="660400" cy="2846419"/>
            </a:xfrm>
            <a:custGeom>
              <a:avLst/>
              <a:gdLst/>
              <a:ahLst/>
              <a:cxnLst/>
              <a:rect r="r" b="b" t="t" l="l"/>
              <a:pathLst>
                <a:path h="2846419" w="660400">
                  <a:moveTo>
                    <a:pt x="220252" y="2827350"/>
                  </a:moveTo>
                  <a:cubicBezTo>
                    <a:pt x="254109" y="2838864"/>
                    <a:pt x="292600" y="2846419"/>
                    <a:pt x="330378" y="2846419"/>
                  </a:cubicBezTo>
                  <a:cubicBezTo>
                    <a:pt x="368157" y="2846419"/>
                    <a:pt x="404509" y="2839943"/>
                    <a:pt x="438009" y="2828429"/>
                  </a:cubicBezTo>
                  <a:cubicBezTo>
                    <a:pt x="438723" y="2828069"/>
                    <a:pt x="439435" y="2828069"/>
                    <a:pt x="440148" y="2827710"/>
                  </a:cubicBezTo>
                  <a:cubicBezTo>
                    <a:pt x="565955" y="2781655"/>
                    <a:pt x="658618" y="2660041"/>
                    <a:pt x="660400" y="2472745"/>
                  </a:cubicBezTo>
                  <a:lnTo>
                    <a:pt x="660400" y="0"/>
                  </a:lnTo>
                  <a:lnTo>
                    <a:pt x="0" y="0"/>
                  </a:lnTo>
                  <a:lnTo>
                    <a:pt x="0" y="2470910"/>
                  </a:lnTo>
                  <a:cubicBezTo>
                    <a:pt x="1782" y="2660759"/>
                    <a:pt x="93019" y="2782375"/>
                    <a:pt x="220252" y="2827350"/>
                  </a:cubicBezTo>
                  <a:close/>
                </a:path>
              </a:pathLst>
            </a:custGeom>
            <a:solidFill>
              <a:srgbClr val="161643"/>
            </a:solidFill>
          </p:spPr>
        </p:sp>
        <p:sp>
          <p:nvSpPr>
            <p:cNvPr name="TextBox 17" id="17"/>
            <p:cNvSpPr txBox="true"/>
            <p:nvPr/>
          </p:nvSpPr>
          <p:spPr>
            <a:xfrm>
              <a:off x="0" y="-28575"/>
              <a:ext cx="660400" cy="2747994"/>
            </a:xfrm>
            <a:prstGeom prst="rect">
              <a:avLst/>
            </a:prstGeom>
          </p:spPr>
          <p:txBody>
            <a:bodyPr anchor="ctr" rtlCol="false" tIns="50800" lIns="50800" bIns="50800" rIns="50800"/>
            <a:lstStyle/>
            <a:p>
              <a:pPr algn="ctr">
                <a:lnSpc>
                  <a:spcPts val="1960"/>
                </a:lnSpc>
              </a:pPr>
            </a:p>
          </p:txBody>
        </p:sp>
      </p:grpSp>
      <p:grpSp>
        <p:nvGrpSpPr>
          <p:cNvPr name="Group 18" id="18"/>
          <p:cNvGrpSpPr/>
          <p:nvPr/>
        </p:nvGrpSpPr>
        <p:grpSpPr>
          <a:xfrm rot="0">
            <a:off x="6085973" y="7200965"/>
            <a:ext cx="1235097" cy="1235097"/>
            <a:chOff x="0" y="0"/>
            <a:chExt cx="812800" cy="812800"/>
          </a:xfrm>
        </p:grpSpPr>
        <p:sp>
          <p:nvSpPr>
            <p:cNvPr name="Freeform 19" id="1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0" id="2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1" id="21"/>
          <p:cNvGrpSpPr/>
          <p:nvPr/>
        </p:nvGrpSpPr>
        <p:grpSpPr>
          <a:xfrm rot="5400000">
            <a:off x="5682660" y="6386650"/>
            <a:ext cx="1444725" cy="6196701"/>
            <a:chOff x="0" y="0"/>
            <a:chExt cx="660400" cy="2832581"/>
          </a:xfrm>
        </p:grpSpPr>
        <p:sp>
          <p:nvSpPr>
            <p:cNvPr name="Freeform 22" id="22"/>
            <p:cNvSpPr/>
            <p:nvPr/>
          </p:nvSpPr>
          <p:spPr>
            <a:xfrm flipH="false" flipV="false" rot="0">
              <a:off x="0" y="0"/>
              <a:ext cx="660400" cy="2832581"/>
            </a:xfrm>
            <a:custGeom>
              <a:avLst/>
              <a:gdLst/>
              <a:ahLst/>
              <a:cxnLst/>
              <a:rect r="r" b="b" t="t" l="l"/>
              <a:pathLst>
                <a:path h="2832581" w="660400">
                  <a:moveTo>
                    <a:pt x="220252" y="2813512"/>
                  </a:moveTo>
                  <a:cubicBezTo>
                    <a:pt x="254109" y="2825026"/>
                    <a:pt x="292600" y="2832581"/>
                    <a:pt x="330378" y="2832581"/>
                  </a:cubicBezTo>
                  <a:cubicBezTo>
                    <a:pt x="368157" y="2832581"/>
                    <a:pt x="404509" y="2826104"/>
                    <a:pt x="438009" y="2814590"/>
                  </a:cubicBezTo>
                  <a:cubicBezTo>
                    <a:pt x="438723" y="2814231"/>
                    <a:pt x="439435" y="2814231"/>
                    <a:pt x="440148" y="2813871"/>
                  </a:cubicBezTo>
                  <a:cubicBezTo>
                    <a:pt x="565955" y="2767816"/>
                    <a:pt x="658618" y="2646202"/>
                    <a:pt x="660400" y="2459214"/>
                  </a:cubicBezTo>
                  <a:lnTo>
                    <a:pt x="660400" y="0"/>
                  </a:lnTo>
                  <a:lnTo>
                    <a:pt x="0" y="0"/>
                  </a:lnTo>
                  <a:lnTo>
                    <a:pt x="0" y="2457389"/>
                  </a:lnTo>
                  <a:cubicBezTo>
                    <a:pt x="1782" y="2646921"/>
                    <a:pt x="93019" y="2768536"/>
                    <a:pt x="220252" y="2813512"/>
                  </a:cubicBezTo>
                  <a:close/>
                </a:path>
              </a:pathLst>
            </a:custGeom>
            <a:solidFill>
              <a:srgbClr val="A5DEF5"/>
            </a:solidFill>
          </p:spPr>
        </p:sp>
        <p:sp>
          <p:nvSpPr>
            <p:cNvPr name="TextBox 23" id="23"/>
            <p:cNvSpPr txBox="true"/>
            <p:nvPr/>
          </p:nvSpPr>
          <p:spPr>
            <a:xfrm>
              <a:off x="0" y="-28575"/>
              <a:ext cx="660400" cy="2734156"/>
            </a:xfrm>
            <a:prstGeom prst="rect">
              <a:avLst/>
            </a:prstGeom>
          </p:spPr>
          <p:txBody>
            <a:bodyPr anchor="ctr" rtlCol="false" tIns="50800" lIns="50800" bIns="50800" rIns="50800"/>
            <a:lstStyle/>
            <a:p>
              <a:pPr algn="ctr">
                <a:lnSpc>
                  <a:spcPts val="1960"/>
                </a:lnSpc>
              </a:pPr>
            </a:p>
          </p:txBody>
        </p:sp>
      </p:grpSp>
      <p:grpSp>
        <p:nvGrpSpPr>
          <p:cNvPr name="Group 24" id="24"/>
          <p:cNvGrpSpPr/>
          <p:nvPr/>
        </p:nvGrpSpPr>
        <p:grpSpPr>
          <a:xfrm rot="-10800000">
            <a:off x="3372232" y="8867452"/>
            <a:ext cx="1235097" cy="1235097"/>
            <a:chOff x="0" y="0"/>
            <a:chExt cx="812800" cy="812800"/>
          </a:xfrm>
        </p:grpSpPr>
        <p:sp>
          <p:nvSpPr>
            <p:cNvPr name="Freeform 25" id="2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6" id="26"/>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7" id="27"/>
          <p:cNvSpPr/>
          <p:nvPr/>
        </p:nvSpPr>
        <p:spPr>
          <a:xfrm flipH="false" flipV="false" rot="0">
            <a:off x="3507169" y="5586105"/>
            <a:ext cx="1011953" cy="1125956"/>
          </a:xfrm>
          <a:custGeom>
            <a:avLst/>
            <a:gdLst/>
            <a:ahLst/>
            <a:cxnLst/>
            <a:rect r="r" b="b" t="t" l="l"/>
            <a:pathLst>
              <a:path h="1125956" w="1011953">
                <a:moveTo>
                  <a:pt x="0" y="0"/>
                </a:moveTo>
                <a:lnTo>
                  <a:pt x="1011953" y="0"/>
                </a:lnTo>
                <a:lnTo>
                  <a:pt x="1011953" y="1125956"/>
                </a:lnTo>
                <a:lnTo>
                  <a:pt x="0" y="11259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8" id="28"/>
          <p:cNvSpPr/>
          <p:nvPr/>
        </p:nvSpPr>
        <p:spPr>
          <a:xfrm flipH="false" flipV="false" rot="0">
            <a:off x="6230171" y="7300490"/>
            <a:ext cx="944097" cy="1036047"/>
          </a:xfrm>
          <a:custGeom>
            <a:avLst/>
            <a:gdLst/>
            <a:ahLst/>
            <a:cxnLst/>
            <a:rect r="r" b="b" t="t" l="l"/>
            <a:pathLst>
              <a:path h="1036047" w="944097">
                <a:moveTo>
                  <a:pt x="0" y="0"/>
                </a:moveTo>
                <a:lnTo>
                  <a:pt x="944097" y="0"/>
                </a:lnTo>
                <a:lnTo>
                  <a:pt x="944097" y="1036047"/>
                </a:lnTo>
                <a:lnTo>
                  <a:pt x="0" y="103604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9" id="29"/>
          <p:cNvSpPr/>
          <p:nvPr/>
        </p:nvSpPr>
        <p:spPr>
          <a:xfrm flipH="false" flipV="false" rot="0">
            <a:off x="3461583" y="9055226"/>
            <a:ext cx="1056395" cy="883410"/>
          </a:xfrm>
          <a:custGeom>
            <a:avLst/>
            <a:gdLst/>
            <a:ahLst/>
            <a:cxnLst/>
            <a:rect r="r" b="b" t="t" l="l"/>
            <a:pathLst>
              <a:path h="883410" w="1056395">
                <a:moveTo>
                  <a:pt x="0" y="0"/>
                </a:moveTo>
                <a:lnTo>
                  <a:pt x="1056395" y="0"/>
                </a:lnTo>
                <a:lnTo>
                  <a:pt x="1056395" y="883410"/>
                </a:lnTo>
                <a:lnTo>
                  <a:pt x="0" y="88341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30" id="30"/>
          <p:cNvSpPr txBox="true"/>
          <p:nvPr/>
        </p:nvSpPr>
        <p:spPr>
          <a:xfrm rot="0">
            <a:off x="1817352" y="2538400"/>
            <a:ext cx="6165332" cy="1077741"/>
          </a:xfrm>
          <a:prstGeom prst="rect">
            <a:avLst/>
          </a:prstGeom>
        </p:spPr>
        <p:txBody>
          <a:bodyPr anchor="t" rtlCol="false" tIns="0" lIns="0" bIns="0" rIns="0">
            <a:spAutoFit/>
          </a:bodyPr>
          <a:lstStyle/>
          <a:p>
            <a:pPr algn="l">
              <a:lnSpc>
                <a:spcPts val="4107"/>
              </a:lnSpc>
            </a:pPr>
            <a:r>
              <a:rPr lang="en-US" sz="4369" b="true">
                <a:solidFill>
                  <a:srgbClr val="161643"/>
                </a:solidFill>
                <a:latin typeface="Open Sans Bold"/>
                <a:ea typeface="Open Sans Bold"/>
                <a:cs typeface="Open Sans Bold"/>
                <a:sym typeface="Open Sans Bold"/>
              </a:rPr>
              <a:t>OUR LOCAL </a:t>
            </a:r>
          </a:p>
          <a:p>
            <a:pPr algn="l">
              <a:lnSpc>
                <a:spcPts val="4107"/>
              </a:lnSpc>
            </a:pPr>
            <a:r>
              <a:rPr lang="en-US" b="true" sz="4369">
                <a:solidFill>
                  <a:srgbClr val="161643"/>
                </a:solidFill>
                <a:latin typeface="Open Sans Bold"/>
                <a:ea typeface="Open Sans Bold"/>
                <a:cs typeface="Open Sans Bold"/>
                <a:sym typeface="Open Sans Bold"/>
              </a:rPr>
              <a:t>DELIVERY MODEL</a:t>
            </a:r>
          </a:p>
        </p:txBody>
      </p:sp>
      <p:sp>
        <p:nvSpPr>
          <p:cNvPr name="TextBox 31" id="31"/>
          <p:cNvSpPr txBox="true"/>
          <p:nvPr/>
        </p:nvSpPr>
        <p:spPr>
          <a:xfrm rot="0">
            <a:off x="3147088" y="10445488"/>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sp>
        <p:nvSpPr>
          <p:cNvPr name="TextBox 32" id="32"/>
          <p:cNvSpPr txBox="true"/>
          <p:nvPr/>
        </p:nvSpPr>
        <p:spPr>
          <a:xfrm rot="0">
            <a:off x="1810185" y="4440697"/>
            <a:ext cx="4312593" cy="408254"/>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The Yorke Peninsula Secondary Alliance Local Delivery Model ensures every student across our region can access a broad curriculum, complete their SACE, and be equipped for a successful pathway that leads to further study, training, or employment.</a:t>
            </a:r>
          </a:p>
        </p:txBody>
      </p:sp>
      <p:sp>
        <p:nvSpPr>
          <p:cNvPr name="TextBox 33" id="33"/>
          <p:cNvSpPr txBox="true"/>
          <p:nvPr/>
        </p:nvSpPr>
        <p:spPr>
          <a:xfrm rot="0">
            <a:off x="1810185" y="4171797"/>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PURPOSE</a:t>
            </a:r>
          </a:p>
        </p:txBody>
      </p:sp>
      <p:sp>
        <p:nvSpPr>
          <p:cNvPr name="TextBox 34" id="34"/>
          <p:cNvSpPr txBox="true"/>
          <p:nvPr/>
        </p:nvSpPr>
        <p:spPr>
          <a:xfrm rot="0">
            <a:off x="4704421" y="5800459"/>
            <a:ext cx="4035437" cy="953867"/>
          </a:xfrm>
          <a:prstGeom prst="rect">
            <a:avLst/>
          </a:prstGeom>
        </p:spPr>
        <p:txBody>
          <a:bodyPr anchor="t" rtlCol="false" tIns="0" lIns="0" bIns="0" rIns="0">
            <a:spAutoFit/>
          </a:bodyPr>
          <a:lstStyle/>
          <a:p>
            <a:pPr algn="l">
              <a:lnSpc>
                <a:spcPts val="1102"/>
              </a:lnSpc>
              <a:spcBef>
                <a:spcPct val="0"/>
              </a:spcBef>
            </a:pPr>
            <a:r>
              <a:rPr lang="en-US" sz="787">
                <a:solidFill>
                  <a:srgbClr val="161643"/>
                </a:solidFill>
                <a:latin typeface="Open Sans"/>
                <a:ea typeface="Open Sans"/>
                <a:cs typeface="Open Sans"/>
                <a:sym typeface="Open Sans"/>
              </a:rPr>
              <a:t>Local Delivery is a blended learning approach where students remain at their home school but can access subjects and pathway opportunities at neighbouring schools through online learning, flipped classrooms, face-to-face masterclasses, and shared teaching expertise. This model allows us to maintain comprehensive learning opportunities in our local areas, while keeping students connected to their own communities. With equity at the forefront, it ensures that location or circumstance is never a barrier to accessing high-quality education.</a:t>
            </a:r>
          </a:p>
        </p:txBody>
      </p:sp>
      <p:sp>
        <p:nvSpPr>
          <p:cNvPr name="TextBox 35" id="35"/>
          <p:cNvSpPr txBox="true"/>
          <p:nvPr/>
        </p:nvSpPr>
        <p:spPr>
          <a:xfrm rot="0">
            <a:off x="4675449" y="5569760"/>
            <a:ext cx="4414551"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OUR MODEL IN ACTION</a:t>
            </a:r>
          </a:p>
        </p:txBody>
      </p:sp>
      <p:sp>
        <p:nvSpPr>
          <p:cNvPr name="TextBox 36" id="36"/>
          <p:cNvSpPr txBox="true"/>
          <p:nvPr/>
        </p:nvSpPr>
        <p:spPr>
          <a:xfrm rot="0">
            <a:off x="1805870" y="7706454"/>
            <a:ext cx="4312593" cy="544657"/>
          </a:xfrm>
          <a:prstGeom prst="rect">
            <a:avLst/>
          </a:prstGeom>
        </p:spPr>
        <p:txBody>
          <a:bodyPr anchor="t" rtlCol="false" tIns="0" lIns="0" bIns="0" rIns="0">
            <a:spAutoFit/>
          </a:bodyPr>
          <a:lstStyle/>
          <a:p>
            <a:pPr algn="l">
              <a:lnSpc>
                <a:spcPts val="1102"/>
              </a:lnSpc>
              <a:spcBef>
                <a:spcPct val="0"/>
              </a:spcBef>
            </a:pPr>
            <a:r>
              <a:rPr lang="en-US" sz="787">
                <a:solidFill>
                  <a:srgbClr val="FFFFFF"/>
                </a:solidFill>
                <a:latin typeface="Open Sans"/>
                <a:ea typeface="Open Sans"/>
                <a:cs typeface="Open Sans"/>
                <a:sym typeface="Open Sans"/>
              </a:rPr>
              <a:t>Through Local Delivery, YPSA offers a wide range of Stage 1 and Stage 2 SACE subjects, Flexible Industry Pathways, and VET courses. This gives students access to both core and specialist subjects, maximising their learning opportunities, expanding their career pathways, and strengthening educational outcomes across the region.</a:t>
            </a:r>
          </a:p>
        </p:txBody>
      </p:sp>
      <p:sp>
        <p:nvSpPr>
          <p:cNvPr name="TextBox 37" id="37"/>
          <p:cNvSpPr txBox="true"/>
          <p:nvPr/>
        </p:nvSpPr>
        <p:spPr>
          <a:xfrm rot="0">
            <a:off x="1805870" y="7433541"/>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PATHWAYS &amp; POSSIBILITIES </a:t>
            </a:r>
          </a:p>
        </p:txBody>
      </p:sp>
      <p:sp>
        <p:nvSpPr>
          <p:cNvPr name="TextBox 38" id="38"/>
          <p:cNvSpPr txBox="true"/>
          <p:nvPr/>
        </p:nvSpPr>
        <p:spPr>
          <a:xfrm rot="0">
            <a:off x="4634999" y="9333550"/>
            <a:ext cx="4191582" cy="681061"/>
          </a:xfrm>
          <a:prstGeom prst="rect">
            <a:avLst/>
          </a:prstGeom>
        </p:spPr>
        <p:txBody>
          <a:bodyPr anchor="t" rtlCol="false" tIns="0" lIns="0" bIns="0" rIns="0">
            <a:spAutoFit/>
          </a:bodyPr>
          <a:lstStyle/>
          <a:p>
            <a:pPr algn="l">
              <a:lnSpc>
                <a:spcPts val="1102"/>
              </a:lnSpc>
              <a:spcBef>
                <a:spcPct val="0"/>
              </a:spcBef>
            </a:pPr>
            <a:r>
              <a:rPr lang="en-US" sz="787">
                <a:solidFill>
                  <a:srgbClr val="161643"/>
                </a:solidFill>
                <a:latin typeface="Open Sans"/>
                <a:ea typeface="Open Sans"/>
                <a:cs typeface="Open Sans"/>
                <a:sym typeface="Open Sans"/>
              </a:rPr>
              <a:t>B</a:t>
            </a:r>
            <a:r>
              <a:rPr lang="en-US" sz="787">
                <a:solidFill>
                  <a:srgbClr val="161643"/>
                </a:solidFill>
                <a:latin typeface="Open Sans"/>
                <a:ea typeface="Open Sans"/>
                <a:cs typeface="Open Sans"/>
                <a:sym typeface="Open Sans"/>
              </a:rPr>
              <a:t>y sharing resources, teachers, and expertise, YPSA schools are able to create a seamless structure where every young person can access the knowledge, skills, and experiences essential for the 21st century job market. Local Delivery is more than just a way of delivering subjects, it is a commitment to collaboration, community, and ensuring that all Yorke Peninsula students can thrive, no matter their location. </a:t>
            </a:r>
          </a:p>
        </p:txBody>
      </p:sp>
      <p:sp>
        <p:nvSpPr>
          <p:cNvPr name="TextBox 39" id="39"/>
          <p:cNvSpPr txBox="true"/>
          <p:nvPr/>
        </p:nvSpPr>
        <p:spPr>
          <a:xfrm rot="0">
            <a:off x="4634999" y="9064751"/>
            <a:ext cx="4414551" cy="249749"/>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OUR COMMITMENT</a:t>
            </a:r>
          </a:p>
        </p:txBody>
      </p:sp>
      <p:grpSp>
        <p:nvGrpSpPr>
          <p:cNvPr name="Group 40" id="40"/>
          <p:cNvGrpSpPr/>
          <p:nvPr/>
        </p:nvGrpSpPr>
        <p:grpSpPr>
          <a:xfrm rot="-10778115">
            <a:off x="681128" y="-167509"/>
            <a:ext cx="8437779" cy="1803766"/>
            <a:chOff x="0" y="0"/>
            <a:chExt cx="1928845" cy="412334"/>
          </a:xfrm>
        </p:grpSpPr>
        <p:sp>
          <p:nvSpPr>
            <p:cNvPr name="Freeform 41" id="41"/>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2" id="42"/>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43" id="43"/>
          <p:cNvGrpSpPr/>
          <p:nvPr/>
        </p:nvGrpSpPr>
        <p:grpSpPr>
          <a:xfrm rot="-10778115">
            <a:off x="681919" y="-241779"/>
            <a:ext cx="8437779" cy="1803766"/>
            <a:chOff x="0" y="0"/>
            <a:chExt cx="1928845" cy="412334"/>
          </a:xfrm>
        </p:grpSpPr>
        <p:sp>
          <p:nvSpPr>
            <p:cNvPr name="Freeform 44" id="44"/>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45" id="45"/>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46" id="46"/>
          <p:cNvGrpSpPr/>
          <p:nvPr/>
        </p:nvGrpSpPr>
        <p:grpSpPr>
          <a:xfrm rot="-10778115">
            <a:off x="682563" y="-301725"/>
            <a:ext cx="8673633" cy="1803766"/>
            <a:chOff x="0" y="0"/>
            <a:chExt cx="1982761" cy="412334"/>
          </a:xfrm>
        </p:grpSpPr>
        <p:sp>
          <p:nvSpPr>
            <p:cNvPr name="Freeform 47" id="47"/>
            <p:cNvSpPr/>
            <p:nvPr/>
          </p:nvSpPr>
          <p:spPr>
            <a:xfrm flipH="false" flipV="false" rot="0">
              <a:off x="0" y="0"/>
              <a:ext cx="1982761" cy="412334"/>
            </a:xfrm>
            <a:custGeom>
              <a:avLst/>
              <a:gdLst/>
              <a:ahLst/>
              <a:cxnLst/>
              <a:rect r="r" b="b" t="t" l="l"/>
              <a:pathLst>
                <a:path h="412334" w="1982761">
                  <a:moveTo>
                    <a:pt x="0" y="0"/>
                  </a:moveTo>
                  <a:lnTo>
                    <a:pt x="1982761" y="0"/>
                  </a:lnTo>
                  <a:lnTo>
                    <a:pt x="1982761" y="412334"/>
                  </a:lnTo>
                  <a:lnTo>
                    <a:pt x="0" y="412334"/>
                  </a:lnTo>
                  <a:close/>
                </a:path>
              </a:pathLst>
            </a:custGeom>
            <a:solidFill>
              <a:srgbClr val="161643"/>
            </a:solidFill>
          </p:spPr>
        </p:sp>
        <p:sp>
          <p:nvSpPr>
            <p:cNvPr name="TextBox 48" id="48"/>
            <p:cNvSpPr txBox="true"/>
            <p:nvPr/>
          </p:nvSpPr>
          <p:spPr>
            <a:xfrm>
              <a:off x="0" y="-28575"/>
              <a:ext cx="1982761" cy="440909"/>
            </a:xfrm>
            <a:prstGeom prst="rect">
              <a:avLst/>
            </a:prstGeom>
          </p:spPr>
          <p:txBody>
            <a:bodyPr anchor="ctr" rtlCol="false" tIns="50800" lIns="50800" bIns="50800" rIns="50800"/>
            <a:lstStyle/>
            <a:p>
              <a:pPr algn="ctr">
                <a:lnSpc>
                  <a:spcPts val="1960"/>
                </a:lnSpc>
              </a:pPr>
            </a:p>
          </p:txBody>
        </p:sp>
      </p:grpSp>
      <p:grpSp>
        <p:nvGrpSpPr>
          <p:cNvPr name="Group 49" id="49"/>
          <p:cNvGrpSpPr/>
          <p:nvPr/>
        </p:nvGrpSpPr>
        <p:grpSpPr>
          <a:xfrm rot="0">
            <a:off x="6721521" y="971395"/>
            <a:ext cx="1763126" cy="1763126"/>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51" id="51"/>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52" id="52"/>
          <p:cNvGrpSpPr/>
          <p:nvPr/>
        </p:nvGrpSpPr>
        <p:grpSpPr>
          <a:xfrm rot="5400000">
            <a:off x="6591708" y="-30356"/>
            <a:ext cx="2689540" cy="3133791"/>
            <a:chOff x="0" y="0"/>
            <a:chExt cx="660400" cy="769483"/>
          </a:xfrm>
        </p:grpSpPr>
        <p:sp>
          <p:nvSpPr>
            <p:cNvPr name="Freeform 53" id="53"/>
            <p:cNvSpPr/>
            <p:nvPr/>
          </p:nvSpPr>
          <p:spPr>
            <a:xfrm flipH="false" flipV="false" rot="0">
              <a:off x="0" y="0"/>
              <a:ext cx="660400" cy="769483"/>
            </a:xfrm>
            <a:custGeom>
              <a:avLst/>
              <a:gdLst/>
              <a:ahLst/>
              <a:cxnLst/>
              <a:rect r="r" b="b" t="t" l="l"/>
              <a:pathLst>
                <a:path h="769483" w="660400">
                  <a:moveTo>
                    <a:pt x="220252" y="750414"/>
                  </a:moveTo>
                  <a:cubicBezTo>
                    <a:pt x="254109" y="761928"/>
                    <a:pt x="292600" y="769483"/>
                    <a:pt x="330378" y="769483"/>
                  </a:cubicBezTo>
                  <a:cubicBezTo>
                    <a:pt x="368157" y="769483"/>
                    <a:pt x="404509" y="763006"/>
                    <a:pt x="438009" y="751492"/>
                  </a:cubicBezTo>
                  <a:cubicBezTo>
                    <a:pt x="438723" y="751133"/>
                    <a:pt x="439435" y="751133"/>
                    <a:pt x="440148" y="750774"/>
                  </a:cubicBezTo>
                  <a:cubicBezTo>
                    <a:pt x="565955" y="704718"/>
                    <a:pt x="658618" y="583104"/>
                    <a:pt x="660400" y="441943"/>
                  </a:cubicBezTo>
                  <a:lnTo>
                    <a:pt x="660400" y="0"/>
                  </a:lnTo>
                  <a:lnTo>
                    <a:pt x="0" y="0"/>
                  </a:lnTo>
                  <a:lnTo>
                    <a:pt x="0" y="441615"/>
                  </a:lnTo>
                  <a:cubicBezTo>
                    <a:pt x="1782" y="583823"/>
                    <a:pt x="93019" y="705438"/>
                    <a:pt x="220252" y="750414"/>
                  </a:cubicBezTo>
                  <a:close/>
                </a:path>
              </a:pathLst>
            </a:custGeom>
            <a:solidFill>
              <a:srgbClr val="A5DEF5"/>
            </a:solidFill>
          </p:spPr>
        </p:sp>
        <p:sp>
          <p:nvSpPr>
            <p:cNvPr name="TextBox 54" id="54"/>
            <p:cNvSpPr txBox="true"/>
            <p:nvPr/>
          </p:nvSpPr>
          <p:spPr>
            <a:xfrm>
              <a:off x="0" y="-28575"/>
              <a:ext cx="660400" cy="671058"/>
            </a:xfrm>
            <a:prstGeom prst="rect">
              <a:avLst/>
            </a:prstGeom>
          </p:spPr>
          <p:txBody>
            <a:bodyPr anchor="ctr" rtlCol="false" tIns="50800" lIns="50800" bIns="50800" rIns="50800"/>
            <a:lstStyle/>
            <a:p>
              <a:pPr algn="ctr">
                <a:lnSpc>
                  <a:spcPts val="1960"/>
                </a:lnSpc>
              </a:pPr>
            </a:p>
          </p:txBody>
        </p:sp>
      </p:grpSp>
      <p:grpSp>
        <p:nvGrpSpPr>
          <p:cNvPr name="Group 55" id="55"/>
          <p:cNvGrpSpPr/>
          <p:nvPr/>
        </p:nvGrpSpPr>
        <p:grpSpPr>
          <a:xfrm rot="0">
            <a:off x="6502065" y="320145"/>
            <a:ext cx="2432790" cy="2432790"/>
            <a:chOff x="0" y="0"/>
            <a:chExt cx="812800" cy="812800"/>
          </a:xfrm>
        </p:grpSpPr>
        <p:sp>
          <p:nvSpPr>
            <p:cNvPr name="Freeform 56" id="5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57" id="5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58" id="58"/>
          <p:cNvGrpSpPr/>
          <p:nvPr/>
        </p:nvGrpSpPr>
        <p:grpSpPr>
          <a:xfrm rot="0">
            <a:off x="6638637" y="485929"/>
            <a:ext cx="2101221" cy="2101221"/>
            <a:chOff x="0" y="0"/>
            <a:chExt cx="812800" cy="812800"/>
          </a:xfrm>
        </p:grpSpPr>
        <p:sp>
          <p:nvSpPr>
            <p:cNvPr name="Freeform 59" id="5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60" id="60"/>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61" id="61"/>
          <p:cNvSpPr/>
          <p:nvPr/>
        </p:nvSpPr>
        <p:spPr>
          <a:xfrm flipH="false" flipV="false" rot="0">
            <a:off x="6785984"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10"/>
            <a:stretch>
              <a:fillRect l="0" t="0" r="0" b="0"/>
            </a:stretch>
          </a:blipFill>
        </p:spPr>
      </p:sp>
      <p:grpSp>
        <p:nvGrpSpPr>
          <p:cNvPr name="Group 62" id="62"/>
          <p:cNvGrpSpPr/>
          <p:nvPr/>
        </p:nvGrpSpPr>
        <p:grpSpPr>
          <a:xfrm rot="0">
            <a:off x="1730798" y="10293808"/>
            <a:ext cx="230775" cy="230775"/>
            <a:chOff x="0" y="0"/>
            <a:chExt cx="307700" cy="307700"/>
          </a:xfrm>
        </p:grpSpPr>
        <p:grpSp>
          <p:nvGrpSpPr>
            <p:cNvPr name="Group 63" id="63"/>
            <p:cNvGrpSpPr/>
            <p:nvPr/>
          </p:nvGrpSpPr>
          <p:grpSpPr>
            <a:xfrm rot="0">
              <a:off x="0" y="0"/>
              <a:ext cx="307700" cy="307700"/>
              <a:chOff x="0" y="0"/>
              <a:chExt cx="812800" cy="812800"/>
            </a:xfrm>
          </p:grpSpPr>
          <p:sp>
            <p:nvSpPr>
              <p:cNvPr name="Freeform 64" id="6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65" id="65"/>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66" id="66"/>
            <p:cNvSpPr txBox="true"/>
            <p:nvPr/>
          </p:nvSpPr>
          <p:spPr>
            <a:xfrm rot="0">
              <a:off x="57990" y="35032"/>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7</a:t>
              </a:r>
            </a:p>
          </p:txBody>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4869" y="1653300"/>
            <a:ext cx="10680444" cy="1563771"/>
            <a:chOff x="0" y="0"/>
            <a:chExt cx="2816214" cy="412334"/>
          </a:xfrm>
        </p:grpSpPr>
        <p:sp>
          <p:nvSpPr>
            <p:cNvPr name="Freeform 3" id="3"/>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A5DEF5"/>
            </a:solidFill>
          </p:spPr>
        </p:sp>
        <p:sp>
          <p:nvSpPr>
            <p:cNvPr name="TextBox 4" id="4"/>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5870" y="1588912"/>
            <a:ext cx="10680444" cy="1563771"/>
            <a:chOff x="0" y="0"/>
            <a:chExt cx="2816214" cy="412334"/>
          </a:xfrm>
        </p:grpSpPr>
        <p:sp>
          <p:nvSpPr>
            <p:cNvPr name="Freeform 6" id="6"/>
            <p:cNvSpPr/>
            <p:nvPr/>
          </p:nvSpPr>
          <p:spPr>
            <a:xfrm flipH="false" flipV="false" rot="0">
              <a:off x="0" y="0"/>
              <a:ext cx="2816214" cy="412334"/>
            </a:xfrm>
            <a:custGeom>
              <a:avLst/>
              <a:gdLst/>
              <a:ahLst/>
              <a:cxnLst/>
              <a:rect r="r" b="b" t="t" l="l"/>
              <a:pathLst>
                <a:path h="412334" w="2816214">
                  <a:moveTo>
                    <a:pt x="0" y="0"/>
                  </a:moveTo>
                  <a:lnTo>
                    <a:pt x="2816214" y="0"/>
                  </a:lnTo>
                  <a:lnTo>
                    <a:pt x="2816214" y="412334"/>
                  </a:lnTo>
                  <a:lnTo>
                    <a:pt x="0" y="412334"/>
                  </a:lnTo>
                  <a:close/>
                </a:path>
              </a:pathLst>
            </a:custGeom>
            <a:solidFill>
              <a:srgbClr val="FFFFFF"/>
            </a:solidFill>
          </p:spPr>
        </p:sp>
        <p:sp>
          <p:nvSpPr>
            <p:cNvPr name="TextBox 7" id="7"/>
            <p:cNvSpPr txBox="true"/>
            <p:nvPr/>
          </p:nvSpPr>
          <p:spPr>
            <a:xfrm>
              <a:off x="0" y="-28575"/>
              <a:ext cx="2816214"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2920576" y="1439661"/>
            <a:ext cx="13808130" cy="1651720"/>
            <a:chOff x="0" y="0"/>
            <a:chExt cx="3640920" cy="435525"/>
          </a:xfrm>
        </p:grpSpPr>
        <p:sp>
          <p:nvSpPr>
            <p:cNvPr name="Freeform 9" id="9"/>
            <p:cNvSpPr/>
            <p:nvPr/>
          </p:nvSpPr>
          <p:spPr>
            <a:xfrm flipH="false" flipV="false" rot="0">
              <a:off x="0" y="0"/>
              <a:ext cx="3640920" cy="435525"/>
            </a:xfrm>
            <a:custGeom>
              <a:avLst/>
              <a:gdLst/>
              <a:ahLst/>
              <a:cxnLst/>
              <a:rect r="r" b="b" t="t" l="l"/>
              <a:pathLst>
                <a:path h="435525" w="3640920">
                  <a:moveTo>
                    <a:pt x="0" y="0"/>
                  </a:moveTo>
                  <a:lnTo>
                    <a:pt x="3640920" y="0"/>
                  </a:lnTo>
                  <a:lnTo>
                    <a:pt x="3640920" y="435525"/>
                  </a:lnTo>
                  <a:lnTo>
                    <a:pt x="0" y="435525"/>
                  </a:lnTo>
                  <a:close/>
                </a:path>
              </a:pathLst>
            </a:custGeom>
            <a:solidFill>
              <a:srgbClr val="161643"/>
            </a:solidFill>
          </p:spPr>
        </p:sp>
        <p:sp>
          <p:nvSpPr>
            <p:cNvPr name="TextBox 10" id="10"/>
            <p:cNvSpPr txBox="true"/>
            <p:nvPr/>
          </p:nvSpPr>
          <p:spPr>
            <a:xfrm>
              <a:off x="0" y="-28575"/>
              <a:ext cx="3640920" cy="464100"/>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8607442" y="2688827"/>
            <a:ext cx="1528538" cy="152853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8431655" y="1835450"/>
            <a:ext cx="2331691" cy="2590342"/>
            <a:chOff x="0" y="0"/>
            <a:chExt cx="660400" cy="733657"/>
          </a:xfrm>
        </p:grpSpPr>
        <p:sp>
          <p:nvSpPr>
            <p:cNvPr name="Freeform 15" id="15"/>
            <p:cNvSpPr/>
            <p:nvPr/>
          </p:nvSpPr>
          <p:spPr>
            <a:xfrm flipH="false" flipV="false" rot="0">
              <a:off x="0" y="0"/>
              <a:ext cx="660400" cy="733657"/>
            </a:xfrm>
            <a:custGeom>
              <a:avLst/>
              <a:gdLst/>
              <a:ahLst/>
              <a:cxnLst/>
              <a:rect r="r" b="b" t="t" l="l"/>
              <a:pathLst>
                <a:path h="733657" w="660400">
                  <a:moveTo>
                    <a:pt x="220252" y="714588"/>
                  </a:moveTo>
                  <a:cubicBezTo>
                    <a:pt x="254109" y="726102"/>
                    <a:pt x="292600" y="733657"/>
                    <a:pt x="330378" y="733657"/>
                  </a:cubicBezTo>
                  <a:cubicBezTo>
                    <a:pt x="368157" y="733657"/>
                    <a:pt x="404509" y="727180"/>
                    <a:pt x="438009" y="715667"/>
                  </a:cubicBezTo>
                  <a:cubicBezTo>
                    <a:pt x="438723" y="715307"/>
                    <a:pt x="439435" y="715307"/>
                    <a:pt x="440148" y="714948"/>
                  </a:cubicBezTo>
                  <a:cubicBezTo>
                    <a:pt x="565955" y="668892"/>
                    <a:pt x="658618" y="547279"/>
                    <a:pt x="660400" y="406913"/>
                  </a:cubicBezTo>
                  <a:lnTo>
                    <a:pt x="660400" y="0"/>
                  </a:lnTo>
                  <a:lnTo>
                    <a:pt x="0" y="0"/>
                  </a:lnTo>
                  <a:lnTo>
                    <a:pt x="0" y="406611"/>
                  </a:lnTo>
                  <a:cubicBezTo>
                    <a:pt x="1782" y="547997"/>
                    <a:pt x="93019" y="669613"/>
                    <a:pt x="220252" y="714588"/>
                  </a:cubicBezTo>
                  <a:close/>
                </a:path>
              </a:pathLst>
            </a:custGeom>
            <a:solidFill>
              <a:srgbClr val="A5DEF5"/>
            </a:solidFill>
          </p:spPr>
        </p:sp>
        <p:sp>
          <p:nvSpPr>
            <p:cNvPr name="TextBox 16" id="16"/>
            <p:cNvSpPr txBox="true"/>
            <p:nvPr/>
          </p:nvSpPr>
          <p:spPr>
            <a:xfrm>
              <a:off x="0" y="-28575"/>
              <a:ext cx="660400" cy="635232"/>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8417185" y="2076070"/>
            <a:ext cx="2109102" cy="2109102"/>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8560911" y="2219796"/>
            <a:ext cx="1821649" cy="1821649"/>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8688654" y="2376681"/>
            <a:ext cx="1566165" cy="1507880"/>
          </a:xfrm>
          <a:custGeom>
            <a:avLst/>
            <a:gdLst/>
            <a:ahLst/>
            <a:cxnLst/>
            <a:rect r="r" b="b" t="t" l="l"/>
            <a:pathLst>
              <a:path h="1507880" w="1566165">
                <a:moveTo>
                  <a:pt x="0" y="0"/>
                </a:moveTo>
                <a:lnTo>
                  <a:pt x="1566164" y="0"/>
                </a:lnTo>
                <a:lnTo>
                  <a:pt x="1566164" y="1507880"/>
                </a:lnTo>
                <a:lnTo>
                  <a:pt x="0" y="1507880"/>
                </a:lnTo>
                <a:lnTo>
                  <a:pt x="0" y="0"/>
                </a:lnTo>
                <a:close/>
              </a:path>
            </a:pathLst>
          </a:custGeom>
          <a:blipFill>
            <a:blip r:embed="rId2"/>
            <a:stretch>
              <a:fillRect l="0" t="0" r="0" b="0"/>
            </a:stretch>
          </a:blipFill>
        </p:spPr>
      </p:sp>
      <p:sp>
        <p:nvSpPr>
          <p:cNvPr name="TextBox 24" id="24"/>
          <p:cNvSpPr txBox="true"/>
          <p:nvPr/>
        </p:nvSpPr>
        <p:spPr>
          <a:xfrm rot="0">
            <a:off x="2450197" y="3450996"/>
            <a:ext cx="5779981" cy="1047750"/>
          </a:xfrm>
          <a:prstGeom prst="rect">
            <a:avLst/>
          </a:prstGeom>
        </p:spPr>
        <p:txBody>
          <a:bodyPr anchor="t" rtlCol="false" tIns="0" lIns="0" bIns="0" rIns="0">
            <a:spAutoFit/>
          </a:bodyPr>
          <a:lstStyle/>
          <a:p>
            <a:pPr algn="ctr">
              <a:lnSpc>
                <a:spcPts val="4038"/>
              </a:lnSpc>
            </a:pPr>
            <a:r>
              <a:rPr lang="en-US" b="true" sz="3365">
                <a:solidFill>
                  <a:srgbClr val="0D203B"/>
                </a:solidFill>
                <a:latin typeface="Poppins Ultra-Bold"/>
                <a:ea typeface="Poppins Ultra-Bold"/>
                <a:cs typeface="Poppins Ultra-Bold"/>
                <a:sym typeface="Poppins Ultra-Bold"/>
              </a:rPr>
              <a:t>SUBJECT BROKERING PROCESS</a:t>
            </a:r>
          </a:p>
        </p:txBody>
      </p:sp>
      <p:grpSp>
        <p:nvGrpSpPr>
          <p:cNvPr name="Group 25" id="25"/>
          <p:cNvGrpSpPr/>
          <p:nvPr/>
        </p:nvGrpSpPr>
        <p:grpSpPr>
          <a:xfrm rot="0">
            <a:off x="424294" y="5110606"/>
            <a:ext cx="1547011" cy="3413516"/>
            <a:chOff x="0" y="0"/>
            <a:chExt cx="2062681" cy="4551355"/>
          </a:xfrm>
        </p:grpSpPr>
        <p:grpSp>
          <p:nvGrpSpPr>
            <p:cNvPr name="Group 26" id="26"/>
            <p:cNvGrpSpPr/>
            <p:nvPr/>
          </p:nvGrpSpPr>
          <p:grpSpPr>
            <a:xfrm rot="0">
              <a:off x="0" y="1063448"/>
              <a:ext cx="2062681" cy="3487907"/>
              <a:chOff x="0" y="0"/>
              <a:chExt cx="719649" cy="1216896"/>
            </a:xfrm>
          </p:grpSpPr>
          <p:sp>
            <p:nvSpPr>
              <p:cNvPr name="Freeform 27" id="27"/>
              <p:cNvSpPr/>
              <p:nvPr/>
            </p:nvSpPr>
            <p:spPr>
              <a:xfrm flipH="false" flipV="false" rot="0">
                <a:off x="0" y="0"/>
                <a:ext cx="719649" cy="1216896"/>
              </a:xfrm>
              <a:custGeom>
                <a:avLst/>
                <a:gdLst/>
                <a:ahLst/>
                <a:cxnLst/>
                <a:rect r="r" b="b" t="t" l="l"/>
                <a:pathLst>
                  <a:path h="1216896" w="719649">
                    <a:moveTo>
                      <a:pt x="0" y="0"/>
                    </a:moveTo>
                    <a:lnTo>
                      <a:pt x="719649" y="0"/>
                    </a:lnTo>
                    <a:lnTo>
                      <a:pt x="719649" y="1216896"/>
                    </a:lnTo>
                    <a:lnTo>
                      <a:pt x="0" y="1216896"/>
                    </a:lnTo>
                    <a:close/>
                  </a:path>
                </a:pathLst>
              </a:custGeom>
              <a:solidFill>
                <a:srgbClr val="68BBE3">
                  <a:alpha val="20784"/>
                </a:srgbClr>
              </a:solidFill>
            </p:spPr>
          </p:sp>
          <p:sp>
            <p:nvSpPr>
              <p:cNvPr name="TextBox 28" id="28"/>
              <p:cNvSpPr txBox="true"/>
              <p:nvPr/>
            </p:nvSpPr>
            <p:spPr>
              <a:xfrm>
                <a:off x="0" y="-9525"/>
                <a:ext cx="719649" cy="1226421"/>
              </a:xfrm>
              <a:prstGeom prst="rect">
                <a:avLst/>
              </a:prstGeom>
            </p:spPr>
            <p:txBody>
              <a:bodyPr anchor="ctr" rtlCol="false" tIns="41017" lIns="41017" bIns="41017" rIns="41017"/>
              <a:lstStyle/>
              <a:p>
                <a:pPr algn="ctr">
                  <a:lnSpc>
                    <a:spcPts val="969"/>
                  </a:lnSpc>
                </a:pPr>
              </a:p>
            </p:txBody>
          </p:sp>
        </p:grpSp>
        <p:grpSp>
          <p:nvGrpSpPr>
            <p:cNvPr name="Group 29" id="29"/>
            <p:cNvGrpSpPr/>
            <p:nvPr/>
          </p:nvGrpSpPr>
          <p:grpSpPr>
            <a:xfrm rot="0">
              <a:off x="4834" y="0"/>
              <a:ext cx="2057847" cy="1391057"/>
              <a:chOff x="0" y="0"/>
              <a:chExt cx="1166163" cy="788299"/>
            </a:xfrm>
          </p:grpSpPr>
          <p:sp>
            <p:nvSpPr>
              <p:cNvPr name="Freeform 30" id="30"/>
              <p:cNvSpPr/>
              <p:nvPr/>
            </p:nvSpPr>
            <p:spPr>
              <a:xfrm flipH="false" flipV="false" rot="0">
                <a:off x="0" y="0"/>
                <a:ext cx="1166163" cy="788299"/>
              </a:xfrm>
              <a:custGeom>
                <a:avLst/>
                <a:gdLst/>
                <a:ahLst/>
                <a:cxnLst/>
                <a:rect r="r" b="b" t="t" l="l"/>
                <a:pathLst>
                  <a:path h="788299" w="1166163">
                    <a:moveTo>
                      <a:pt x="1166163" y="0"/>
                    </a:moveTo>
                    <a:lnTo>
                      <a:pt x="1166163" y="673999"/>
                    </a:lnTo>
                    <a:lnTo>
                      <a:pt x="583081" y="788299"/>
                    </a:lnTo>
                    <a:lnTo>
                      <a:pt x="0" y="673999"/>
                    </a:lnTo>
                    <a:lnTo>
                      <a:pt x="0" y="0"/>
                    </a:lnTo>
                    <a:lnTo>
                      <a:pt x="1166163" y="0"/>
                    </a:lnTo>
                    <a:close/>
                  </a:path>
                </a:pathLst>
              </a:custGeom>
              <a:solidFill>
                <a:srgbClr val="0D203B"/>
              </a:solidFill>
            </p:spPr>
          </p:sp>
          <p:sp>
            <p:nvSpPr>
              <p:cNvPr name="TextBox 31" id="31"/>
              <p:cNvSpPr txBox="true"/>
              <p:nvPr/>
            </p:nvSpPr>
            <p:spPr>
              <a:xfrm>
                <a:off x="0" y="-9525"/>
                <a:ext cx="1166163" cy="683524"/>
              </a:xfrm>
              <a:prstGeom prst="rect">
                <a:avLst/>
              </a:prstGeom>
            </p:spPr>
            <p:txBody>
              <a:bodyPr anchor="ctr" rtlCol="false" tIns="41017" lIns="41017" bIns="41017" rIns="41017"/>
              <a:lstStyle/>
              <a:p>
                <a:pPr algn="ctr">
                  <a:lnSpc>
                    <a:spcPts val="969"/>
                  </a:lnSpc>
                </a:pPr>
              </a:p>
            </p:txBody>
          </p:sp>
        </p:grpSp>
      </p:grpSp>
      <p:grpSp>
        <p:nvGrpSpPr>
          <p:cNvPr name="Group 32" id="32"/>
          <p:cNvGrpSpPr/>
          <p:nvPr/>
        </p:nvGrpSpPr>
        <p:grpSpPr>
          <a:xfrm rot="0">
            <a:off x="2083626" y="5110606"/>
            <a:ext cx="1547011" cy="3413516"/>
            <a:chOff x="0" y="0"/>
            <a:chExt cx="2062681" cy="4551355"/>
          </a:xfrm>
        </p:grpSpPr>
        <p:grpSp>
          <p:nvGrpSpPr>
            <p:cNvPr name="Group 33" id="33"/>
            <p:cNvGrpSpPr/>
            <p:nvPr/>
          </p:nvGrpSpPr>
          <p:grpSpPr>
            <a:xfrm rot="0">
              <a:off x="0" y="1063448"/>
              <a:ext cx="2062681" cy="3487907"/>
              <a:chOff x="0" y="0"/>
              <a:chExt cx="719649" cy="1216896"/>
            </a:xfrm>
          </p:grpSpPr>
          <p:sp>
            <p:nvSpPr>
              <p:cNvPr name="Freeform 34" id="34"/>
              <p:cNvSpPr/>
              <p:nvPr/>
            </p:nvSpPr>
            <p:spPr>
              <a:xfrm flipH="false" flipV="false" rot="0">
                <a:off x="0" y="0"/>
                <a:ext cx="719649" cy="1216896"/>
              </a:xfrm>
              <a:custGeom>
                <a:avLst/>
                <a:gdLst/>
                <a:ahLst/>
                <a:cxnLst/>
                <a:rect r="r" b="b" t="t" l="l"/>
                <a:pathLst>
                  <a:path h="1216896" w="719649">
                    <a:moveTo>
                      <a:pt x="0" y="0"/>
                    </a:moveTo>
                    <a:lnTo>
                      <a:pt x="719649" y="0"/>
                    </a:lnTo>
                    <a:lnTo>
                      <a:pt x="719649" y="1216896"/>
                    </a:lnTo>
                    <a:lnTo>
                      <a:pt x="0" y="1216896"/>
                    </a:lnTo>
                    <a:close/>
                  </a:path>
                </a:pathLst>
              </a:custGeom>
              <a:solidFill>
                <a:srgbClr val="DAD9D6">
                  <a:alpha val="27843"/>
                </a:srgbClr>
              </a:solidFill>
            </p:spPr>
          </p:sp>
          <p:sp>
            <p:nvSpPr>
              <p:cNvPr name="TextBox 35" id="35"/>
              <p:cNvSpPr txBox="true"/>
              <p:nvPr/>
            </p:nvSpPr>
            <p:spPr>
              <a:xfrm>
                <a:off x="0" y="-9525"/>
                <a:ext cx="719649" cy="1226421"/>
              </a:xfrm>
              <a:prstGeom prst="rect">
                <a:avLst/>
              </a:prstGeom>
            </p:spPr>
            <p:txBody>
              <a:bodyPr anchor="ctr" rtlCol="false" tIns="41017" lIns="41017" bIns="41017" rIns="41017"/>
              <a:lstStyle/>
              <a:p>
                <a:pPr algn="ctr">
                  <a:lnSpc>
                    <a:spcPts val="969"/>
                  </a:lnSpc>
                </a:pPr>
              </a:p>
            </p:txBody>
          </p:sp>
        </p:grpSp>
        <p:grpSp>
          <p:nvGrpSpPr>
            <p:cNvPr name="Group 36" id="36"/>
            <p:cNvGrpSpPr/>
            <p:nvPr/>
          </p:nvGrpSpPr>
          <p:grpSpPr>
            <a:xfrm rot="0">
              <a:off x="4834" y="0"/>
              <a:ext cx="2057847" cy="1391057"/>
              <a:chOff x="0" y="0"/>
              <a:chExt cx="1166163" cy="788299"/>
            </a:xfrm>
          </p:grpSpPr>
          <p:sp>
            <p:nvSpPr>
              <p:cNvPr name="Freeform 37" id="37"/>
              <p:cNvSpPr/>
              <p:nvPr/>
            </p:nvSpPr>
            <p:spPr>
              <a:xfrm flipH="false" flipV="false" rot="0">
                <a:off x="0" y="0"/>
                <a:ext cx="1166163" cy="788299"/>
              </a:xfrm>
              <a:custGeom>
                <a:avLst/>
                <a:gdLst/>
                <a:ahLst/>
                <a:cxnLst/>
                <a:rect r="r" b="b" t="t" l="l"/>
                <a:pathLst>
                  <a:path h="788299" w="1166163">
                    <a:moveTo>
                      <a:pt x="1166163" y="0"/>
                    </a:moveTo>
                    <a:lnTo>
                      <a:pt x="1166163" y="673999"/>
                    </a:lnTo>
                    <a:lnTo>
                      <a:pt x="583081" y="788299"/>
                    </a:lnTo>
                    <a:lnTo>
                      <a:pt x="0" y="673999"/>
                    </a:lnTo>
                    <a:lnTo>
                      <a:pt x="0" y="0"/>
                    </a:lnTo>
                    <a:lnTo>
                      <a:pt x="1166163" y="0"/>
                    </a:lnTo>
                    <a:close/>
                  </a:path>
                </a:pathLst>
              </a:custGeom>
              <a:solidFill>
                <a:srgbClr val="88838A"/>
              </a:solidFill>
            </p:spPr>
          </p:sp>
          <p:sp>
            <p:nvSpPr>
              <p:cNvPr name="TextBox 38" id="38"/>
              <p:cNvSpPr txBox="true"/>
              <p:nvPr/>
            </p:nvSpPr>
            <p:spPr>
              <a:xfrm>
                <a:off x="0" y="-9525"/>
                <a:ext cx="1166163" cy="683524"/>
              </a:xfrm>
              <a:prstGeom prst="rect">
                <a:avLst/>
              </a:prstGeom>
            </p:spPr>
            <p:txBody>
              <a:bodyPr anchor="ctr" rtlCol="false" tIns="41017" lIns="41017" bIns="41017" rIns="41017"/>
              <a:lstStyle/>
              <a:p>
                <a:pPr algn="ctr">
                  <a:lnSpc>
                    <a:spcPts val="969"/>
                  </a:lnSpc>
                </a:pPr>
              </a:p>
            </p:txBody>
          </p:sp>
        </p:grpSp>
      </p:grpSp>
      <p:grpSp>
        <p:nvGrpSpPr>
          <p:cNvPr name="Group 39" id="39"/>
          <p:cNvGrpSpPr/>
          <p:nvPr/>
        </p:nvGrpSpPr>
        <p:grpSpPr>
          <a:xfrm rot="0">
            <a:off x="3742959" y="5110606"/>
            <a:ext cx="1547011" cy="3413516"/>
            <a:chOff x="0" y="0"/>
            <a:chExt cx="2062681" cy="4551355"/>
          </a:xfrm>
        </p:grpSpPr>
        <p:grpSp>
          <p:nvGrpSpPr>
            <p:cNvPr name="Group 40" id="40"/>
            <p:cNvGrpSpPr/>
            <p:nvPr/>
          </p:nvGrpSpPr>
          <p:grpSpPr>
            <a:xfrm rot="0">
              <a:off x="0" y="1063448"/>
              <a:ext cx="2062681" cy="3487907"/>
              <a:chOff x="0" y="0"/>
              <a:chExt cx="719649" cy="1216896"/>
            </a:xfrm>
          </p:grpSpPr>
          <p:sp>
            <p:nvSpPr>
              <p:cNvPr name="Freeform 41" id="41"/>
              <p:cNvSpPr/>
              <p:nvPr/>
            </p:nvSpPr>
            <p:spPr>
              <a:xfrm flipH="false" flipV="false" rot="0">
                <a:off x="0" y="0"/>
                <a:ext cx="719649" cy="1216896"/>
              </a:xfrm>
              <a:custGeom>
                <a:avLst/>
                <a:gdLst/>
                <a:ahLst/>
                <a:cxnLst/>
                <a:rect r="r" b="b" t="t" l="l"/>
                <a:pathLst>
                  <a:path h="1216896" w="719649">
                    <a:moveTo>
                      <a:pt x="0" y="0"/>
                    </a:moveTo>
                    <a:lnTo>
                      <a:pt x="719649" y="0"/>
                    </a:lnTo>
                    <a:lnTo>
                      <a:pt x="719649" y="1216896"/>
                    </a:lnTo>
                    <a:lnTo>
                      <a:pt x="0" y="1216896"/>
                    </a:lnTo>
                    <a:close/>
                  </a:path>
                </a:pathLst>
              </a:custGeom>
              <a:solidFill>
                <a:srgbClr val="A5DEF5">
                  <a:alpha val="40000"/>
                </a:srgbClr>
              </a:solidFill>
            </p:spPr>
          </p:sp>
          <p:sp>
            <p:nvSpPr>
              <p:cNvPr name="TextBox 42" id="42"/>
              <p:cNvSpPr txBox="true"/>
              <p:nvPr/>
            </p:nvSpPr>
            <p:spPr>
              <a:xfrm>
                <a:off x="0" y="-9525"/>
                <a:ext cx="719649" cy="1226421"/>
              </a:xfrm>
              <a:prstGeom prst="rect">
                <a:avLst/>
              </a:prstGeom>
            </p:spPr>
            <p:txBody>
              <a:bodyPr anchor="ctr" rtlCol="false" tIns="41017" lIns="41017" bIns="41017" rIns="41017"/>
              <a:lstStyle/>
              <a:p>
                <a:pPr algn="ctr">
                  <a:lnSpc>
                    <a:spcPts val="969"/>
                  </a:lnSpc>
                </a:pPr>
              </a:p>
            </p:txBody>
          </p:sp>
        </p:grpSp>
        <p:grpSp>
          <p:nvGrpSpPr>
            <p:cNvPr name="Group 43" id="43"/>
            <p:cNvGrpSpPr/>
            <p:nvPr/>
          </p:nvGrpSpPr>
          <p:grpSpPr>
            <a:xfrm rot="0">
              <a:off x="4834" y="0"/>
              <a:ext cx="2057847" cy="1391057"/>
              <a:chOff x="0" y="0"/>
              <a:chExt cx="1166163" cy="788299"/>
            </a:xfrm>
          </p:grpSpPr>
          <p:sp>
            <p:nvSpPr>
              <p:cNvPr name="Freeform 44" id="44"/>
              <p:cNvSpPr/>
              <p:nvPr/>
            </p:nvSpPr>
            <p:spPr>
              <a:xfrm flipH="false" flipV="false" rot="0">
                <a:off x="0" y="0"/>
                <a:ext cx="1166163" cy="788299"/>
              </a:xfrm>
              <a:custGeom>
                <a:avLst/>
                <a:gdLst/>
                <a:ahLst/>
                <a:cxnLst/>
                <a:rect r="r" b="b" t="t" l="l"/>
                <a:pathLst>
                  <a:path h="788299" w="1166163">
                    <a:moveTo>
                      <a:pt x="1166163" y="0"/>
                    </a:moveTo>
                    <a:lnTo>
                      <a:pt x="1166163" y="673999"/>
                    </a:lnTo>
                    <a:lnTo>
                      <a:pt x="583081" y="788299"/>
                    </a:lnTo>
                    <a:lnTo>
                      <a:pt x="0" y="673999"/>
                    </a:lnTo>
                    <a:lnTo>
                      <a:pt x="0" y="0"/>
                    </a:lnTo>
                    <a:lnTo>
                      <a:pt x="1166163" y="0"/>
                    </a:lnTo>
                    <a:close/>
                  </a:path>
                </a:pathLst>
              </a:custGeom>
              <a:solidFill>
                <a:srgbClr val="A5DEF5"/>
              </a:solidFill>
            </p:spPr>
          </p:sp>
          <p:sp>
            <p:nvSpPr>
              <p:cNvPr name="TextBox 45" id="45"/>
              <p:cNvSpPr txBox="true"/>
              <p:nvPr/>
            </p:nvSpPr>
            <p:spPr>
              <a:xfrm>
                <a:off x="0" y="-9525"/>
                <a:ext cx="1166163" cy="683524"/>
              </a:xfrm>
              <a:prstGeom prst="rect">
                <a:avLst/>
              </a:prstGeom>
            </p:spPr>
            <p:txBody>
              <a:bodyPr anchor="ctr" rtlCol="false" tIns="41017" lIns="41017" bIns="41017" rIns="41017"/>
              <a:lstStyle/>
              <a:p>
                <a:pPr algn="ctr">
                  <a:lnSpc>
                    <a:spcPts val="969"/>
                  </a:lnSpc>
                </a:pPr>
              </a:p>
            </p:txBody>
          </p:sp>
        </p:grpSp>
      </p:grpSp>
      <p:grpSp>
        <p:nvGrpSpPr>
          <p:cNvPr name="Group 46" id="46"/>
          <p:cNvGrpSpPr/>
          <p:nvPr/>
        </p:nvGrpSpPr>
        <p:grpSpPr>
          <a:xfrm rot="0">
            <a:off x="5404269" y="5110606"/>
            <a:ext cx="1547011" cy="3413516"/>
            <a:chOff x="0" y="0"/>
            <a:chExt cx="2062681" cy="4551355"/>
          </a:xfrm>
        </p:grpSpPr>
        <p:grpSp>
          <p:nvGrpSpPr>
            <p:cNvPr name="Group 47" id="47"/>
            <p:cNvGrpSpPr/>
            <p:nvPr/>
          </p:nvGrpSpPr>
          <p:grpSpPr>
            <a:xfrm rot="0">
              <a:off x="0" y="1063448"/>
              <a:ext cx="2062681" cy="3487907"/>
              <a:chOff x="0" y="0"/>
              <a:chExt cx="719649" cy="1216896"/>
            </a:xfrm>
          </p:grpSpPr>
          <p:sp>
            <p:nvSpPr>
              <p:cNvPr name="Freeform 48" id="48"/>
              <p:cNvSpPr/>
              <p:nvPr/>
            </p:nvSpPr>
            <p:spPr>
              <a:xfrm flipH="false" flipV="false" rot="0">
                <a:off x="0" y="0"/>
                <a:ext cx="719649" cy="1216896"/>
              </a:xfrm>
              <a:custGeom>
                <a:avLst/>
                <a:gdLst/>
                <a:ahLst/>
                <a:cxnLst/>
                <a:rect r="r" b="b" t="t" l="l"/>
                <a:pathLst>
                  <a:path h="1216896" w="719649">
                    <a:moveTo>
                      <a:pt x="0" y="0"/>
                    </a:moveTo>
                    <a:lnTo>
                      <a:pt x="719649" y="0"/>
                    </a:lnTo>
                    <a:lnTo>
                      <a:pt x="719649" y="1216896"/>
                    </a:lnTo>
                    <a:lnTo>
                      <a:pt x="0" y="1216896"/>
                    </a:lnTo>
                    <a:close/>
                  </a:path>
                </a:pathLst>
              </a:custGeom>
              <a:solidFill>
                <a:srgbClr val="68BBE3">
                  <a:alpha val="20784"/>
                </a:srgbClr>
              </a:solidFill>
            </p:spPr>
          </p:sp>
          <p:sp>
            <p:nvSpPr>
              <p:cNvPr name="TextBox 49" id="49"/>
              <p:cNvSpPr txBox="true"/>
              <p:nvPr/>
            </p:nvSpPr>
            <p:spPr>
              <a:xfrm>
                <a:off x="0" y="-9525"/>
                <a:ext cx="719649" cy="1226421"/>
              </a:xfrm>
              <a:prstGeom prst="rect">
                <a:avLst/>
              </a:prstGeom>
            </p:spPr>
            <p:txBody>
              <a:bodyPr anchor="ctr" rtlCol="false" tIns="41017" lIns="41017" bIns="41017" rIns="41017"/>
              <a:lstStyle/>
              <a:p>
                <a:pPr algn="ctr">
                  <a:lnSpc>
                    <a:spcPts val="969"/>
                  </a:lnSpc>
                </a:pPr>
              </a:p>
            </p:txBody>
          </p:sp>
        </p:grpSp>
        <p:grpSp>
          <p:nvGrpSpPr>
            <p:cNvPr name="Group 50" id="50"/>
            <p:cNvGrpSpPr/>
            <p:nvPr/>
          </p:nvGrpSpPr>
          <p:grpSpPr>
            <a:xfrm rot="0">
              <a:off x="4834" y="0"/>
              <a:ext cx="2057847" cy="1391057"/>
              <a:chOff x="0" y="0"/>
              <a:chExt cx="1166163" cy="788299"/>
            </a:xfrm>
          </p:grpSpPr>
          <p:sp>
            <p:nvSpPr>
              <p:cNvPr name="Freeform 51" id="51"/>
              <p:cNvSpPr/>
              <p:nvPr/>
            </p:nvSpPr>
            <p:spPr>
              <a:xfrm flipH="false" flipV="false" rot="0">
                <a:off x="0" y="0"/>
                <a:ext cx="1166163" cy="788299"/>
              </a:xfrm>
              <a:custGeom>
                <a:avLst/>
                <a:gdLst/>
                <a:ahLst/>
                <a:cxnLst/>
                <a:rect r="r" b="b" t="t" l="l"/>
                <a:pathLst>
                  <a:path h="788299" w="1166163">
                    <a:moveTo>
                      <a:pt x="1166163" y="0"/>
                    </a:moveTo>
                    <a:lnTo>
                      <a:pt x="1166163" y="673999"/>
                    </a:lnTo>
                    <a:lnTo>
                      <a:pt x="583081" y="788299"/>
                    </a:lnTo>
                    <a:lnTo>
                      <a:pt x="0" y="673999"/>
                    </a:lnTo>
                    <a:lnTo>
                      <a:pt x="0" y="0"/>
                    </a:lnTo>
                    <a:lnTo>
                      <a:pt x="1166163" y="0"/>
                    </a:lnTo>
                    <a:close/>
                  </a:path>
                </a:pathLst>
              </a:custGeom>
              <a:solidFill>
                <a:srgbClr val="0D203B"/>
              </a:solidFill>
            </p:spPr>
          </p:sp>
          <p:sp>
            <p:nvSpPr>
              <p:cNvPr name="TextBox 52" id="52"/>
              <p:cNvSpPr txBox="true"/>
              <p:nvPr/>
            </p:nvSpPr>
            <p:spPr>
              <a:xfrm>
                <a:off x="0" y="-9525"/>
                <a:ext cx="1166163" cy="683524"/>
              </a:xfrm>
              <a:prstGeom prst="rect">
                <a:avLst/>
              </a:prstGeom>
            </p:spPr>
            <p:txBody>
              <a:bodyPr anchor="ctr" rtlCol="false" tIns="41017" lIns="41017" bIns="41017" rIns="41017"/>
              <a:lstStyle/>
              <a:p>
                <a:pPr algn="ctr">
                  <a:lnSpc>
                    <a:spcPts val="969"/>
                  </a:lnSpc>
                </a:pPr>
              </a:p>
            </p:txBody>
          </p:sp>
        </p:grpSp>
      </p:grpSp>
      <p:grpSp>
        <p:nvGrpSpPr>
          <p:cNvPr name="Group 53" id="53"/>
          <p:cNvGrpSpPr/>
          <p:nvPr/>
        </p:nvGrpSpPr>
        <p:grpSpPr>
          <a:xfrm rot="0">
            <a:off x="7061202" y="5110606"/>
            <a:ext cx="1547011" cy="3413516"/>
            <a:chOff x="0" y="0"/>
            <a:chExt cx="2062681" cy="4551355"/>
          </a:xfrm>
        </p:grpSpPr>
        <p:grpSp>
          <p:nvGrpSpPr>
            <p:cNvPr name="Group 54" id="54"/>
            <p:cNvGrpSpPr/>
            <p:nvPr/>
          </p:nvGrpSpPr>
          <p:grpSpPr>
            <a:xfrm rot="0">
              <a:off x="0" y="1063448"/>
              <a:ext cx="2062681" cy="3487907"/>
              <a:chOff x="0" y="0"/>
              <a:chExt cx="719649" cy="1216896"/>
            </a:xfrm>
          </p:grpSpPr>
          <p:sp>
            <p:nvSpPr>
              <p:cNvPr name="Freeform 55" id="55"/>
              <p:cNvSpPr/>
              <p:nvPr/>
            </p:nvSpPr>
            <p:spPr>
              <a:xfrm flipH="false" flipV="false" rot="0">
                <a:off x="0" y="0"/>
                <a:ext cx="719649" cy="1216896"/>
              </a:xfrm>
              <a:custGeom>
                <a:avLst/>
                <a:gdLst/>
                <a:ahLst/>
                <a:cxnLst/>
                <a:rect r="r" b="b" t="t" l="l"/>
                <a:pathLst>
                  <a:path h="1216896" w="719649">
                    <a:moveTo>
                      <a:pt x="0" y="0"/>
                    </a:moveTo>
                    <a:lnTo>
                      <a:pt x="719649" y="0"/>
                    </a:lnTo>
                    <a:lnTo>
                      <a:pt x="719649" y="1216896"/>
                    </a:lnTo>
                    <a:lnTo>
                      <a:pt x="0" y="1216896"/>
                    </a:lnTo>
                    <a:close/>
                  </a:path>
                </a:pathLst>
              </a:custGeom>
              <a:solidFill>
                <a:srgbClr val="DAD9D6">
                  <a:alpha val="40000"/>
                </a:srgbClr>
              </a:solidFill>
            </p:spPr>
          </p:sp>
          <p:sp>
            <p:nvSpPr>
              <p:cNvPr name="TextBox 56" id="56"/>
              <p:cNvSpPr txBox="true"/>
              <p:nvPr/>
            </p:nvSpPr>
            <p:spPr>
              <a:xfrm>
                <a:off x="0" y="-9525"/>
                <a:ext cx="719649" cy="1226421"/>
              </a:xfrm>
              <a:prstGeom prst="rect">
                <a:avLst/>
              </a:prstGeom>
            </p:spPr>
            <p:txBody>
              <a:bodyPr anchor="ctr" rtlCol="false" tIns="41017" lIns="41017" bIns="41017" rIns="41017"/>
              <a:lstStyle/>
              <a:p>
                <a:pPr algn="ctr">
                  <a:lnSpc>
                    <a:spcPts val="969"/>
                  </a:lnSpc>
                </a:pPr>
              </a:p>
            </p:txBody>
          </p:sp>
        </p:grpSp>
        <p:grpSp>
          <p:nvGrpSpPr>
            <p:cNvPr name="Group 57" id="57"/>
            <p:cNvGrpSpPr/>
            <p:nvPr/>
          </p:nvGrpSpPr>
          <p:grpSpPr>
            <a:xfrm rot="0">
              <a:off x="4834" y="0"/>
              <a:ext cx="2057847" cy="1391057"/>
              <a:chOff x="0" y="0"/>
              <a:chExt cx="1166163" cy="788299"/>
            </a:xfrm>
          </p:grpSpPr>
          <p:sp>
            <p:nvSpPr>
              <p:cNvPr name="Freeform 58" id="58"/>
              <p:cNvSpPr/>
              <p:nvPr/>
            </p:nvSpPr>
            <p:spPr>
              <a:xfrm flipH="false" flipV="false" rot="0">
                <a:off x="0" y="0"/>
                <a:ext cx="1166163" cy="788299"/>
              </a:xfrm>
              <a:custGeom>
                <a:avLst/>
                <a:gdLst/>
                <a:ahLst/>
                <a:cxnLst/>
                <a:rect r="r" b="b" t="t" l="l"/>
                <a:pathLst>
                  <a:path h="788299" w="1166163">
                    <a:moveTo>
                      <a:pt x="1166163" y="0"/>
                    </a:moveTo>
                    <a:lnTo>
                      <a:pt x="1166163" y="673999"/>
                    </a:lnTo>
                    <a:lnTo>
                      <a:pt x="583081" y="788299"/>
                    </a:lnTo>
                    <a:lnTo>
                      <a:pt x="0" y="673999"/>
                    </a:lnTo>
                    <a:lnTo>
                      <a:pt x="0" y="0"/>
                    </a:lnTo>
                    <a:lnTo>
                      <a:pt x="1166163" y="0"/>
                    </a:lnTo>
                    <a:close/>
                  </a:path>
                </a:pathLst>
              </a:custGeom>
              <a:solidFill>
                <a:srgbClr val="88838A"/>
              </a:solidFill>
            </p:spPr>
          </p:sp>
          <p:sp>
            <p:nvSpPr>
              <p:cNvPr name="TextBox 59" id="59"/>
              <p:cNvSpPr txBox="true"/>
              <p:nvPr/>
            </p:nvSpPr>
            <p:spPr>
              <a:xfrm>
                <a:off x="0" y="-9525"/>
                <a:ext cx="1166163" cy="683524"/>
              </a:xfrm>
              <a:prstGeom prst="rect">
                <a:avLst/>
              </a:prstGeom>
            </p:spPr>
            <p:txBody>
              <a:bodyPr anchor="ctr" rtlCol="false" tIns="41017" lIns="41017" bIns="41017" rIns="41017"/>
              <a:lstStyle/>
              <a:p>
                <a:pPr algn="ctr">
                  <a:lnSpc>
                    <a:spcPts val="969"/>
                  </a:lnSpc>
                </a:pPr>
              </a:p>
            </p:txBody>
          </p:sp>
        </p:grpSp>
      </p:grpSp>
      <p:grpSp>
        <p:nvGrpSpPr>
          <p:cNvPr name="Group 60" id="60"/>
          <p:cNvGrpSpPr/>
          <p:nvPr/>
        </p:nvGrpSpPr>
        <p:grpSpPr>
          <a:xfrm rot="0">
            <a:off x="822710" y="4735518"/>
            <a:ext cx="750178" cy="750178"/>
            <a:chOff x="0" y="0"/>
            <a:chExt cx="812800" cy="812800"/>
          </a:xfrm>
        </p:grpSpPr>
        <p:sp>
          <p:nvSpPr>
            <p:cNvPr name="Freeform 61" id="6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F1EC"/>
            </a:solidFill>
            <a:ln w="19050" cap="sq">
              <a:solidFill>
                <a:srgbClr val="161643"/>
              </a:solidFill>
              <a:prstDash val="solid"/>
              <a:miter/>
            </a:ln>
          </p:spPr>
        </p:sp>
        <p:sp>
          <p:nvSpPr>
            <p:cNvPr name="TextBox 62" id="62"/>
            <p:cNvSpPr txBox="true"/>
            <p:nvPr/>
          </p:nvSpPr>
          <p:spPr>
            <a:xfrm>
              <a:off x="76200" y="66675"/>
              <a:ext cx="660400" cy="669925"/>
            </a:xfrm>
            <a:prstGeom prst="rect">
              <a:avLst/>
            </a:prstGeom>
          </p:spPr>
          <p:txBody>
            <a:bodyPr anchor="ctr" rtlCol="false" tIns="34208" lIns="34208" bIns="34208" rIns="34208"/>
            <a:lstStyle/>
            <a:p>
              <a:pPr algn="ctr">
                <a:lnSpc>
                  <a:spcPts val="969"/>
                </a:lnSpc>
              </a:pPr>
            </a:p>
          </p:txBody>
        </p:sp>
      </p:grpSp>
      <p:grpSp>
        <p:nvGrpSpPr>
          <p:cNvPr name="Group 63" id="63"/>
          <p:cNvGrpSpPr/>
          <p:nvPr/>
        </p:nvGrpSpPr>
        <p:grpSpPr>
          <a:xfrm rot="0">
            <a:off x="2482043" y="4735518"/>
            <a:ext cx="750178" cy="750178"/>
            <a:chOff x="0" y="0"/>
            <a:chExt cx="812800" cy="812800"/>
          </a:xfrm>
        </p:grpSpPr>
        <p:sp>
          <p:nvSpPr>
            <p:cNvPr name="Freeform 64" id="6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F1EC"/>
            </a:solidFill>
            <a:ln w="19050" cap="sq">
              <a:solidFill>
                <a:srgbClr val="161643"/>
              </a:solidFill>
              <a:prstDash val="solid"/>
              <a:miter/>
            </a:ln>
          </p:spPr>
        </p:sp>
        <p:sp>
          <p:nvSpPr>
            <p:cNvPr name="TextBox 65" id="65"/>
            <p:cNvSpPr txBox="true"/>
            <p:nvPr/>
          </p:nvSpPr>
          <p:spPr>
            <a:xfrm>
              <a:off x="76200" y="66675"/>
              <a:ext cx="660400" cy="669925"/>
            </a:xfrm>
            <a:prstGeom prst="rect">
              <a:avLst/>
            </a:prstGeom>
          </p:spPr>
          <p:txBody>
            <a:bodyPr anchor="ctr" rtlCol="false" tIns="34208" lIns="34208" bIns="34208" rIns="34208"/>
            <a:lstStyle/>
            <a:p>
              <a:pPr algn="ctr">
                <a:lnSpc>
                  <a:spcPts val="969"/>
                </a:lnSpc>
              </a:pPr>
            </a:p>
          </p:txBody>
        </p:sp>
      </p:grpSp>
      <p:grpSp>
        <p:nvGrpSpPr>
          <p:cNvPr name="Group 66" id="66"/>
          <p:cNvGrpSpPr/>
          <p:nvPr/>
        </p:nvGrpSpPr>
        <p:grpSpPr>
          <a:xfrm rot="0">
            <a:off x="4141165" y="4735518"/>
            <a:ext cx="750178" cy="750178"/>
            <a:chOff x="0" y="0"/>
            <a:chExt cx="812800" cy="812800"/>
          </a:xfrm>
        </p:grpSpPr>
        <p:sp>
          <p:nvSpPr>
            <p:cNvPr name="Freeform 67" id="6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F1EC"/>
            </a:solidFill>
            <a:ln w="19050" cap="sq">
              <a:solidFill>
                <a:srgbClr val="161643"/>
              </a:solidFill>
              <a:prstDash val="solid"/>
              <a:miter/>
            </a:ln>
          </p:spPr>
        </p:sp>
        <p:sp>
          <p:nvSpPr>
            <p:cNvPr name="TextBox 68" id="68"/>
            <p:cNvSpPr txBox="true"/>
            <p:nvPr/>
          </p:nvSpPr>
          <p:spPr>
            <a:xfrm>
              <a:off x="76200" y="66675"/>
              <a:ext cx="660400" cy="669925"/>
            </a:xfrm>
            <a:prstGeom prst="rect">
              <a:avLst/>
            </a:prstGeom>
          </p:spPr>
          <p:txBody>
            <a:bodyPr anchor="ctr" rtlCol="false" tIns="34208" lIns="34208" bIns="34208" rIns="34208"/>
            <a:lstStyle/>
            <a:p>
              <a:pPr algn="ctr">
                <a:lnSpc>
                  <a:spcPts val="969"/>
                </a:lnSpc>
              </a:pPr>
            </a:p>
          </p:txBody>
        </p:sp>
      </p:grpSp>
      <p:grpSp>
        <p:nvGrpSpPr>
          <p:cNvPr name="Group 69" id="69"/>
          <p:cNvGrpSpPr/>
          <p:nvPr/>
        </p:nvGrpSpPr>
        <p:grpSpPr>
          <a:xfrm rot="0">
            <a:off x="5801985" y="4735518"/>
            <a:ext cx="750178" cy="750178"/>
            <a:chOff x="0" y="0"/>
            <a:chExt cx="812800" cy="812800"/>
          </a:xfrm>
        </p:grpSpPr>
        <p:sp>
          <p:nvSpPr>
            <p:cNvPr name="Freeform 70" id="7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F1EC"/>
            </a:solidFill>
            <a:ln w="19050" cap="sq">
              <a:solidFill>
                <a:srgbClr val="161643"/>
              </a:solidFill>
              <a:prstDash val="solid"/>
              <a:miter/>
            </a:ln>
          </p:spPr>
        </p:sp>
        <p:sp>
          <p:nvSpPr>
            <p:cNvPr name="TextBox 71" id="71"/>
            <p:cNvSpPr txBox="true"/>
            <p:nvPr/>
          </p:nvSpPr>
          <p:spPr>
            <a:xfrm>
              <a:off x="76200" y="66675"/>
              <a:ext cx="660400" cy="669925"/>
            </a:xfrm>
            <a:prstGeom prst="rect">
              <a:avLst/>
            </a:prstGeom>
          </p:spPr>
          <p:txBody>
            <a:bodyPr anchor="ctr" rtlCol="false" tIns="34208" lIns="34208" bIns="34208" rIns="34208"/>
            <a:lstStyle/>
            <a:p>
              <a:pPr algn="ctr">
                <a:lnSpc>
                  <a:spcPts val="969"/>
                </a:lnSpc>
              </a:pPr>
            </a:p>
          </p:txBody>
        </p:sp>
      </p:grpSp>
      <p:grpSp>
        <p:nvGrpSpPr>
          <p:cNvPr name="Group 72" id="72"/>
          <p:cNvGrpSpPr/>
          <p:nvPr/>
        </p:nvGrpSpPr>
        <p:grpSpPr>
          <a:xfrm rot="0">
            <a:off x="7461107" y="4735518"/>
            <a:ext cx="750178" cy="750178"/>
            <a:chOff x="0" y="0"/>
            <a:chExt cx="812800" cy="812800"/>
          </a:xfrm>
        </p:grpSpPr>
        <p:sp>
          <p:nvSpPr>
            <p:cNvPr name="Freeform 73" id="7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F1EC"/>
            </a:solidFill>
            <a:ln w="19050" cap="sq">
              <a:solidFill>
                <a:srgbClr val="161643"/>
              </a:solidFill>
              <a:prstDash val="solid"/>
              <a:miter/>
            </a:ln>
          </p:spPr>
        </p:sp>
        <p:sp>
          <p:nvSpPr>
            <p:cNvPr name="TextBox 74" id="74"/>
            <p:cNvSpPr txBox="true"/>
            <p:nvPr/>
          </p:nvSpPr>
          <p:spPr>
            <a:xfrm>
              <a:off x="76200" y="66675"/>
              <a:ext cx="660400" cy="669925"/>
            </a:xfrm>
            <a:prstGeom prst="rect">
              <a:avLst/>
            </a:prstGeom>
          </p:spPr>
          <p:txBody>
            <a:bodyPr anchor="ctr" rtlCol="false" tIns="34208" lIns="34208" bIns="34208" rIns="34208"/>
            <a:lstStyle/>
            <a:p>
              <a:pPr algn="ctr">
                <a:lnSpc>
                  <a:spcPts val="969"/>
                </a:lnSpc>
              </a:pPr>
            </a:p>
          </p:txBody>
        </p:sp>
      </p:grpSp>
      <p:sp>
        <p:nvSpPr>
          <p:cNvPr name="TextBox 75" id="75"/>
          <p:cNvSpPr txBox="true"/>
          <p:nvPr/>
        </p:nvSpPr>
        <p:spPr>
          <a:xfrm rot="0">
            <a:off x="503071" y="5582299"/>
            <a:ext cx="1389457" cy="416555"/>
          </a:xfrm>
          <a:prstGeom prst="rect">
            <a:avLst/>
          </a:prstGeom>
        </p:spPr>
        <p:txBody>
          <a:bodyPr anchor="t" rtlCol="false" tIns="0" lIns="0" bIns="0" rIns="0">
            <a:spAutoFit/>
          </a:bodyPr>
          <a:lstStyle/>
          <a:p>
            <a:pPr algn="ctr">
              <a:lnSpc>
                <a:spcPts val="1093"/>
              </a:lnSpc>
            </a:pPr>
            <a:r>
              <a:rPr lang="en-US" b="true" sz="911">
                <a:solidFill>
                  <a:srgbClr val="FFFFFF"/>
                </a:solidFill>
                <a:latin typeface="Public Sans Bold"/>
                <a:ea typeface="Public Sans Bold"/>
                <a:cs typeface="Public Sans Bold"/>
                <a:sym typeface="Public Sans Bold"/>
              </a:rPr>
              <a:t>PATHWAY PLANNING, SUBJECT COUNSELLING &amp; SELECTION</a:t>
            </a:r>
          </a:p>
        </p:txBody>
      </p:sp>
      <p:sp>
        <p:nvSpPr>
          <p:cNvPr name="TextBox 76" id="76"/>
          <p:cNvSpPr txBox="true"/>
          <p:nvPr/>
        </p:nvSpPr>
        <p:spPr>
          <a:xfrm rot="0">
            <a:off x="2162403" y="5582299"/>
            <a:ext cx="1389457" cy="277704"/>
          </a:xfrm>
          <a:prstGeom prst="rect">
            <a:avLst/>
          </a:prstGeom>
        </p:spPr>
        <p:txBody>
          <a:bodyPr anchor="t" rtlCol="false" tIns="0" lIns="0" bIns="0" rIns="0">
            <a:spAutoFit/>
          </a:bodyPr>
          <a:lstStyle/>
          <a:p>
            <a:pPr algn="ctr">
              <a:lnSpc>
                <a:spcPts val="1093"/>
              </a:lnSpc>
            </a:pPr>
            <a:r>
              <a:rPr lang="en-US" b="true" sz="911">
                <a:solidFill>
                  <a:srgbClr val="FFFFFF"/>
                </a:solidFill>
                <a:latin typeface="Public Sans Bold"/>
                <a:ea typeface="Public Sans Bold"/>
                <a:cs typeface="Public Sans Bold"/>
                <a:sym typeface="Public Sans Bold"/>
              </a:rPr>
              <a:t>HOME  SCHOOL</a:t>
            </a:r>
          </a:p>
          <a:p>
            <a:pPr algn="ctr">
              <a:lnSpc>
                <a:spcPts val="1093"/>
              </a:lnSpc>
            </a:pPr>
            <a:r>
              <a:rPr lang="en-US" b="true" sz="911">
                <a:solidFill>
                  <a:srgbClr val="FFFFFF"/>
                </a:solidFill>
                <a:latin typeface="Public Sans Bold"/>
                <a:ea typeface="Public Sans Bold"/>
                <a:cs typeface="Public Sans Bold"/>
                <a:sym typeface="Public Sans Bold"/>
              </a:rPr>
              <a:t> OFFERINGS</a:t>
            </a:r>
          </a:p>
        </p:txBody>
      </p:sp>
      <p:sp>
        <p:nvSpPr>
          <p:cNvPr name="TextBox 77" id="77"/>
          <p:cNvSpPr txBox="true"/>
          <p:nvPr/>
        </p:nvSpPr>
        <p:spPr>
          <a:xfrm rot="0">
            <a:off x="3821525" y="5582299"/>
            <a:ext cx="1389457" cy="277704"/>
          </a:xfrm>
          <a:prstGeom prst="rect">
            <a:avLst/>
          </a:prstGeom>
        </p:spPr>
        <p:txBody>
          <a:bodyPr anchor="t" rtlCol="false" tIns="0" lIns="0" bIns="0" rIns="0">
            <a:spAutoFit/>
          </a:bodyPr>
          <a:lstStyle/>
          <a:p>
            <a:pPr algn="ctr">
              <a:lnSpc>
                <a:spcPts val="1093"/>
              </a:lnSpc>
            </a:pPr>
            <a:r>
              <a:rPr lang="en-US" b="true" sz="911">
                <a:solidFill>
                  <a:srgbClr val="161643"/>
                </a:solidFill>
                <a:latin typeface="Public Sans Bold"/>
                <a:ea typeface="Public Sans Bold"/>
                <a:cs typeface="Public Sans Bold"/>
                <a:sym typeface="Public Sans Bold"/>
              </a:rPr>
              <a:t>YPSA </a:t>
            </a:r>
          </a:p>
          <a:p>
            <a:pPr algn="ctr">
              <a:lnSpc>
                <a:spcPts val="1093"/>
              </a:lnSpc>
            </a:pPr>
            <a:r>
              <a:rPr lang="en-US" b="true" sz="911">
                <a:solidFill>
                  <a:srgbClr val="161643"/>
                </a:solidFill>
                <a:latin typeface="Public Sans Bold"/>
                <a:ea typeface="Public Sans Bold"/>
                <a:cs typeface="Public Sans Bold"/>
                <a:sym typeface="Public Sans Bold"/>
              </a:rPr>
              <a:t>COLLABORATION</a:t>
            </a:r>
          </a:p>
        </p:txBody>
      </p:sp>
      <p:sp>
        <p:nvSpPr>
          <p:cNvPr name="TextBox 78" id="78"/>
          <p:cNvSpPr txBox="true"/>
          <p:nvPr/>
        </p:nvSpPr>
        <p:spPr>
          <a:xfrm rot="0">
            <a:off x="5480857" y="5582299"/>
            <a:ext cx="1389457" cy="277704"/>
          </a:xfrm>
          <a:prstGeom prst="rect">
            <a:avLst/>
          </a:prstGeom>
        </p:spPr>
        <p:txBody>
          <a:bodyPr anchor="t" rtlCol="false" tIns="0" lIns="0" bIns="0" rIns="0">
            <a:spAutoFit/>
          </a:bodyPr>
          <a:lstStyle/>
          <a:p>
            <a:pPr algn="ctr">
              <a:lnSpc>
                <a:spcPts val="1093"/>
              </a:lnSpc>
            </a:pPr>
            <a:r>
              <a:rPr lang="en-US" b="true" sz="911">
                <a:solidFill>
                  <a:srgbClr val="FFFFFF"/>
                </a:solidFill>
                <a:latin typeface="Public Sans Bold"/>
                <a:ea typeface="Public Sans Bold"/>
                <a:cs typeface="Public Sans Bold"/>
                <a:sym typeface="Public Sans Bold"/>
              </a:rPr>
              <a:t>RURAL ALLIANCE COLLABORATION</a:t>
            </a:r>
          </a:p>
        </p:txBody>
      </p:sp>
      <p:sp>
        <p:nvSpPr>
          <p:cNvPr name="TextBox 79" id="79"/>
          <p:cNvSpPr txBox="true"/>
          <p:nvPr/>
        </p:nvSpPr>
        <p:spPr>
          <a:xfrm rot="0">
            <a:off x="7139979" y="5582299"/>
            <a:ext cx="1389457" cy="277704"/>
          </a:xfrm>
          <a:prstGeom prst="rect">
            <a:avLst/>
          </a:prstGeom>
        </p:spPr>
        <p:txBody>
          <a:bodyPr anchor="t" rtlCol="false" tIns="0" lIns="0" bIns="0" rIns="0">
            <a:spAutoFit/>
          </a:bodyPr>
          <a:lstStyle/>
          <a:p>
            <a:pPr algn="ctr">
              <a:lnSpc>
                <a:spcPts val="1093"/>
              </a:lnSpc>
            </a:pPr>
            <a:r>
              <a:rPr lang="en-US" b="true" sz="911">
                <a:solidFill>
                  <a:srgbClr val="FFFFFF"/>
                </a:solidFill>
                <a:latin typeface="Public Sans Bold"/>
                <a:ea typeface="Public Sans Bold"/>
                <a:cs typeface="Public Sans Bold"/>
                <a:sym typeface="Public Sans Bold"/>
              </a:rPr>
              <a:t>OPEN ACCESS COLLEGE</a:t>
            </a:r>
          </a:p>
        </p:txBody>
      </p:sp>
      <p:sp>
        <p:nvSpPr>
          <p:cNvPr name="TextBox 80" id="80"/>
          <p:cNvSpPr txBox="true"/>
          <p:nvPr/>
        </p:nvSpPr>
        <p:spPr>
          <a:xfrm rot="0">
            <a:off x="503071" y="6389612"/>
            <a:ext cx="1389457" cy="1110814"/>
          </a:xfrm>
          <a:prstGeom prst="rect">
            <a:avLst/>
          </a:prstGeom>
        </p:spPr>
        <p:txBody>
          <a:bodyPr anchor="t" rtlCol="false" tIns="0" lIns="0" bIns="0" rIns="0">
            <a:spAutoFit/>
          </a:bodyPr>
          <a:lstStyle/>
          <a:p>
            <a:pPr algn="ctr">
              <a:lnSpc>
                <a:spcPts val="1093"/>
              </a:lnSpc>
            </a:pPr>
            <a:r>
              <a:rPr lang="en-US" sz="911">
                <a:solidFill>
                  <a:srgbClr val="0D203B"/>
                </a:solidFill>
                <a:latin typeface="Public Sans"/>
                <a:ea typeface="Public Sans"/>
                <a:cs typeface="Public Sans"/>
                <a:sym typeface="Public Sans"/>
              </a:rPr>
              <a:t>Students complete subject counselling, selecting subjects by backwards mapping from their post-school pathways, starting with Stage 2 subjects, then Stage 1 subjects.</a:t>
            </a:r>
          </a:p>
        </p:txBody>
      </p:sp>
      <p:sp>
        <p:nvSpPr>
          <p:cNvPr name="TextBox 81" id="81"/>
          <p:cNvSpPr txBox="true"/>
          <p:nvPr/>
        </p:nvSpPr>
        <p:spPr>
          <a:xfrm rot="0">
            <a:off x="2162403" y="6389612"/>
            <a:ext cx="1389457" cy="694259"/>
          </a:xfrm>
          <a:prstGeom prst="rect">
            <a:avLst/>
          </a:prstGeom>
        </p:spPr>
        <p:txBody>
          <a:bodyPr anchor="t" rtlCol="false" tIns="0" lIns="0" bIns="0" rIns="0">
            <a:spAutoFit/>
          </a:bodyPr>
          <a:lstStyle/>
          <a:p>
            <a:pPr algn="ctr">
              <a:lnSpc>
                <a:spcPts val="1093"/>
              </a:lnSpc>
            </a:pPr>
            <a:r>
              <a:rPr lang="en-US" sz="911">
                <a:solidFill>
                  <a:srgbClr val="0D203B"/>
                </a:solidFill>
                <a:latin typeface="Public Sans"/>
                <a:ea typeface="Public Sans"/>
                <a:cs typeface="Public Sans"/>
                <a:sym typeface="Public Sans"/>
              </a:rPr>
              <a:t>First, we look to what we can offer on-site at each home school, considering student numbers and available expertise.</a:t>
            </a:r>
          </a:p>
        </p:txBody>
      </p:sp>
      <p:sp>
        <p:nvSpPr>
          <p:cNvPr name="TextBox 82" id="82"/>
          <p:cNvSpPr txBox="true"/>
          <p:nvPr/>
        </p:nvSpPr>
        <p:spPr>
          <a:xfrm rot="0">
            <a:off x="3821735" y="6389612"/>
            <a:ext cx="1389457" cy="1805073"/>
          </a:xfrm>
          <a:prstGeom prst="rect">
            <a:avLst/>
          </a:prstGeom>
        </p:spPr>
        <p:txBody>
          <a:bodyPr anchor="t" rtlCol="false" tIns="0" lIns="0" bIns="0" rIns="0">
            <a:spAutoFit/>
          </a:bodyPr>
          <a:lstStyle/>
          <a:p>
            <a:pPr algn="ctr">
              <a:lnSpc>
                <a:spcPts val="1093"/>
              </a:lnSpc>
            </a:pPr>
            <a:r>
              <a:rPr lang="en-US" sz="911">
                <a:solidFill>
                  <a:srgbClr val="0D203B"/>
                </a:solidFill>
                <a:latin typeface="Public Sans"/>
                <a:ea typeface="Public Sans"/>
                <a:cs typeface="Public Sans"/>
                <a:sym typeface="Public Sans"/>
              </a:rPr>
              <a:t>If the subject can not  be offered at the Home School, we explore what can be offered through YPSA and how we can collaborate, share  expertise and numbers to ensure  we deliver the subject. During this process we carefully evaluate whether the student is suited to this learning method.</a:t>
            </a:r>
          </a:p>
        </p:txBody>
      </p:sp>
      <p:sp>
        <p:nvSpPr>
          <p:cNvPr name="TextBox 83" id="83"/>
          <p:cNvSpPr txBox="true"/>
          <p:nvPr/>
        </p:nvSpPr>
        <p:spPr>
          <a:xfrm rot="0">
            <a:off x="5480857" y="6389612"/>
            <a:ext cx="1389457" cy="1943925"/>
          </a:xfrm>
          <a:prstGeom prst="rect">
            <a:avLst/>
          </a:prstGeom>
        </p:spPr>
        <p:txBody>
          <a:bodyPr anchor="t" rtlCol="false" tIns="0" lIns="0" bIns="0" rIns="0">
            <a:spAutoFit/>
          </a:bodyPr>
          <a:lstStyle/>
          <a:p>
            <a:pPr algn="ctr">
              <a:lnSpc>
                <a:spcPts val="1093"/>
              </a:lnSpc>
            </a:pPr>
            <a:r>
              <a:rPr lang="en-US" sz="911">
                <a:solidFill>
                  <a:srgbClr val="0D203B"/>
                </a:solidFill>
                <a:latin typeface="Public Sans"/>
                <a:ea typeface="Public Sans"/>
                <a:cs typeface="Public Sans"/>
                <a:sym typeface="Public Sans"/>
              </a:rPr>
              <a:t>If a subject cannot be offered within the YPSA network, we explore opportunities to connect with other rural alliances across South Australia. This allows us to broaden access and share expertise beyond our region.  During this process we carefully evaluate whether the student is suited to this learning method.</a:t>
            </a:r>
          </a:p>
        </p:txBody>
      </p:sp>
      <p:sp>
        <p:nvSpPr>
          <p:cNvPr name="TextBox 84" id="84"/>
          <p:cNvSpPr txBox="true"/>
          <p:nvPr/>
        </p:nvSpPr>
        <p:spPr>
          <a:xfrm rot="0">
            <a:off x="7140012" y="6389612"/>
            <a:ext cx="1389457" cy="1249666"/>
          </a:xfrm>
          <a:prstGeom prst="rect">
            <a:avLst/>
          </a:prstGeom>
        </p:spPr>
        <p:txBody>
          <a:bodyPr anchor="t" rtlCol="false" tIns="0" lIns="0" bIns="0" rIns="0">
            <a:spAutoFit/>
          </a:bodyPr>
          <a:lstStyle/>
          <a:p>
            <a:pPr algn="ctr">
              <a:lnSpc>
                <a:spcPts val="1093"/>
              </a:lnSpc>
            </a:pPr>
            <a:r>
              <a:rPr lang="en-US" sz="911">
                <a:solidFill>
                  <a:srgbClr val="0D203B"/>
                </a:solidFill>
                <a:latin typeface="Public Sans"/>
                <a:ea typeface="Public Sans"/>
                <a:cs typeface="Public Sans"/>
                <a:sym typeface="Public Sans"/>
              </a:rPr>
              <a:t>If the subject is not available at the home school or YPSA, we consider Open Access College options. During this process we carefully evaluate whether the student is suited to this learning method.</a:t>
            </a:r>
          </a:p>
        </p:txBody>
      </p:sp>
      <p:sp>
        <p:nvSpPr>
          <p:cNvPr name="TextBox 85" id="85"/>
          <p:cNvSpPr txBox="true"/>
          <p:nvPr/>
        </p:nvSpPr>
        <p:spPr>
          <a:xfrm rot="0">
            <a:off x="770550" y="4990619"/>
            <a:ext cx="854498" cy="230450"/>
          </a:xfrm>
          <a:prstGeom prst="rect">
            <a:avLst/>
          </a:prstGeom>
        </p:spPr>
        <p:txBody>
          <a:bodyPr anchor="t" rtlCol="false" tIns="0" lIns="0" bIns="0" rIns="0">
            <a:spAutoFit/>
          </a:bodyPr>
          <a:lstStyle/>
          <a:p>
            <a:pPr algn="ctr">
              <a:lnSpc>
                <a:spcPts val="1759"/>
              </a:lnSpc>
            </a:pPr>
            <a:r>
              <a:rPr lang="en-US" b="true" sz="1465">
                <a:solidFill>
                  <a:srgbClr val="0D203B"/>
                </a:solidFill>
                <a:latin typeface="Poppins Ultra-Bold"/>
                <a:ea typeface="Poppins Ultra-Bold"/>
                <a:cs typeface="Poppins Ultra-Bold"/>
                <a:sym typeface="Poppins Ultra-Bold"/>
              </a:rPr>
              <a:t>STEP 1</a:t>
            </a:r>
          </a:p>
        </p:txBody>
      </p:sp>
      <p:sp>
        <p:nvSpPr>
          <p:cNvPr name="TextBox 86" id="86"/>
          <p:cNvSpPr txBox="true"/>
          <p:nvPr/>
        </p:nvSpPr>
        <p:spPr>
          <a:xfrm rot="0">
            <a:off x="2429882" y="4990619"/>
            <a:ext cx="854498" cy="230450"/>
          </a:xfrm>
          <a:prstGeom prst="rect">
            <a:avLst/>
          </a:prstGeom>
        </p:spPr>
        <p:txBody>
          <a:bodyPr anchor="t" rtlCol="false" tIns="0" lIns="0" bIns="0" rIns="0">
            <a:spAutoFit/>
          </a:bodyPr>
          <a:lstStyle/>
          <a:p>
            <a:pPr algn="ctr">
              <a:lnSpc>
                <a:spcPts val="1759"/>
              </a:lnSpc>
            </a:pPr>
            <a:r>
              <a:rPr lang="en-US" b="true" sz="1465">
                <a:solidFill>
                  <a:srgbClr val="0D203B"/>
                </a:solidFill>
                <a:latin typeface="Poppins Ultra-Bold"/>
                <a:ea typeface="Poppins Ultra-Bold"/>
                <a:cs typeface="Poppins Ultra-Bold"/>
                <a:sym typeface="Poppins Ultra-Bold"/>
              </a:rPr>
              <a:t>STEP 2</a:t>
            </a:r>
          </a:p>
        </p:txBody>
      </p:sp>
      <p:sp>
        <p:nvSpPr>
          <p:cNvPr name="TextBox 87" id="87"/>
          <p:cNvSpPr txBox="true"/>
          <p:nvPr/>
        </p:nvSpPr>
        <p:spPr>
          <a:xfrm rot="0">
            <a:off x="4087216" y="4990619"/>
            <a:ext cx="854498" cy="230450"/>
          </a:xfrm>
          <a:prstGeom prst="rect">
            <a:avLst/>
          </a:prstGeom>
        </p:spPr>
        <p:txBody>
          <a:bodyPr anchor="t" rtlCol="false" tIns="0" lIns="0" bIns="0" rIns="0">
            <a:spAutoFit/>
          </a:bodyPr>
          <a:lstStyle/>
          <a:p>
            <a:pPr algn="ctr">
              <a:lnSpc>
                <a:spcPts val="1759"/>
              </a:lnSpc>
            </a:pPr>
            <a:r>
              <a:rPr lang="en-US" b="true" sz="1465">
                <a:solidFill>
                  <a:srgbClr val="0D203B"/>
                </a:solidFill>
                <a:latin typeface="Poppins Ultra-Bold"/>
                <a:ea typeface="Poppins Ultra-Bold"/>
                <a:cs typeface="Poppins Ultra-Bold"/>
                <a:sym typeface="Poppins Ultra-Bold"/>
              </a:rPr>
              <a:t>STEP 3</a:t>
            </a:r>
          </a:p>
        </p:txBody>
      </p:sp>
      <p:sp>
        <p:nvSpPr>
          <p:cNvPr name="TextBox 88" id="88"/>
          <p:cNvSpPr txBox="true"/>
          <p:nvPr/>
        </p:nvSpPr>
        <p:spPr>
          <a:xfrm rot="0">
            <a:off x="5749825" y="4990619"/>
            <a:ext cx="854498" cy="230450"/>
          </a:xfrm>
          <a:prstGeom prst="rect">
            <a:avLst/>
          </a:prstGeom>
        </p:spPr>
        <p:txBody>
          <a:bodyPr anchor="t" rtlCol="false" tIns="0" lIns="0" bIns="0" rIns="0">
            <a:spAutoFit/>
          </a:bodyPr>
          <a:lstStyle/>
          <a:p>
            <a:pPr algn="ctr">
              <a:lnSpc>
                <a:spcPts val="1759"/>
              </a:lnSpc>
            </a:pPr>
            <a:r>
              <a:rPr lang="en-US" b="true" sz="1465">
                <a:solidFill>
                  <a:srgbClr val="0D203B"/>
                </a:solidFill>
                <a:latin typeface="Poppins Ultra-Bold"/>
                <a:ea typeface="Poppins Ultra-Bold"/>
                <a:cs typeface="Poppins Ultra-Bold"/>
                <a:sym typeface="Poppins Ultra-Bold"/>
              </a:rPr>
              <a:t>STEP 4</a:t>
            </a:r>
          </a:p>
        </p:txBody>
      </p:sp>
      <p:sp>
        <p:nvSpPr>
          <p:cNvPr name="TextBox 89" id="89"/>
          <p:cNvSpPr txBox="true"/>
          <p:nvPr/>
        </p:nvSpPr>
        <p:spPr>
          <a:xfrm rot="0">
            <a:off x="7410580" y="4990619"/>
            <a:ext cx="854498" cy="230450"/>
          </a:xfrm>
          <a:prstGeom prst="rect">
            <a:avLst/>
          </a:prstGeom>
        </p:spPr>
        <p:txBody>
          <a:bodyPr anchor="t" rtlCol="false" tIns="0" lIns="0" bIns="0" rIns="0">
            <a:spAutoFit/>
          </a:bodyPr>
          <a:lstStyle/>
          <a:p>
            <a:pPr algn="ctr">
              <a:lnSpc>
                <a:spcPts val="1759"/>
              </a:lnSpc>
            </a:pPr>
            <a:r>
              <a:rPr lang="en-US" b="true" sz="1465">
                <a:solidFill>
                  <a:srgbClr val="0D203B"/>
                </a:solidFill>
                <a:latin typeface="Poppins Ultra-Bold"/>
                <a:ea typeface="Poppins Ultra-Bold"/>
                <a:cs typeface="Poppins Ultra-Bold"/>
                <a:sym typeface="Poppins Ultra-Bold"/>
              </a:rPr>
              <a:t>STEP 5</a:t>
            </a:r>
          </a:p>
        </p:txBody>
      </p:sp>
      <p:grpSp>
        <p:nvGrpSpPr>
          <p:cNvPr name="Group 90" id="90"/>
          <p:cNvGrpSpPr/>
          <p:nvPr/>
        </p:nvGrpSpPr>
        <p:grpSpPr>
          <a:xfrm rot="0">
            <a:off x="8722513" y="5110606"/>
            <a:ext cx="1547011" cy="3413516"/>
            <a:chOff x="0" y="0"/>
            <a:chExt cx="2062681" cy="4551355"/>
          </a:xfrm>
        </p:grpSpPr>
        <p:grpSp>
          <p:nvGrpSpPr>
            <p:cNvPr name="Group 91" id="91"/>
            <p:cNvGrpSpPr/>
            <p:nvPr/>
          </p:nvGrpSpPr>
          <p:grpSpPr>
            <a:xfrm rot="0">
              <a:off x="0" y="1063448"/>
              <a:ext cx="2062681" cy="3487907"/>
              <a:chOff x="0" y="0"/>
              <a:chExt cx="719649" cy="1216896"/>
            </a:xfrm>
          </p:grpSpPr>
          <p:sp>
            <p:nvSpPr>
              <p:cNvPr name="Freeform 92" id="92"/>
              <p:cNvSpPr/>
              <p:nvPr/>
            </p:nvSpPr>
            <p:spPr>
              <a:xfrm flipH="false" flipV="false" rot="0">
                <a:off x="0" y="0"/>
                <a:ext cx="719649" cy="1216896"/>
              </a:xfrm>
              <a:custGeom>
                <a:avLst/>
                <a:gdLst/>
                <a:ahLst/>
                <a:cxnLst/>
                <a:rect r="r" b="b" t="t" l="l"/>
                <a:pathLst>
                  <a:path h="1216896" w="719649">
                    <a:moveTo>
                      <a:pt x="0" y="0"/>
                    </a:moveTo>
                    <a:lnTo>
                      <a:pt x="719649" y="0"/>
                    </a:lnTo>
                    <a:lnTo>
                      <a:pt x="719649" y="1216896"/>
                    </a:lnTo>
                    <a:lnTo>
                      <a:pt x="0" y="1216896"/>
                    </a:lnTo>
                    <a:close/>
                  </a:path>
                </a:pathLst>
              </a:custGeom>
              <a:solidFill>
                <a:srgbClr val="A5DEF5">
                  <a:alpha val="40000"/>
                </a:srgbClr>
              </a:solidFill>
            </p:spPr>
          </p:sp>
          <p:sp>
            <p:nvSpPr>
              <p:cNvPr name="TextBox 93" id="93"/>
              <p:cNvSpPr txBox="true"/>
              <p:nvPr/>
            </p:nvSpPr>
            <p:spPr>
              <a:xfrm>
                <a:off x="0" y="-9525"/>
                <a:ext cx="719649" cy="1226421"/>
              </a:xfrm>
              <a:prstGeom prst="rect">
                <a:avLst/>
              </a:prstGeom>
            </p:spPr>
            <p:txBody>
              <a:bodyPr anchor="ctr" rtlCol="false" tIns="41017" lIns="41017" bIns="41017" rIns="41017"/>
              <a:lstStyle/>
              <a:p>
                <a:pPr algn="ctr">
                  <a:lnSpc>
                    <a:spcPts val="969"/>
                  </a:lnSpc>
                </a:pPr>
              </a:p>
            </p:txBody>
          </p:sp>
        </p:grpSp>
        <p:grpSp>
          <p:nvGrpSpPr>
            <p:cNvPr name="Group 94" id="94"/>
            <p:cNvGrpSpPr/>
            <p:nvPr/>
          </p:nvGrpSpPr>
          <p:grpSpPr>
            <a:xfrm rot="0">
              <a:off x="4834" y="0"/>
              <a:ext cx="2057847" cy="1391057"/>
              <a:chOff x="0" y="0"/>
              <a:chExt cx="1166163" cy="788299"/>
            </a:xfrm>
          </p:grpSpPr>
          <p:sp>
            <p:nvSpPr>
              <p:cNvPr name="Freeform 95" id="95"/>
              <p:cNvSpPr/>
              <p:nvPr/>
            </p:nvSpPr>
            <p:spPr>
              <a:xfrm flipH="false" flipV="false" rot="0">
                <a:off x="0" y="0"/>
                <a:ext cx="1166163" cy="788299"/>
              </a:xfrm>
              <a:custGeom>
                <a:avLst/>
                <a:gdLst/>
                <a:ahLst/>
                <a:cxnLst/>
                <a:rect r="r" b="b" t="t" l="l"/>
                <a:pathLst>
                  <a:path h="788299" w="1166163">
                    <a:moveTo>
                      <a:pt x="1166163" y="0"/>
                    </a:moveTo>
                    <a:lnTo>
                      <a:pt x="1166163" y="673999"/>
                    </a:lnTo>
                    <a:lnTo>
                      <a:pt x="583081" y="788299"/>
                    </a:lnTo>
                    <a:lnTo>
                      <a:pt x="0" y="673999"/>
                    </a:lnTo>
                    <a:lnTo>
                      <a:pt x="0" y="0"/>
                    </a:lnTo>
                    <a:lnTo>
                      <a:pt x="1166163" y="0"/>
                    </a:lnTo>
                    <a:close/>
                  </a:path>
                </a:pathLst>
              </a:custGeom>
              <a:solidFill>
                <a:srgbClr val="A5DEF5"/>
              </a:solidFill>
            </p:spPr>
          </p:sp>
          <p:sp>
            <p:nvSpPr>
              <p:cNvPr name="TextBox 96" id="96"/>
              <p:cNvSpPr txBox="true"/>
              <p:nvPr/>
            </p:nvSpPr>
            <p:spPr>
              <a:xfrm>
                <a:off x="0" y="-9525"/>
                <a:ext cx="1166163" cy="683524"/>
              </a:xfrm>
              <a:prstGeom prst="rect">
                <a:avLst/>
              </a:prstGeom>
            </p:spPr>
            <p:txBody>
              <a:bodyPr anchor="ctr" rtlCol="false" tIns="41017" lIns="41017" bIns="41017" rIns="41017"/>
              <a:lstStyle/>
              <a:p>
                <a:pPr algn="ctr">
                  <a:lnSpc>
                    <a:spcPts val="969"/>
                  </a:lnSpc>
                </a:pPr>
              </a:p>
            </p:txBody>
          </p:sp>
        </p:grpSp>
      </p:grpSp>
      <p:grpSp>
        <p:nvGrpSpPr>
          <p:cNvPr name="Group 97" id="97"/>
          <p:cNvGrpSpPr/>
          <p:nvPr/>
        </p:nvGrpSpPr>
        <p:grpSpPr>
          <a:xfrm rot="0">
            <a:off x="9122418" y="4735518"/>
            <a:ext cx="750178" cy="750178"/>
            <a:chOff x="0" y="0"/>
            <a:chExt cx="812800" cy="812800"/>
          </a:xfrm>
        </p:grpSpPr>
        <p:sp>
          <p:nvSpPr>
            <p:cNvPr name="Freeform 98" id="9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5F1EC"/>
            </a:solidFill>
            <a:ln w="19050" cap="sq">
              <a:solidFill>
                <a:srgbClr val="161643"/>
              </a:solidFill>
              <a:prstDash val="solid"/>
              <a:miter/>
            </a:ln>
          </p:spPr>
        </p:sp>
        <p:sp>
          <p:nvSpPr>
            <p:cNvPr name="TextBox 99" id="99"/>
            <p:cNvSpPr txBox="true"/>
            <p:nvPr/>
          </p:nvSpPr>
          <p:spPr>
            <a:xfrm>
              <a:off x="76200" y="66675"/>
              <a:ext cx="660400" cy="669925"/>
            </a:xfrm>
            <a:prstGeom prst="rect">
              <a:avLst/>
            </a:prstGeom>
          </p:spPr>
          <p:txBody>
            <a:bodyPr anchor="ctr" rtlCol="false" tIns="34208" lIns="34208" bIns="34208" rIns="34208"/>
            <a:lstStyle/>
            <a:p>
              <a:pPr algn="ctr">
                <a:lnSpc>
                  <a:spcPts val="969"/>
                </a:lnSpc>
              </a:pPr>
            </a:p>
          </p:txBody>
        </p:sp>
      </p:grpSp>
      <p:sp>
        <p:nvSpPr>
          <p:cNvPr name="TextBox 100" id="100"/>
          <p:cNvSpPr txBox="true"/>
          <p:nvPr/>
        </p:nvSpPr>
        <p:spPr>
          <a:xfrm rot="0">
            <a:off x="8801290" y="5582299"/>
            <a:ext cx="1389457" cy="277704"/>
          </a:xfrm>
          <a:prstGeom prst="rect">
            <a:avLst/>
          </a:prstGeom>
        </p:spPr>
        <p:txBody>
          <a:bodyPr anchor="t" rtlCol="false" tIns="0" lIns="0" bIns="0" rIns="0">
            <a:spAutoFit/>
          </a:bodyPr>
          <a:lstStyle/>
          <a:p>
            <a:pPr algn="ctr">
              <a:lnSpc>
                <a:spcPts val="1093"/>
              </a:lnSpc>
            </a:pPr>
            <a:r>
              <a:rPr lang="en-US" b="true" sz="911">
                <a:solidFill>
                  <a:srgbClr val="FFFFFF"/>
                </a:solidFill>
                <a:latin typeface="Public Sans Bold"/>
                <a:ea typeface="Public Sans Bold"/>
                <a:cs typeface="Public Sans Bold"/>
                <a:sym typeface="Public Sans Bold"/>
              </a:rPr>
              <a:t>ALTERNATIVE SUBJECT OFFERINGS</a:t>
            </a:r>
          </a:p>
        </p:txBody>
      </p:sp>
      <p:sp>
        <p:nvSpPr>
          <p:cNvPr name="TextBox 101" id="101"/>
          <p:cNvSpPr txBox="true"/>
          <p:nvPr/>
        </p:nvSpPr>
        <p:spPr>
          <a:xfrm rot="0">
            <a:off x="8801323" y="6389612"/>
            <a:ext cx="1389457" cy="1249666"/>
          </a:xfrm>
          <a:prstGeom prst="rect">
            <a:avLst/>
          </a:prstGeom>
        </p:spPr>
        <p:txBody>
          <a:bodyPr anchor="t" rtlCol="false" tIns="0" lIns="0" bIns="0" rIns="0">
            <a:spAutoFit/>
          </a:bodyPr>
          <a:lstStyle/>
          <a:p>
            <a:pPr algn="ctr">
              <a:lnSpc>
                <a:spcPts val="1093"/>
              </a:lnSpc>
            </a:pPr>
            <a:r>
              <a:rPr lang="en-US" sz="911">
                <a:solidFill>
                  <a:srgbClr val="0D203B"/>
                </a:solidFill>
                <a:latin typeface="Public Sans"/>
                <a:ea typeface="Public Sans"/>
                <a:cs typeface="Public Sans"/>
                <a:sym typeface="Public Sans"/>
              </a:rPr>
              <a:t>If the subject isn't available via OAC or the student isn't suited for OAC, we carefully consider alternative subjects available at the Home School or across YPSA that still align with the student’s pathway.</a:t>
            </a:r>
          </a:p>
        </p:txBody>
      </p:sp>
      <p:sp>
        <p:nvSpPr>
          <p:cNvPr name="TextBox 102" id="102"/>
          <p:cNvSpPr txBox="true"/>
          <p:nvPr/>
        </p:nvSpPr>
        <p:spPr>
          <a:xfrm rot="0">
            <a:off x="9071890" y="4990619"/>
            <a:ext cx="854498" cy="230450"/>
          </a:xfrm>
          <a:prstGeom prst="rect">
            <a:avLst/>
          </a:prstGeom>
        </p:spPr>
        <p:txBody>
          <a:bodyPr anchor="t" rtlCol="false" tIns="0" lIns="0" bIns="0" rIns="0">
            <a:spAutoFit/>
          </a:bodyPr>
          <a:lstStyle/>
          <a:p>
            <a:pPr algn="ctr">
              <a:lnSpc>
                <a:spcPts val="1759"/>
              </a:lnSpc>
            </a:pPr>
            <a:r>
              <a:rPr lang="en-US" b="true" sz="1465">
                <a:solidFill>
                  <a:srgbClr val="0D203B"/>
                </a:solidFill>
                <a:latin typeface="Poppins Ultra-Bold"/>
                <a:ea typeface="Poppins Ultra-Bold"/>
                <a:cs typeface="Poppins Ultra-Bold"/>
                <a:sym typeface="Poppins Ultra-Bold"/>
              </a:rPr>
              <a:t>STEP 6</a:t>
            </a:r>
          </a:p>
        </p:txBody>
      </p:sp>
      <p:sp>
        <p:nvSpPr>
          <p:cNvPr name="TextBox 103" id="103"/>
          <p:cNvSpPr txBox="true"/>
          <p:nvPr/>
        </p:nvSpPr>
        <p:spPr>
          <a:xfrm rot="0">
            <a:off x="4710942" y="8847194"/>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104" id="104"/>
          <p:cNvGrpSpPr/>
          <p:nvPr/>
        </p:nvGrpSpPr>
        <p:grpSpPr>
          <a:xfrm rot="0">
            <a:off x="193519" y="8734215"/>
            <a:ext cx="230775" cy="230775"/>
            <a:chOff x="0" y="0"/>
            <a:chExt cx="307700" cy="307700"/>
          </a:xfrm>
        </p:grpSpPr>
        <p:grpSp>
          <p:nvGrpSpPr>
            <p:cNvPr name="Group 105" id="105"/>
            <p:cNvGrpSpPr/>
            <p:nvPr/>
          </p:nvGrpSpPr>
          <p:grpSpPr>
            <a:xfrm rot="0">
              <a:off x="0" y="0"/>
              <a:ext cx="307700" cy="307700"/>
              <a:chOff x="0" y="0"/>
              <a:chExt cx="812800" cy="812800"/>
            </a:xfrm>
          </p:grpSpPr>
          <p:sp>
            <p:nvSpPr>
              <p:cNvPr name="Freeform 106" id="10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107" id="10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108" id="108"/>
            <p:cNvSpPr txBox="true"/>
            <p:nvPr/>
          </p:nvSpPr>
          <p:spPr>
            <a:xfrm rot="0">
              <a:off x="57990" y="35032"/>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8</a:t>
              </a:r>
            </a:p>
          </p:txBody>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10778115">
            <a:off x="734617" y="-167509"/>
            <a:ext cx="8437779" cy="1803766"/>
            <a:chOff x="0" y="0"/>
            <a:chExt cx="1928845" cy="412334"/>
          </a:xfrm>
        </p:grpSpPr>
        <p:sp>
          <p:nvSpPr>
            <p:cNvPr name="Freeform 3" id="3"/>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A5DEF5"/>
            </a:solidFill>
          </p:spPr>
        </p:sp>
        <p:sp>
          <p:nvSpPr>
            <p:cNvPr name="TextBox 4" id="4"/>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5" id="5"/>
          <p:cNvGrpSpPr/>
          <p:nvPr/>
        </p:nvGrpSpPr>
        <p:grpSpPr>
          <a:xfrm rot="-10778115">
            <a:off x="735408" y="-241779"/>
            <a:ext cx="8437779" cy="1803766"/>
            <a:chOff x="0" y="0"/>
            <a:chExt cx="1928845" cy="412334"/>
          </a:xfrm>
        </p:grpSpPr>
        <p:sp>
          <p:nvSpPr>
            <p:cNvPr name="Freeform 6" id="6"/>
            <p:cNvSpPr/>
            <p:nvPr/>
          </p:nvSpPr>
          <p:spPr>
            <a:xfrm flipH="false" flipV="false" rot="0">
              <a:off x="0" y="0"/>
              <a:ext cx="1928845" cy="412334"/>
            </a:xfrm>
            <a:custGeom>
              <a:avLst/>
              <a:gdLst/>
              <a:ahLst/>
              <a:cxnLst/>
              <a:rect r="r" b="b" t="t" l="l"/>
              <a:pathLst>
                <a:path h="412334" w="1928845">
                  <a:moveTo>
                    <a:pt x="0" y="0"/>
                  </a:moveTo>
                  <a:lnTo>
                    <a:pt x="1928845" y="0"/>
                  </a:lnTo>
                  <a:lnTo>
                    <a:pt x="1928845" y="412334"/>
                  </a:lnTo>
                  <a:lnTo>
                    <a:pt x="0" y="412334"/>
                  </a:lnTo>
                  <a:close/>
                </a:path>
              </a:pathLst>
            </a:custGeom>
            <a:solidFill>
              <a:srgbClr val="FFFFFF"/>
            </a:solidFill>
          </p:spPr>
        </p:sp>
        <p:sp>
          <p:nvSpPr>
            <p:cNvPr name="TextBox 7" id="7"/>
            <p:cNvSpPr txBox="true"/>
            <p:nvPr/>
          </p:nvSpPr>
          <p:spPr>
            <a:xfrm>
              <a:off x="0" y="-28575"/>
              <a:ext cx="1928845" cy="440909"/>
            </a:xfrm>
            <a:prstGeom prst="rect">
              <a:avLst/>
            </a:prstGeom>
          </p:spPr>
          <p:txBody>
            <a:bodyPr anchor="ctr" rtlCol="false" tIns="50800" lIns="50800" bIns="50800" rIns="50800"/>
            <a:lstStyle/>
            <a:p>
              <a:pPr algn="ctr">
                <a:lnSpc>
                  <a:spcPts val="1960"/>
                </a:lnSpc>
              </a:pPr>
            </a:p>
          </p:txBody>
        </p:sp>
      </p:grpSp>
      <p:grpSp>
        <p:nvGrpSpPr>
          <p:cNvPr name="Group 8" id="8"/>
          <p:cNvGrpSpPr/>
          <p:nvPr/>
        </p:nvGrpSpPr>
        <p:grpSpPr>
          <a:xfrm rot="-10778115">
            <a:off x="736050" y="-301225"/>
            <a:ext cx="8830668" cy="1803766"/>
            <a:chOff x="0" y="0"/>
            <a:chExt cx="2018658" cy="412334"/>
          </a:xfrm>
        </p:grpSpPr>
        <p:sp>
          <p:nvSpPr>
            <p:cNvPr name="Freeform 9" id="9"/>
            <p:cNvSpPr/>
            <p:nvPr/>
          </p:nvSpPr>
          <p:spPr>
            <a:xfrm flipH="false" flipV="false" rot="0">
              <a:off x="0" y="0"/>
              <a:ext cx="2018658" cy="412334"/>
            </a:xfrm>
            <a:custGeom>
              <a:avLst/>
              <a:gdLst/>
              <a:ahLst/>
              <a:cxnLst/>
              <a:rect r="r" b="b" t="t" l="l"/>
              <a:pathLst>
                <a:path h="412334" w="2018658">
                  <a:moveTo>
                    <a:pt x="0" y="0"/>
                  </a:moveTo>
                  <a:lnTo>
                    <a:pt x="2018658" y="0"/>
                  </a:lnTo>
                  <a:lnTo>
                    <a:pt x="2018658" y="412334"/>
                  </a:lnTo>
                  <a:lnTo>
                    <a:pt x="0" y="412334"/>
                  </a:lnTo>
                  <a:close/>
                </a:path>
              </a:pathLst>
            </a:custGeom>
            <a:solidFill>
              <a:srgbClr val="161643"/>
            </a:solidFill>
          </p:spPr>
        </p:sp>
        <p:sp>
          <p:nvSpPr>
            <p:cNvPr name="TextBox 10" id="10"/>
            <p:cNvSpPr txBox="true"/>
            <p:nvPr/>
          </p:nvSpPr>
          <p:spPr>
            <a:xfrm>
              <a:off x="0" y="-28575"/>
              <a:ext cx="2018658" cy="440909"/>
            </a:xfrm>
            <a:prstGeom prst="rect">
              <a:avLst/>
            </a:prstGeom>
          </p:spPr>
          <p:txBody>
            <a:bodyPr anchor="ctr" rtlCol="false" tIns="50800" lIns="50800" bIns="50800" rIns="50800"/>
            <a:lstStyle/>
            <a:p>
              <a:pPr algn="ctr">
                <a:lnSpc>
                  <a:spcPts val="1960"/>
                </a:lnSpc>
              </a:pPr>
            </a:p>
          </p:txBody>
        </p:sp>
      </p:grpSp>
      <p:grpSp>
        <p:nvGrpSpPr>
          <p:cNvPr name="Group 11" id="11"/>
          <p:cNvGrpSpPr/>
          <p:nvPr/>
        </p:nvGrpSpPr>
        <p:grpSpPr>
          <a:xfrm rot="0">
            <a:off x="6721521" y="971395"/>
            <a:ext cx="1763126" cy="176312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3" id="13"/>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14" id="14"/>
          <p:cNvGrpSpPr/>
          <p:nvPr/>
        </p:nvGrpSpPr>
        <p:grpSpPr>
          <a:xfrm rot="5400000">
            <a:off x="6542991" y="71849"/>
            <a:ext cx="2689540" cy="2929381"/>
            <a:chOff x="0" y="0"/>
            <a:chExt cx="660400" cy="719291"/>
          </a:xfrm>
        </p:grpSpPr>
        <p:sp>
          <p:nvSpPr>
            <p:cNvPr name="Freeform 15" id="15"/>
            <p:cNvSpPr/>
            <p:nvPr/>
          </p:nvSpPr>
          <p:spPr>
            <a:xfrm flipH="false" flipV="false" rot="0">
              <a:off x="0" y="0"/>
              <a:ext cx="660400" cy="719291"/>
            </a:xfrm>
            <a:custGeom>
              <a:avLst/>
              <a:gdLst/>
              <a:ahLst/>
              <a:cxnLst/>
              <a:rect r="r" b="b" t="t" l="l"/>
              <a:pathLst>
                <a:path h="719291" w="660400">
                  <a:moveTo>
                    <a:pt x="220252" y="700222"/>
                  </a:moveTo>
                  <a:cubicBezTo>
                    <a:pt x="254109" y="711736"/>
                    <a:pt x="292600" y="719291"/>
                    <a:pt x="330378" y="719291"/>
                  </a:cubicBezTo>
                  <a:cubicBezTo>
                    <a:pt x="368157" y="719291"/>
                    <a:pt x="404509" y="712814"/>
                    <a:pt x="438009" y="701301"/>
                  </a:cubicBezTo>
                  <a:cubicBezTo>
                    <a:pt x="438723" y="700941"/>
                    <a:pt x="439435" y="700941"/>
                    <a:pt x="440148" y="700582"/>
                  </a:cubicBezTo>
                  <a:cubicBezTo>
                    <a:pt x="565955" y="654527"/>
                    <a:pt x="658618" y="532913"/>
                    <a:pt x="660400" y="392867"/>
                  </a:cubicBezTo>
                  <a:lnTo>
                    <a:pt x="660400" y="0"/>
                  </a:lnTo>
                  <a:lnTo>
                    <a:pt x="0" y="0"/>
                  </a:lnTo>
                  <a:lnTo>
                    <a:pt x="0" y="392575"/>
                  </a:lnTo>
                  <a:cubicBezTo>
                    <a:pt x="1782" y="533631"/>
                    <a:pt x="93019" y="655247"/>
                    <a:pt x="220252" y="700222"/>
                  </a:cubicBezTo>
                  <a:close/>
                </a:path>
              </a:pathLst>
            </a:custGeom>
            <a:solidFill>
              <a:srgbClr val="A5DEF5"/>
            </a:solidFill>
          </p:spPr>
        </p:sp>
        <p:sp>
          <p:nvSpPr>
            <p:cNvPr name="TextBox 16" id="16"/>
            <p:cNvSpPr txBox="true"/>
            <p:nvPr/>
          </p:nvSpPr>
          <p:spPr>
            <a:xfrm>
              <a:off x="0" y="-28575"/>
              <a:ext cx="660400" cy="620866"/>
            </a:xfrm>
            <a:prstGeom prst="rect">
              <a:avLst/>
            </a:prstGeom>
          </p:spPr>
          <p:txBody>
            <a:bodyPr anchor="ctr" rtlCol="false" tIns="50800" lIns="50800" bIns="50800" rIns="50800"/>
            <a:lstStyle/>
            <a:p>
              <a:pPr algn="ctr">
                <a:lnSpc>
                  <a:spcPts val="1960"/>
                </a:lnSpc>
              </a:pPr>
            </a:p>
          </p:txBody>
        </p:sp>
      </p:grpSp>
      <p:grpSp>
        <p:nvGrpSpPr>
          <p:cNvPr name="Group 17" id="17"/>
          <p:cNvGrpSpPr/>
          <p:nvPr/>
        </p:nvGrpSpPr>
        <p:grpSpPr>
          <a:xfrm rot="0">
            <a:off x="6555553" y="320145"/>
            <a:ext cx="2432790" cy="24327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47625" cap="sq">
              <a:solidFill>
                <a:srgbClr val="FFFFFF"/>
              </a:solidFill>
              <a:prstDash val="solid"/>
              <a:miter/>
            </a:ln>
          </p:spPr>
        </p:sp>
        <p:sp>
          <p:nvSpPr>
            <p:cNvPr name="TextBox 19" id="19"/>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grpSp>
        <p:nvGrpSpPr>
          <p:cNvPr name="Group 20" id="20"/>
          <p:cNvGrpSpPr/>
          <p:nvPr/>
        </p:nvGrpSpPr>
        <p:grpSpPr>
          <a:xfrm rot="0">
            <a:off x="6692126" y="485929"/>
            <a:ext cx="2101221" cy="2101221"/>
            <a:chOff x="0" y="0"/>
            <a:chExt cx="812800" cy="812800"/>
          </a:xfrm>
        </p:grpSpPr>
        <p:sp>
          <p:nvSpPr>
            <p:cNvPr name="Freeform 21" id="2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22" id="22"/>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23" id="23"/>
          <p:cNvSpPr/>
          <p:nvPr/>
        </p:nvSpPr>
        <p:spPr>
          <a:xfrm flipH="false" flipV="false" rot="0">
            <a:off x="6839473" y="666891"/>
            <a:ext cx="1806527" cy="1739297"/>
          </a:xfrm>
          <a:custGeom>
            <a:avLst/>
            <a:gdLst/>
            <a:ahLst/>
            <a:cxnLst/>
            <a:rect r="r" b="b" t="t" l="l"/>
            <a:pathLst>
              <a:path h="1739297" w="1806527">
                <a:moveTo>
                  <a:pt x="0" y="0"/>
                </a:moveTo>
                <a:lnTo>
                  <a:pt x="1806527" y="0"/>
                </a:lnTo>
                <a:lnTo>
                  <a:pt x="1806527" y="1739297"/>
                </a:lnTo>
                <a:lnTo>
                  <a:pt x="0" y="1739297"/>
                </a:lnTo>
                <a:lnTo>
                  <a:pt x="0" y="0"/>
                </a:lnTo>
                <a:close/>
              </a:path>
            </a:pathLst>
          </a:custGeom>
          <a:blipFill>
            <a:blip r:embed="rId2"/>
            <a:stretch>
              <a:fillRect l="0" t="0" r="0" b="0"/>
            </a:stretch>
          </a:blipFill>
        </p:spPr>
      </p:sp>
      <p:grpSp>
        <p:nvGrpSpPr>
          <p:cNvPr name="Group 24" id="24"/>
          <p:cNvGrpSpPr/>
          <p:nvPr/>
        </p:nvGrpSpPr>
        <p:grpSpPr>
          <a:xfrm rot="0">
            <a:off x="1778730" y="5811315"/>
            <a:ext cx="7147703" cy="3907950"/>
            <a:chOff x="0" y="0"/>
            <a:chExt cx="2561575" cy="1400521"/>
          </a:xfrm>
        </p:grpSpPr>
        <p:sp>
          <p:nvSpPr>
            <p:cNvPr name="Freeform 25" id="25"/>
            <p:cNvSpPr/>
            <p:nvPr/>
          </p:nvSpPr>
          <p:spPr>
            <a:xfrm flipH="false" flipV="false" rot="0">
              <a:off x="0" y="0"/>
              <a:ext cx="2561575" cy="1400521"/>
            </a:xfrm>
            <a:custGeom>
              <a:avLst/>
              <a:gdLst/>
              <a:ahLst/>
              <a:cxnLst/>
              <a:rect r="r" b="b" t="t" l="l"/>
              <a:pathLst>
                <a:path h="1400521" w="2561575">
                  <a:moveTo>
                    <a:pt x="38993" y="0"/>
                  </a:moveTo>
                  <a:lnTo>
                    <a:pt x="2522583" y="0"/>
                  </a:lnTo>
                  <a:cubicBezTo>
                    <a:pt x="2544118" y="0"/>
                    <a:pt x="2561575" y="17458"/>
                    <a:pt x="2561575" y="38993"/>
                  </a:cubicBezTo>
                  <a:lnTo>
                    <a:pt x="2561575" y="1361528"/>
                  </a:lnTo>
                  <a:cubicBezTo>
                    <a:pt x="2561575" y="1383063"/>
                    <a:pt x="2544118" y="1400521"/>
                    <a:pt x="2522583" y="1400521"/>
                  </a:cubicBezTo>
                  <a:lnTo>
                    <a:pt x="38993" y="1400521"/>
                  </a:lnTo>
                  <a:cubicBezTo>
                    <a:pt x="17458" y="1400521"/>
                    <a:pt x="0" y="1383063"/>
                    <a:pt x="0" y="1361528"/>
                  </a:cubicBezTo>
                  <a:lnTo>
                    <a:pt x="0" y="38993"/>
                  </a:lnTo>
                  <a:cubicBezTo>
                    <a:pt x="0" y="17458"/>
                    <a:pt x="17458" y="0"/>
                    <a:pt x="38993" y="0"/>
                  </a:cubicBezTo>
                  <a:close/>
                </a:path>
              </a:pathLst>
            </a:custGeom>
            <a:solidFill>
              <a:srgbClr val="A5DEF5"/>
            </a:solidFill>
          </p:spPr>
        </p:sp>
        <p:sp>
          <p:nvSpPr>
            <p:cNvPr name="TextBox 26" id="26"/>
            <p:cNvSpPr txBox="true"/>
            <p:nvPr/>
          </p:nvSpPr>
          <p:spPr>
            <a:xfrm>
              <a:off x="0" y="-28575"/>
              <a:ext cx="2561575" cy="1429096"/>
            </a:xfrm>
            <a:prstGeom prst="rect">
              <a:avLst/>
            </a:prstGeom>
          </p:spPr>
          <p:txBody>
            <a:bodyPr anchor="ctr" rtlCol="false" tIns="50800" lIns="50800" bIns="50800" rIns="50800"/>
            <a:lstStyle/>
            <a:p>
              <a:pPr algn="ctr">
                <a:lnSpc>
                  <a:spcPts val="1960"/>
                </a:lnSpc>
              </a:pPr>
            </a:p>
          </p:txBody>
        </p:sp>
      </p:grpSp>
      <p:sp>
        <p:nvSpPr>
          <p:cNvPr name="TextBox 27" id="27"/>
          <p:cNvSpPr txBox="true"/>
          <p:nvPr/>
        </p:nvSpPr>
        <p:spPr>
          <a:xfrm rot="0">
            <a:off x="1834073" y="2865037"/>
            <a:ext cx="4414551" cy="748790"/>
          </a:xfrm>
          <a:prstGeom prst="rect">
            <a:avLst/>
          </a:prstGeom>
        </p:spPr>
        <p:txBody>
          <a:bodyPr anchor="t" rtlCol="false" tIns="0" lIns="0" bIns="0" rIns="0">
            <a:spAutoFit/>
          </a:bodyPr>
          <a:lstStyle/>
          <a:p>
            <a:pPr algn="l">
              <a:lnSpc>
                <a:spcPts val="2877"/>
              </a:lnSpc>
            </a:pPr>
            <a:r>
              <a:rPr lang="en-US" b="true" sz="3061">
                <a:solidFill>
                  <a:srgbClr val="161643"/>
                </a:solidFill>
                <a:latin typeface="Open Sans Bold"/>
                <a:ea typeface="Open Sans Bold"/>
                <a:cs typeface="Open Sans Bold"/>
                <a:sym typeface="Open Sans Bold"/>
              </a:rPr>
              <a:t>LOCAL DELIVERY SHARED AGREEMENT</a:t>
            </a:r>
          </a:p>
        </p:txBody>
      </p:sp>
      <p:sp>
        <p:nvSpPr>
          <p:cNvPr name="TextBox 28" id="28"/>
          <p:cNvSpPr txBox="true"/>
          <p:nvPr/>
        </p:nvSpPr>
        <p:spPr>
          <a:xfrm rot="0">
            <a:off x="3111088" y="10370787"/>
            <a:ext cx="5743345" cy="95867"/>
          </a:xfrm>
          <a:prstGeom prst="rect">
            <a:avLst/>
          </a:prstGeom>
        </p:spPr>
        <p:txBody>
          <a:bodyPr anchor="t" rtlCol="false" tIns="0" lIns="0" bIns="0" rIns="0">
            <a:spAutoFit/>
          </a:bodyPr>
          <a:lstStyle/>
          <a:p>
            <a:pPr algn="r">
              <a:lnSpc>
                <a:spcPts val="722"/>
              </a:lnSpc>
            </a:pPr>
            <a:r>
              <a:rPr lang="en-US" sz="769">
                <a:solidFill>
                  <a:srgbClr val="161643"/>
                </a:solidFill>
                <a:latin typeface="Open Sans"/>
                <a:ea typeface="Open Sans"/>
                <a:cs typeface="Open Sans"/>
                <a:sym typeface="Open Sans"/>
              </a:rPr>
              <a:t>TOGETHER WE ARE STRONGER</a:t>
            </a:r>
          </a:p>
        </p:txBody>
      </p:sp>
      <p:grpSp>
        <p:nvGrpSpPr>
          <p:cNvPr name="Group 29" id="29"/>
          <p:cNvGrpSpPr/>
          <p:nvPr/>
        </p:nvGrpSpPr>
        <p:grpSpPr>
          <a:xfrm rot="0">
            <a:off x="1957608" y="6022477"/>
            <a:ext cx="6789947" cy="3485626"/>
            <a:chOff x="0" y="0"/>
            <a:chExt cx="9053263" cy="4647501"/>
          </a:xfrm>
        </p:grpSpPr>
        <p:sp>
          <p:nvSpPr>
            <p:cNvPr name="TextBox 30" id="30"/>
            <p:cNvSpPr txBox="true"/>
            <p:nvPr/>
          </p:nvSpPr>
          <p:spPr>
            <a:xfrm rot="0">
              <a:off x="0" y="453648"/>
              <a:ext cx="9053263" cy="4193853"/>
            </a:xfrm>
            <a:prstGeom prst="rect">
              <a:avLst/>
            </a:prstGeom>
          </p:spPr>
          <p:txBody>
            <a:bodyPr anchor="t" rtlCol="false" tIns="0" lIns="0" bIns="0" rIns="0">
              <a:spAutoFit/>
            </a:bodyPr>
            <a:lstStyle/>
            <a:p>
              <a:pPr algn="l" marL="237490" indent="-118745" lvl="1">
                <a:lnSpc>
                  <a:spcPts val="1540"/>
                </a:lnSpc>
                <a:buFont typeface="Arial"/>
                <a:buChar char="•"/>
              </a:pPr>
              <a:r>
                <a:rPr lang="en-US" sz="1100">
                  <a:solidFill>
                    <a:srgbClr val="161643"/>
                  </a:solidFill>
                  <a:latin typeface="Open Sans"/>
                  <a:ea typeface="Open Sans"/>
                  <a:cs typeface="Open Sans"/>
                  <a:sym typeface="Open Sans"/>
                </a:rPr>
                <a:t>C</a:t>
              </a:r>
              <a:r>
                <a:rPr lang="en-US" sz="1100">
                  <a:solidFill>
                    <a:srgbClr val="161643"/>
                  </a:solidFill>
                  <a:latin typeface="Open Sans"/>
                  <a:ea typeface="Open Sans"/>
                  <a:cs typeface="Open Sans"/>
                  <a:sym typeface="Open Sans"/>
                </a:rPr>
                <a:t>onnect to a minimum of two weekly lessons via Microsoft Teams, timetabled at the start of each semester.</a:t>
              </a: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During all online lessons, cameras must remain on at all times, unless prior arrangements have been negotiated. </a:t>
              </a:r>
            </a:p>
            <a:p>
              <a:pPr algn="l">
                <a:lnSpc>
                  <a:spcPts val="420"/>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Par</a:t>
              </a:r>
              <a:r>
                <a:rPr lang="en-US" sz="1100">
                  <a:solidFill>
                    <a:srgbClr val="161643"/>
                  </a:solidFill>
                  <a:latin typeface="Open Sans"/>
                  <a:ea typeface="Open Sans"/>
                  <a:cs typeface="Open Sans"/>
                  <a:sym typeface="Open Sans"/>
                </a:rPr>
                <a:t>ticipate in a 1:1 introductory meeting (online or face to face) with their Local Delivery teacher within the first two weeks of each semester to establish shared expectations, discuss learning goals, and review the term or semester overview. Additional meetings may be scheduled as required.</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Participate in all scheduled practical and masterclass sessions. Home schools will negotiate transport arrangements with parents/caregivers.</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Ensure that all correspondence with the delivery teacher is also shared with the home school coordinator.</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Engage fully with the blended model of learning, including Teams lessons, flipped learning, independent study, and in-person sessions.</a:t>
              </a:r>
            </a:p>
            <a:p>
              <a:pPr algn="l">
                <a:lnSpc>
                  <a:spcPts val="419"/>
                </a:lnSpc>
              </a:pPr>
            </a:p>
            <a:p>
              <a:pPr algn="l" marL="237490" indent="-118745" lvl="1">
                <a:lnSpc>
                  <a:spcPts val="1540"/>
                </a:lnSpc>
                <a:buFont typeface="Arial"/>
                <a:buChar char="•"/>
              </a:pPr>
              <a:r>
                <a:rPr lang="en-US" sz="1100">
                  <a:solidFill>
                    <a:srgbClr val="161643"/>
                  </a:solidFill>
                  <a:latin typeface="Open Sans"/>
                  <a:ea typeface="Open Sans"/>
                  <a:cs typeface="Open Sans"/>
                  <a:sym typeface="Open Sans"/>
                </a:rPr>
                <a:t>M</a:t>
              </a:r>
              <a:r>
                <a:rPr lang="en-US" sz="1100">
                  <a:solidFill>
                    <a:srgbClr val="161643"/>
                  </a:solidFill>
                  <a:latin typeface="Open Sans"/>
                  <a:ea typeface="Open Sans"/>
                  <a:cs typeface="Open Sans"/>
                  <a:sym typeface="Open Sans"/>
                </a:rPr>
                <a:t>eet all draft and final deadlines and maintain timely communication with teachers and the home school coordinator if challenges arise that may affect progress.</a:t>
              </a:r>
            </a:p>
          </p:txBody>
        </p:sp>
        <p:sp>
          <p:nvSpPr>
            <p:cNvPr name="TextBox 31" id="31"/>
            <p:cNvSpPr txBox="true"/>
            <p:nvPr/>
          </p:nvSpPr>
          <p:spPr>
            <a:xfrm rot="0">
              <a:off x="0" y="47625"/>
              <a:ext cx="5886068" cy="348873"/>
            </a:xfrm>
            <a:prstGeom prst="rect">
              <a:avLst/>
            </a:prstGeom>
          </p:spPr>
          <p:txBody>
            <a:bodyPr anchor="t" rtlCol="false" tIns="0" lIns="0" bIns="0" rIns="0">
              <a:spAutoFit/>
            </a:bodyPr>
            <a:lstStyle/>
            <a:p>
              <a:pPr algn="l">
                <a:lnSpc>
                  <a:spcPts val="1864"/>
                </a:lnSpc>
              </a:pPr>
              <a:r>
                <a:rPr lang="en-US" b="true" sz="1983">
                  <a:solidFill>
                    <a:srgbClr val="161643"/>
                  </a:solidFill>
                  <a:latin typeface="Open Sans Bold"/>
                  <a:ea typeface="Open Sans Bold"/>
                  <a:cs typeface="Open Sans Bold"/>
                  <a:sym typeface="Open Sans Bold"/>
                </a:rPr>
                <a:t>SHARED AGREEMENT: </a:t>
              </a:r>
            </a:p>
          </p:txBody>
        </p:sp>
      </p:grpSp>
      <p:grpSp>
        <p:nvGrpSpPr>
          <p:cNvPr name="Group 32" id="32"/>
          <p:cNvGrpSpPr/>
          <p:nvPr/>
        </p:nvGrpSpPr>
        <p:grpSpPr>
          <a:xfrm rot="-5400000">
            <a:off x="4142139" y="660327"/>
            <a:ext cx="1624173" cy="8104489"/>
            <a:chOff x="0" y="0"/>
            <a:chExt cx="742428" cy="3704652"/>
          </a:xfrm>
        </p:grpSpPr>
        <p:sp>
          <p:nvSpPr>
            <p:cNvPr name="Freeform 33" id="33"/>
            <p:cNvSpPr/>
            <p:nvPr/>
          </p:nvSpPr>
          <p:spPr>
            <a:xfrm flipH="false" flipV="false" rot="0">
              <a:off x="0" y="0"/>
              <a:ext cx="742428" cy="3704652"/>
            </a:xfrm>
            <a:custGeom>
              <a:avLst/>
              <a:gdLst/>
              <a:ahLst/>
              <a:cxnLst/>
              <a:rect r="r" b="b" t="t" l="l"/>
              <a:pathLst>
                <a:path h="3704652" w="742428">
                  <a:moveTo>
                    <a:pt x="247610" y="3685583"/>
                  </a:moveTo>
                  <a:cubicBezTo>
                    <a:pt x="285672" y="3697096"/>
                    <a:pt x="328944" y="3704652"/>
                    <a:pt x="371414" y="3704652"/>
                  </a:cubicBezTo>
                  <a:cubicBezTo>
                    <a:pt x="413885" y="3704652"/>
                    <a:pt x="454753" y="3698175"/>
                    <a:pt x="492414" y="3686661"/>
                  </a:cubicBezTo>
                  <a:cubicBezTo>
                    <a:pt x="493216" y="3686301"/>
                    <a:pt x="494017" y="3686301"/>
                    <a:pt x="494818" y="3685942"/>
                  </a:cubicBezTo>
                  <a:cubicBezTo>
                    <a:pt x="636252" y="3639887"/>
                    <a:pt x="740424" y="3518273"/>
                    <a:pt x="742428" y="3311914"/>
                  </a:cubicBezTo>
                  <a:lnTo>
                    <a:pt x="742428" y="0"/>
                  </a:lnTo>
                  <a:lnTo>
                    <a:pt x="0" y="0"/>
                  </a:lnTo>
                  <a:lnTo>
                    <a:pt x="0" y="3309456"/>
                  </a:lnTo>
                  <a:cubicBezTo>
                    <a:pt x="2003" y="3518992"/>
                    <a:pt x="104573" y="3640607"/>
                    <a:pt x="247610" y="3685583"/>
                  </a:cubicBezTo>
                  <a:close/>
                </a:path>
              </a:pathLst>
            </a:custGeom>
            <a:solidFill>
              <a:srgbClr val="161643"/>
            </a:solidFill>
          </p:spPr>
        </p:sp>
        <p:sp>
          <p:nvSpPr>
            <p:cNvPr name="TextBox 34" id="34"/>
            <p:cNvSpPr txBox="true"/>
            <p:nvPr/>
          </p:nvSpPr>
          <p:spPr>
            <a:xfrm>
              <a:off x="0" y="-28575"/>
              <a:ext cx="742428" cy="3606227"/>
            </a:xfrm>
            <a:prstGeom prst="rect">
              <a:avLst/>
            </a:prstGeom>
          </p:spPr>
          <p:txBody>
            <a:bodyPr anchor="ctr" rtlCol="false" tIns="50800" lIns="50800" bIns="50800" rIns="50800"/>
            <a:lstStyle/>
            <a:p>
              <a:pPr algn="ctr">
                <a:lnSpc>
                  <a:spcPts val="1960"/>
                </a:lnSpc>
              </a:pPr>
            </a:p>
          </p:txBody>
        </p:sp>
      </p:grpSp>
      <p:grpSp>
        <p:nvGrpSpPr>
          <p:cNvPr name="Group 35" id="35"/>
          <p:cNvGrpSpPr/>
          <p:nvPr/>
        </p:nvGrpSpPr>
        <p:grpSpPr>
          <a:xfrm rot="0">
            <a:off x="7463502" y="3972338"/>
            <a:ext cx="1480466" cy="1480466"/>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37" id="37"/>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Freeform 38" id="38"/>
          <p:cNvSpPr/>
          <p:nvPr/>
        </p:nvSpPr>
        <p:spPr>
          <a:xfrm flipH="false" flipV="false" rot="0">
            <a:off x="7743626" y="4146282"/>
            <a:ext cx="920219" cy="1132578"/>
          </a:xfrm>
          <a:custGeom>
            <a:avLst/>
            <a:gdLst/>
            <a:ahLst/>
            <a:cxnLst/>
            <a:rect r="r" b="b" t="t" l="l"/>
            <a:pathLst>
              <a:path h="1132578" w="920219">
                <a:moveTo>
                  <a:pt x="0" y="0"/>
                </a:moveTo>
                <a:lnTo>
                  <a:pt x="920219" y="0"/>
                </a:lnTo>
                <a:lnTo>
                  <a:pt x="920219" y="1132578"/>
                </a:lnTo>
                <a:lnTo>
                  <a:pt x="0" y="113257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39" id="39"/>
          <p:cNvSpPr txBox="true"/>
          <p:nvPr/>
        </p:nvSpPr>
        <p:spPr>
          <a:xfrm rot="0">
            <a:off x="1834073" y="4291584"/>
            <a:ext cx="5487093" cy="1134110"/>
          </a:xfrm>
          <a:prstGeom prst="rect">
            <a:avLst/>
          </a:prstGeom>
        </p:spPr>
        <p:txBody>
          <a:bodyPr anchor="t" rtlCol="false" tIns="0" lIns="0" bIns="0" rIns="0">
            <a:spAutoFit/>
          </a:bodyPr>
          <a:lstStyle/>
          <a:p>
            <a:pPr algn="l">
              <a:lnSpc>
                <a:spcPts val="1540"/>
              </a:lnSpc>
              <a:spcBef>
                <a:spcPct val="0"/>
              </a:spcBef>
            </a:pPr>
            <a:r>
              <a:rPr lang="en-US" sz="1100">
                <a:solidFill>
                  <a:srgbClr val="FFFFFF"/>
                </a:solidFill>
                <a:latin typeface="Open Sans"/>
                <a:ea typeface="Open Sans"/>
                <a:cs typeface="Open Sans"/>
                <a:sym typeface="Open Sans"/>
              </a:rPr>
              <a:t>To ensure that Local Delivery is consistent and of high quality across all YPSA schools, we have developed a set of shared expectations. These outline the responsibilities of students, teachers, parents/caregivers, host schools, and home schools. Clear expectations build accountability, strengthen collaboration, and create supportive learning environments that enable all students to achieve the best possible outcomes.</a:t>
            </a:r>
          </a:p>
        </p:txBody>
      </p:sp>
      <p:sp>
        <p:nvSpPr>
          <p:cNvPr name="TextBox 40" id="40"/>
          <p:cNvSpPr txBox="true"/>
          <p:nvPr/>
        </p:nvSpPr>
        <p:spPr>
          <a:xfrm rot="0">
            <a:off x="1834073" y="4019963"/>
            <a:ext cx="4414551" cy="249749"/>
          </a:xfrm>
          <a:prstGeom prst="rect">
            <a:avLst/>
          </a:prstGeom>
        </p:spPr>
        <p:txBody>
          <a:bodyPr anchor="t" rtlCol="false" tIns="0" lIns="0" bIns="0" rIns="0">
            <a:spAutoFit/>
          </a:bodyPr>
          <a:lstStyle/>
          <a:p>
            <a:pPr algn="l">
              <a:lnSpc>
                <a:spcPts val="1864"/>
              </a:lnSpc>
            </a:pPr>
            <a:r>
              <a:rPr lang="en-US" b="true" sz="1983">
                <a:solidFill>
                  <a:srgbClr val="FFFFFF"/>
                </a:solidFill>
                <a:latin typeface="Open Sans Bold"/>
                <a:ea typeface="Open Sans Bold"/>
                <a:cs typeface="Open Sans Bold"/>
                <a:sym typeface="Open Sans Bold"/>
              </a:rPr>
              <a:t>STUDENTS</a:t>
            </a:r>
          </a:p>
        </p:txBody>
      </p:sp>
      <p:grpSp>
        <p:nvGrpSpPr>
          <p:cNvPr name="Group 41" id="41"/>
          <p:cNvGrpSpPr/>
          <p:nvPr/>
        </p:nvGrpSpPr>
        <p:grpSpPr>
          <a:xfrm rot="0">
            <a:off x="1778730" y="10257808"/>
            <a:ext cx="230775" cy="230775"/>
            <a:chOff x="0" y="0"/>
            <a:chExt cx="307700" cy="307700"/>
          </a:xfrm>
        </p:grpSpPr>
        <p:grpSp>
          <p:nvGrpSpPr>
            <p:cNvPr name="Group 42" id="42"/>
            <p:cNvGrpSpPr/>
            <p:nvPr/>
          </p:nvGrpSpPr>
          <p:grpSpPr>
            <a:xfrm rot="0">
              <a:off x="0" y="0"/>
              <a:ext cx="307700" cy="307700"/>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EFEFE"/>
              </a:solidFill>
              <a:ln w="9525" cap="sq">
                <a:solidFill>
                  <a:srgbClr val="A5DEF5"/>
                </a:solidFill>
                <a:prstDash val="solid"/>
                <a:miter/>
              </a:ln>
            </p:spPr>
          </p:sp>
          <p:sp>
            <p:nvSpPr>
              <p:cNvPr name="TextBox 44" id="44"/>
              <p:cNvSpPr txBox="true"/>
              <p:nvPr/>
            </p:nvSpPr>
            <p:spPr>
              <a:xfrm>
                <a:off x="76200" y="47625"/>
                <a:ext cx="660400" cy="688975"/>
              </a:xfrm>
              <a:prstGeom prst="rect">
                <a:avLst/>
              </a:prstGeom>
            </p:spPr>
            <p:txBody>
              <a:bodyPr anchor="ctr" rtlCol="false" tIns="50800" lIns="50800" bIns="50800" rIns="50800"/>
              <a:lstStyle/>
              <a:p>
                <a:pPr algn="ctr">
                  <a:lnSpc>
                    <a:spcPts val="1960"/>
                  </a:lnSpc>
                </a:pPr>
              </a:p>
            </p:txBody>
          </p:sp>
        </p:grpSp>
        <p:sp>
          <p:nvSpPr>
            <p:cNvPr name="TextBox 45" id="45"/>
            <p:cNvSpPr txBox="true"/>
            <p:nvPr/>
          </p:nvSpPr>
          <p:spPr>
            <a:xfrm rot="0">
              <a:off x="57990" y="35032"/>
              <a:ext cx="191720" cy="219410"/>
            </a:xfrm>
            <a:prstGeom prst="rect">
              <a:avLst/>
            </a:prstGeom>
          </p:spPr>
          <p:txBody>
            <a:bodyPr anchor="t" rtlCol="false" tIns="0" lIns="0" bIns="0" rIns="0">
              <a:spAutoFit/>
            </a:bodyPr>
            <a:lstStyle/>
            <a:p>
              <a:pPr algn="ctr">
                <a:lnSpc>
                  <a:spcPts val="1491"/>
                </a:lnSpc>
              </a:pPr>
              <a:r>
                <a:rPr lang="en-US" b="true" sz="1065">
                  <a:solidFill>
                    <a:srgbClr val="161643"/>
                  </a:solidFill>
                  <a:latin typeface="Open Sans Bold"/>
                  <a:ea typeface="Open Sans Bold"/>
                  <a:cs typeface="Open Sans Bold"/>
                  <a:sym typeface="Open Sans Bold"/>
                </a:rPr>
                <a:t>9</a:t>
              </a: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DAGy1Cb1FPc</dc:identifier>
  <dcterms:modified xsi:type="dcterms:W3CDTF">2011-08-01T06:04:30Z</dcterms:modified>
  <cp:revision>1</cp:revision>
  <dc:title>Yorke Peninsula Secondary Alliance Information Handbook </dc:title>
</cp:coreProperties>
</file>